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33" r:id="rId2"/>
    <p:sldId id="256" r:id="rId3"/>
    <p:sldId id="334" r:id="rId4"/>
    <p:sldId id="328" r:id="rId5"/>
    <p:sldId id="307" r:id="rId6"/>
    <p:sldId id="316" r:id="rId7"/>
    <p:sldId id="308" r:id="rId8"/>
    <p:sldId id="309" r:id="rId9"/>
    <p:sldId id="310" r:id="rId10"/>
    <p:sldId id="311" r:id="rId11"/>
    <p:sldId id="324" r:id="rId12"/>
    <p:sldId id="330" r:id="rId13"/>
    <p:sldId id="329" r:id="rId14"/>
    <p:sldId id="313" r:id="rId15"/>
    <p:sldId id="315" r:id="rId16"/>
    <p:sldId id="314" r:id="rId17"/>
    <p:sldId id="331" r:id="rId18"/>
    <p:sldId id="332" r:id="rId19"/>
    <p:sldId id="32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8" autoAdjust="0"/>
    <p:restoredTop sz="94648"/>
  </p:normalViewPr>
  <p:slideViewPr>
    <p:cSldViewPr snapToGrid="0">
      <p:cViewPr varScale="1">
        <p:scale>
          <a:sx n="88" d="100"/>
          <a:sy n="88" d="100"/>
        </p:scale>
        <p:origin x="216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C9DA0-32F5-4946-8331-3D5C2576A74D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E3B59-1DBE-4929-AB1C-DDF5CE31D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81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A" dirty="0"/>
              <a:t>Exercise instructions: pp. 43-44 in the Manual.</a:t>
            </a:r>
          </a:p>
          <a:p>
            <a:endParaRPr lang="en-N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E3B59-1DBE-4929-AB1C-DDF5CE31D5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4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Traditional methods: drying, salting, smoking, fermenting, sugaring, jellying, pickling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E3B59-1DBE-4929-AB1C-DDF5CE31D5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38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Modern methods of food preservation: canning, bottling, vacuuming, freezing, sterilisation, pasteurisation, preservatives, and irradiation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E3B59-1DBE-4929-AB1C-DDF5CE31D5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90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old and new methods of food storage: grain storage hut, pantry, fridge, freezer Food storage tips: store your dry food (pasta, sugar, rice) in a cool dry place Easily perishable food (meat, fish, milk products, fresh fruits/vegetables) to be stored cool + covered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E3B59-1DBE-4929-AB1C-DDF5CE31D5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34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Some of our food waste can become fertile soil through composting. This can be a simple pit compost (= hole in the ground) that is being fed regularly with organic materials (as shown on the poster) and occasionally watered.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E3B59-1DBE-4929-AB1C-DDF5CE31D5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18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A" dirty="0"/>
              <a:t>Exercise instructions: p. 53 in the Manual p. 53, and`workw Sheet on pp. 80-81</a:t>
            </a:r>
          </a:p>
          <a:p>
            <a:endParaRPr lang="en-N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E3B59-1DBE-4929-AB1C-DDF5CE31D5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60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Food-borne illnesses happen through food or drinks contaminated with bacteria, viruses, or parasites • Toxins or chemicals through contaminated water, soil, air, or through unsafe food storage/processing • Symptoms can be mild or severe, including </a:t>
            </a:r>
            <a:r>
              <a:rPr lang="en-GB" dirty="0" err="1"/>
              <a:t>diarrhea</a:t>
            </a:r>
            <a:r>
              <a:rPr lang="en-GB" dirty="0"/>
              <a:t>, vomiting, fever, and even lead to cancer • Commonly known examples of food-borne illness: Hepatitis A, Listeriosis and Salmonellosis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E3B59-1DBE-4929-AB1C-DDF5CE31D5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83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Sources of food-borne illness are most often contaminated water, food that has gone bad, infections from unclean hands or equipment, or when using the same cutting board for meat and for vegetables.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E3B59-1DBE-4929-AB1C-DDF5CE31D5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47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Infectious diseases often occur using the </a:t>
            </a:r>
            <a:r>
              <a:rPr lang="en-GB" dirty="0" err="1"/>
              <a:t>fecal</a:t>
            </a:r>
            <a:r>
              <a:rPr lang="en-GB" dirty="0"/>
              <a:t> oral route: faeces --&gt; flies --&gt; food --&gt; mouth It can also happen when watering plants (where the edible part is not under the surface) with water that was contaminated by human sewage/faeces or with animal manure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E3B59-1DBE-4929-AB1C-DDF5CE31D5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49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Short-term symptoms: nausea, diarrhea, vomiting, cramps, headache, fever, muscle weakness etc. One of the main dangers hereby are dehydration, internal bleeding, and extremely high fever Possible long-term symptoms: cancer, kidney failure or even death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E3B59-1DBE-4929-AB1C-DDF5CE31D5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34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First aid: drink lots of water, get proper rest, eat light food like bananas, apples, crackers, bread, rice What to avoid: alcohol, fried, fatty or spicy foods, meat, eggs, milk-products, coffee and smoking Severe symptoms = see a doctor: bloody </a:t>
            </a:r>
            <a:r>
              <a:rPr lang="en-GB" dirty="0" err="1"/>
              <a:t>diarrhea</a:t>
            </a:r>
            <a:r>
              <a:rPr lang="en-GB" dirty="0"/>
              <a:t> or </a:t>
            </a:r>
            <a:r>
              <a:rPr lang="en-GB" dirty="0" err="1"/>
              <a:t>diarrhea</a:t>
            </a:r>
            <a:r>
              <a:rPr lang="en-GB" dirty="0"/>
              <a:t> for more than 3 days, frequent vomiting, signs of dehydration (no/little urine, dry mouth/throat, dizziness), fever is high (39°C+) or lasts 3+ nights Canned food should be taken out of the can immediately after opening.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E3B59-1DBE-4929-AB1C-DDF5CE31D5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79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 Keys to SAFER FOOD: 1 - Keep clean 2 - Separate raw and cooked food 3 - Cook food thoroughly (while not overcooking) 4 - Keep at safe temperature 5 - Use safe water and raw materials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E3B59-1DBE-4929-AB1C-DDF5CE31D5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51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Healthy food preparation methods: steaming, boiling, baking, grilling 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E3B59-1DBE-4929-AB1C-DDF5CE31D5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75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A" dirty="0"/>
              <a:t>Exercise instructions: p. 49 in the Manual, and Worksheet on p. 85</a:t>
            </a:r>
          </a:p>
          <a:p>
            <a:endParaRPr lang="en-N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E3B59-1DBE-4929-AB1C-DDF5CE31D5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44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E494A-999D-C3AF-B306-AFD718EA5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F37CFC-2C04-9B29-4494-4AA6CCEE1E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B2AAA-7670-E90D-D835-FBA7460D0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7043-91D5-4D4A-B8AA-579C25AD4463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352CC-F7EA-4EE8-35DE-9D0B6BAA1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4833D-DEF7-C508-9EDB-81B98DD7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CED5-5768-42F8-A5A1-B5EBB42E2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2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CFE87-E1CA-7F2D-70D7-4A023AFE1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504921-4B85-277A-5501-A2B5259E7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8C164-2637-D92D-D655-FC2BED3F9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7043-91D5-4D4A-B8AA-579C25AD4463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C21F1-5764-6065-7B1D-E5EE0AD1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2C8F4-F04E-0756-0EB6-D9EAE79A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CED5-5768-42F8-A5A1-B5EBB42E2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8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BFA0B0-C193-6193-22AB-0EEC881723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A95820-8E5D-FDC3-EF57-A64FA4556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B584D-ED7F-49C5-EE77-F693ED6C8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7043-91D5-4D4A-B8AA-579C25AD4463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F60D9-062B-133D-297A-013E2FE55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AE479-7493-64B1-77FA-FDD8F533B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CED5-5768-42F8-A5A1-B5EBB42E2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50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A68D-D801-5088-7377-05AF39441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189A1-12D8-7C8C-D87D-3737B0E18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D610B-AAA7-FE86-2E2B-FDDE44AA7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7043-91D5-4D4A-B8AA-579C25AD4463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4F3DF-818C-A6B9-1FC3-CA98FB00B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AE964-AC63-1632-F821-1FDBD440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CED5-5768-42F8-A5A1-B5EBB42E2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7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AF3E0-10BE-95D8-FCC9-BE03795AC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21C25-10AC-6A59-1810-E3F0A31F7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4B577-1034-A0FD-8155-8DFDE1FB1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7043-91D5-4D4A-B8AA-579C25AD4463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D5F70-6352-4DA6-E201-3FCF7B6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22A01-B3F2-5F64-2FC3-A1AA1B9B0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CED5-5768-42F8-A5A1-B5EBB42E2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8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93344-D9A1-11C0-7C52-30248FBC4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1568C-3E10-816C-6939-34B33F319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C72680-01E8-49D4-F247-636D80B5E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E1DB05-77A1-5738-1CAD-F13740870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7043-91D5-4D4A-B8AA-579C25AD4463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15D568-6DB6-061F-2E33-1A81D6000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B720C-8259-450F-07EE-3386263B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CED5-5768-42F8-A5A1-B5EBB42E2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5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1DA2-4EB1-8A75-C344-1161FFBE8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5F080-B26C-6B1E-1873-DCCEB512D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39CF9-9FF4-51E5-7A13-A9C195A93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AED016-F5D1-8C4A-2C9D-E3E6A1208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B90C2-A5D0-A266-4EDE-3C88D336FC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ED76C-5192-19FF-A956-4693524E8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7043-91D5-4D4A-B8AA-579C25AD4463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464FE4-1036-BBC8-1E6A-0B1FFA03C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930EE0-0BD8-38F3-1464-64AB8B31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CED5-5768-42F8-A5A1-B5EBB42E2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B3221-1298-075B-39D9-04BC278FA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E5950-2E91-21B2-90F5-E4971008B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7043-91D5-4D4A-B8AA-579C25AD4463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9AB28-5D6E-459C-0A4C-FA00789AA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0B759-9F46-1AB4-A123-68DC88A26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CED5-5768-42F8-A5A1-B5EBB42E2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4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DA771-D7FC-ECC3-E566-B9C15CD2C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7043-91D5-4D4A-B8AA-579C25AD4463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96DB08-6913-CCA7-81ED-EFF712816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62CFC0-52D8-E654-AC3B-8D38302F6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CED5-5768-42F8-A5A1-B5EBB42E2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15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B7635-1DF2-1517-DC0B-1A894DC02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3C0E1-607F-E85F-3C9B-7B42E7324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85FED-E852-A903-B857-AF3BAA5D1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6B260-E26E-7F9F-AAA7-E598E75D9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7043-91D5-4D4A-B8AA-579C25AD4463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4D06A-1BAD-7CF1-DE2A-16E3C1F65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C6EFE-45DE-1F97-4D8B-FDA9EEDE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CED5-5768-42F8-A5A1-B5EBB42E2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01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87EC0-4C79-87AC-ADD0-A5E25903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FAC11B-33BB-A663-1C1B-1831BF831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B73AF9-423F-380C-7759-865A828BB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55F71-54BB-0695-FCC3-75310F4D5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7043-91D5-4D4A-B8AA-579C25AD4463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17DA0-903D-2131-45BC-890B90FB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00773-1DCE-6152-EAB1-8FBE63967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7CED5-5768-42F8-A5A1-B5EBB42E2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56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F73B20-1621-201E-1916-2C8DCA1C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1E221-282D-D8BD-B39E-13130EDD3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14BC0-C131-2D4F-8EB8-C0F0772B1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87043-91D5-4D4A-B8AA-579C25AD4463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CB4AF-C72B-B23C-2038-27CC4214DB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1D7FD-929B-9BD1-FC3D-CB7D52CC6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7CED5-5768-42F8-A5A1-B5EBB42E2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2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Role of Nutrition in Health">
            <a:extLst>
              <a:ext uri="{FF2B5EF4-FFF2-40B4-BE49-F238E27FC236}">
                <a16:creationId xmlns:a16="http://schemas.microsoft.com/office/drawing/2014/main" id="{70FD051A-E4BE-753F-6311-90AA24EB7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28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AA52F-9EC4-411F-03B0-843AA4154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5098" y="4945799"/>
            <a:ext cx="8102990" cy="1786597"/>
          </a:xfrm>
        </p:spPr>
        <p:txBody>
          <a:bodyPr>
            <a:noAutofit/>
          </a:bodyPr>
          <a:lstStyle/>
          <a:p>
            <a:r>
              <a:rPr lang="en-GB" b="1" dirty="0">
                <a:latin typeface="+mn-lt"/>
                <a:cs typeface="Times New Roman" panose="02020603050405020304" pitchFamily="18" charset="0"/>
              </a:rPr>
              <a:t>Nutrition for Health </a:t>
            </a:r>
            <a:r>
              <a:rPr lang="en-GB" sz="5400" dirty="0">
                <a:latin typeface="+mn-lt"/>
                <a:cs typeface="Times New Roman" panose="02020603050405020304" pitchFamily="18" charset="0"/>
              </a:rPr>
              <a:t>Embracing our Namibian Food Systems</a:t>
            </a:r>
            <a:endParaRPr lang="en-US" sz="54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380DB6E-79AC-87EC-046D-C6F60C60DCE9}"/>
              </a:ext>
            </a:extLst>
          </p:cNvPr>
          <p:cNvSpPr txBox="1">
            <a:spLocks/>
          </p:cNvSpPr>
          <p:nvPr/>
        </p:nvSpPr>
        <p:spPr>
          <a:xfrm>
            <a:off x="8665991" y="769257"/>
            <a:ext cx="3859838" cy="1166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i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Slide-Set </a:t>
            </a:r>
          </a:p>
          <a:p>
            <a:r>
              <a:rPr lang="en-GB" b="1" i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4 of 4</a:t>
            </a:r>
            <a:endParaRPr lang="en-US" sz="5400" i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54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B9AEAD-FFA0-4E00-B74C-53904B2FFD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13399" r="18915" b="24057"/>
          <a:stretch/>
        </p:blipFill>
        <p:spPr>
          <a:xfrm>
            <a:off x="856343" y="0"/>
            <a:ext cx="10500449" cy="697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4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4F7D1-D6A8-C6D9-6CF7-80B6EE32E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 t="11934" r="8752" b="4074"/>
          <a:stretch/>
        </p:blipFill>
        <p:spPr>
          <a:xfrm>
            <a:off x="667657" y="0"/>
            <a:ext cx="10871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43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4CFE8-16BF-FBA0-27C2-E26A098EF2B8}"/>
              </a:ext>
            </a:extLst>
          </p:cNvPr>
          <p:cNvSpPr txBox="1">
            <a:spLocks/>
          </p:cNvSpPr>
          <p:nvPr/>
        </p:nvSpPr>
        <p:spPr>
          <a:xfrm>
            <a:off x="581025" y="1897062"/>
            <a:ext cx="11029950" cy="306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lang="en-GB" sz="8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How we </a:t>
            </a:r>
            <a:r>
              <a:rPr lang="en-GB" sz="8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conserve food</a:t>
            </a:r>
            <a:r>
              <a:rPr lang="en-GB" sz="8800" dirty="0">
                <a:latin typeface="+mn-lt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GB" sz="8800" i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Exercise 8</a:t>
            </a:r>
            <a:endParaRPr lang="en-US" sz="8800" i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137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749A-1B7B-A713-3117-F108D9C6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4506"/>
            <a:ext cx="10515600" cy="3817303"/>
          </a:xfrm>
        </p:spPr>
        <p:txBody>
          <a:bodyPr>
            <a:noAutofit/>
          </a:bodyPr>
          <a:lstStyle/>
          <a:p>
            <a:pPr algn="ctr"/>
            <a:r>
              <a:rPr lang="en-GB" sz="8800" b="1" dirty="0">
                <a:latin typeface="+mn-lt"/>
                <a:cs typeface="Times New Roman" panose="02020603050405020304" pitchFamily="18" charset="0"/>
              </a:rPr>
              <a:t>Food Preservation</a:t>
            </a:r>
            <a:r>
              <a:rPr lang="en-GB" sz="8800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en-GB" sz="8800" b="1" dirty="0">
                <a:latin typeface="+mn-lt"/>
                <a:cs typeface="Times New Roman" panose="02020603050405020304" pitchFamily="18" charset="0"/>
              </a:rPr>
              <a:t>Storage</a:t>
            </a:r>
            <a:r>
              <a:rPr lang="en-GB" sz="8800" dirty="0">
                <a:latin typeface="+mn-lt"/>
                <a:cs typeface="Times New Roman" panose="02020603050405020304" pitchFamily="18" charset="0"/>
              </a:rPr>
              <a:t>, and </a:t>
            </a:r>
            <a:br>
              <a:rPr lang="en-GB" sz="8800" dirty="0">
                <a:latin typeface="+mn-lt"/>
                <a:cs typeface="Times New Roman" panose="02020603050405020304" pitchFamily="18" charset="0"/>
              </a:rPr>
            </a:br>
            <a:r>
              <a:rPr lang="en-GB" sz="8800" dirty="0">
                <a:latin typeface="+mn-lt"/>
                <a:cs typeface="Times New Roman" panose="02020603050405020304" pitchFamily="18" charset="0"/>
              </a:rPr>
              <a:t>Waste Reduction</a:t>
            </a:r>
            <a:endParaRPr lang="en-NA" sz="88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126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D56080-D158-D7AA-A07F-3F6C48D69A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t="11942" r="8051" b="3149"/>
          <a:stretch/>
        </p:blipFill>
        <p:spPr>
          <a:xfrm>
            <a:off x="1155700" y="0"/>
            <a:ext cx="9831614" cy="684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26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BE9720-9F18-CDAE-69C0-2D851DAA4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t="9912" r="6654" b="4259"/>
          <a:stretch/>
        </p:blipFill>
        <p:spPr>
          <a:xfrm>
            <a:off x="566057" y="0"/>
            <a:ext cx="10958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55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88873B-BDAA-DE14-9E2A-FD124351DF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3" t="23577" r="17656" b="9086"/>
          <a:stretch/>
        </p:blipFill>
        <p:spPr>
          <a:xfrm>
            <a:off x="682171" y="0"/>
            <a:ext cx="10827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88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5C8140-1111-458A-A485-D0D7565C2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4" t="2517" r="3486" b="3660"/>
          <a:stretch/>
        </p:blipFill>
        <p:spPr>
          <a:xfrm>
            <a:off x="1320799" y="0"/>
            <a:ext cx="9550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16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B0F5-C23C-4965-6900-A8D1CC2417F3}"/>
              </a:ext>
            </a:extLst>
          </p:cNvPr>
          <p:cNvSpPr txBox="1">
            <a:spLocks/>
          </p:cNvSpPr>
          <p:nvPr/>
        </p:nvSpPr>
        <p:spPr>
          <a:xfrm>
            <a:off x="857250" y="548640"/>
            <a:ext cx="10134600" cy="37490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lang="en-GB" sz="8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Challenges, Opportunities and </a:t>
            </a:r>
            <a:r>
              <a:rPr lang="en-GB" sz="8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Ways Forward</a:t>
            </a:r>
            <a:r>
              <a:rPr lang="en-GB" sz="8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GB" sz="8800" i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Exercise 9</a:t>
            </a:r>
            <a:endParaRPr lang="en-US" sz="8800" i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100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7376DA-9066-3BE5-F224-699CCA8A04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2"/>
            <a:ext cx="12224067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A77AE8-206A-1ADB-D2DD-544CEC80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5945" y="-49005"/>
            <a:ext cx="4633685" cy="1941124"/>
          </a:xfrm>
        </p:spPr>
        <p:txBody>
          <a:bodyPr>
            <a:normAutofit/>
          </a:bodyPr>
          <a:lstStyle/>
          <a:p>
            <a:r>
              <a:rPr lang="en-NA" sz="6800" i="1" dirty="0">
                <a:solidFill>
                  <a:schemeClr val="accent6">
                    <a:lumMod val="50000"/>
                  </a:schemeClr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Thank you!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F2000D-1774-E846-A291-E86D0CEFB1E5}"/>
              </a:ext>
            </a:extLst>
          </p:cNvPr>
          <p:cNvSpPr txBox="1">
            <a:spLocks/>
          </p:cNvSpPr>
          <p:nvPr/>
        </p:nvSpPr>
        <p:spPr>
          <a:xfrm>
            <a:off x="5907314" y="5268685"/>
            <a:ext cx="6128067" cy="1451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5000"/>
              </a:lnSpc>
            </a:pPr>
            <a:r>
              <a:rPr lang="en-NA" sz="4000" b="1" dirty="0"/>
              <a:t>More information:</a:t>
            </a:r>
          </a:p>
          <a:p>
            <a:pPr algn="r"/>
            <a:r>
              <a:rPr lang="en-NA" b="1" dirty="0"/>
              <a:t> </a:t>
            </a:r>
            <a:r>
              <a:rPr lang="en-NA" b="1" dirty="0">
                <a:latin typeface="+mn-lt"/>
              </a:rPr>
              <a:t>www.nafsan.org/N4H</a:t>
            </a:r>
            <a:endParaRPr lang="en-NA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3D3D1-CF18-EE75-34E2-EACE3D0DDF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2" b="16712"/>
          <a:stretch/>
        </p:blipFill>
        <p:spPr bwMode="auto">
          <a:xfrm>
            <a:off x="0" y="5863771"/>
            <a:ext cx="2948336" cy="982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logo of a baby holding a bowl of food&#10;&#10;Description automatically generated">
            <a:extLst>
              <a:ext uri="{FF2B5EF4-FFF2-40B4-BE49-F238E27FC236}">
                <a16:creationId xmlns:a16="http://schemas.microsoft.com/office/drawing/2014/main" id="{D50C1511-EFA3-5725-E34F-E37E53B8D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7" y="-476476"/>
            <a:ext cx="4484914" cy="3171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8C9159-8CC1-CD5B-2D3A-38966DA57B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8" y="2969203"/>
            <a:ext cx="1887602" cy="2010228"/>
          </a:xfrm>
          <a:prstGeom prst="rect">
            <a:avLst/>
          </a:prstGeom>
        </p:spPr>
      </p:pic>
      <p:pic>
        <p:nvPicPr>
          <p:cNvPr id="12" name="Picture 11" descr="A person and person holding a bear and a bear&#10;&#10;Description automatically generated">
            <a:extLst>
              <a:ext uri="{FF2B5EF4-FFF2-40B4-BE49-F238E27FC236}">
                <a16:creationId xmlns:a16="http://schemas.microsoft.com/office/drawing/2014/main" id="{E7F6D493-8E4C-1F75-3999-E54C20E5B1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349" y="1631983"/>
            <a:ext cx="2465032" cy="348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72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AC9102-1009-F53D-4923-ADCEDC36E1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28ED4B-AA4E-8100-F51D-F5A6487C7F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6" b="33333"/>
          <a:stretch/>
        </p:blipFill>
        <p:spPr bwMode="auto">
          <a:xfrm>
            <a:off x="3772535" y="3429000"/>
            <a:ext cx="4646930" cy="1454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2D4AB8-E6BF-9AE4-32D4-68D903835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25818"/>
            <a:ext cx="12192000" cy="1698170"/>
          </a:xfrm>
        </p:spPr>
        <p:txBody>
          <a:bodyPr>
            <a:normAutofit fontScale="90000"/>
          </a:bodyPr>
          <a:lstStyle/>
          <a:p>
            <a:r>
              <a:rPr lang="en-GB" sz="6700" b="1" i="1" dirty="0">
                <a:solidFill>
                  <a:srgbClr val="213315"/>
                </a:solidFill>
                <a:latin typeface="+mn-lt"/>
              </a:rPr>
              <a:t>Nutrition for Health</a:t>
            </a:r>
            <a:br>
              <a:rPr lang="en-GB" dirty="0">
                <a:solidFill>
                  <a:srgbClr val="213315"/>
                </a:solidFill>
              </a:rPr>
            </a:br>
            <a:r>
              <a:rPr lang="en-GB" dirty="0">
                <a:solidFill>
                  <a:srgbClr val="213315"/>
                </a:solidFill>
              </a:rPr>
              <a:t> </a:t>
            </a:r>
            <a:r>
              <a:rPr lang="en-GB" sz="5300" b="1" i="1" dirty="0">
                <a:solidFill>
                  <a:srgbClr val="213315"/>
                </a:solidFill>
              </a:rPr>
              <a:t>Embracing our Namibian Food Systems</a:t>
            </a:r>
            <a:endParaRPr lang="en-NA" b="1" i="1" dirty="0">
              <a:solidFill>
                <a:srgbClr val="213315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64863C-0DB6-2521-751B-109ECA017B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40" y="1805464"/>
            <a:ext cx="5760720" cy="531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logo of a baby holding a bowl of food&#10;&#10;Description automatically generated">
            <a:extLst>
              <a:ext uri="{FF2B5EF4-FFF2-40B4-BE49-F238E27FC236}">
                <a16:creationId xmlns:a16="http://schemas.microsoft.com/office/drawing/2014/main" id="{4DC704B0-165D-B466-3995-120BC7C36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15" y="4298795"/>
            <a:ext cx="4056742" cy="286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0EFE4A-4067-2EB0-6BBB-E807D53AC3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2" b="16712"/>
          <a:stretch/>
        </p:blipFill>
        <p:spPr bwMode="auto">
          <a:xfrm>
            <a:off x="8818039" y="5733143"/>
            <a:ext cx="3373961" cy="11248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6369E7-144F-A81E-8578-25218CFAB8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379" y="3456691"/>
            <a:ext cx="1887602" cy="2010228"/>
          </a:xfrm>
          <a:prstGeom prst="rect">
            <a:avLst/>
          </a:prstGeom>
        </p:spPr>
      </p:pic>
      <p:pic>
        <p:nvPicPr>
          <p:cNvPr id="11" name="Picture 10" descr="A person and person holding a bear and a bear&#10;&#10;Description automatically generated">
            <a:extLst>
              <a:ext uri="{FF2B5EF4-FFF2-40B4-BE49-F238E27FC236}">
                <a16:creationId xmlns:a16="http://schemas.microsoft.com/office/drawing/2014/main" id="{543253B8-DD32-849F-7E8B-1128EDD6AA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2" y="1858214"/>
            <a:ext cx="1725139" cy="244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27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4CFE8-16BF-FBA0-27C2-E26A098EF2B8}"/>
              </a:ext>
            </a:extLst>
          </p:cNvPr>
          <p:cNvSpPr txBox="1">
            <a:spLocks/>
          </p:cNvSpPr>
          <p:nvPr/>
        </p:nvSpPr>
        <p:spPr>
          <a:xfrm>
            <a:off x="581025" y="1897062"/>
            <a:ext cx="11029950" cy="306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800"/>
              </a:spcAft>
            </a:pPr>
            <a:r>
              <a:rPr lang="en-GB" sz="8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The </a:t>
            </a:r>
            <a:r>
              <a:rPr lang="en-GB" sz="8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Food We Grow</a:t>
            </a:r>
            <a:r>
              <a:rPr lang="en-GB" sz="8800" dirty="0">
                <a:latin typeface="+mn-lt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GB" sz="8800" i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Exercise 7</a:t>
            </a:r>
            <a:endParaRPr lang="en-US" sz="8800" i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580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B7B32-63B6-6412-A7BE-0DAFA8361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1650"/>
            <a:ext cx="10515600" cy="2857500"/>
          </a:xfrm>
        </p:spPr>
        <p:txBody>
          <a:bodyPr>
            <a:noAutofit/>
          </a:bodyPr>
          <a:lstStyle/>
          <a:p>
            <a:pPr algn="ctr"/>
            <a:r>
              <a:rPr lang="en-GB" sz="8800" b="1" dirty="0">
                <a:latin typeface="+mn-lt"/>
                <a:cs typeface="Times New Roman" panose="02020603050405020304" pitchFamily="18" charset="0"/>
              </a:rPr>
              <a:t>Food Safety </a:t>
            </a:r>
            <a:r>
              <a:rPr lang="en-GB" sz="8800" dirty="0">
                <a:latin typeface="+mn-lt"/>
                <a:cs typeface="Times New Roman" panose="02020603050405020304" pitchFamily="18" charset="0"/>
              </a:rPr>
              <a:t>&amp;</a:t>
            </a:r>
            <a:br>
              <a:rPr lang="en-GB" sz="8800" dirty="0">
                <a:latin typeface="+mn-lt"/>
                <a:cs typeface="Times New Roman" panose="02020603050405020304" pitchFamily="18" charset="0"/>
              </a:rPr>
            </a:br>
            <a:r>
              <a:rPr lang="en-GB" sz="8800" dirty="0">
                <a:latin typeface="+mn-lt"/>
                <a:cs typeface="Times New Roman" panose="02020603050405020304" pitchFamily="18" charset="0"/>
              </a:rPr>
              <a:t> Food Preparations</a:t>
            </a:r>
            <a:endParaRPr lang="en-NA" sz="88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241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1B1FA1-B238-D9C0-16EA-6BFE817019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1" t="12560" r="9145" b="5507"/>
          <a:stretch/>
        </p:blipFill>
        <p:spPr>
          <a:xfrm>
            <a:off x="1377419" y="121707"/>
            <a:ext cx="9437162" cy="673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75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A315EE-8E7A-96A9-368F-A2BC79DDF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9" t="12193" r="13416" b="10470"/>
          <a:stretch/>
        </p:blipFill>
        <p:spPr>
          <a:xfrm>
            <a:off x="696686" y="0"/>
            <a:ext cx="107986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42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DB767D-4F52-6C8F-BB61-021017A60D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t="9091" r="8325" b="8599"/>
          <a:stretch/>
        </p:blipFill>
        <p:spPr>
          <a:xfrm>
            <a:off x="1061282" y="0"/>
            <a:ext cx="10069436" cy="676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88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EE4694-303B-0F35-285A-E771060CEB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8995" r="5240" b="6103"/>
          <a:stretch/>
        </p:blipFill>
        <p:spPr>
          <a:xfrm>
            <a:off x="689429" y="0"/>
            <a:ext cx="10813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43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1614B2-429F-9C6B-8F54-A205587BE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21011" r="17906" b="16714"/>
          <a:stretch/>
        </p:blipFill>
        <p:spPr>
          <a:xfrm>
            <a:off x="936067" y="0"/>
            <a:ext cx="10319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57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640</Words>
  <Application>Microsoft Macintosh PowerPoint</Application>
  <PresentationFormat>Widescreen</PresentationFormat>
  <Paragraphs>43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AkayaKanadaka</vt:lpstr>
      <vt:lpstr>Arial</vt:lpstr>
      <vt:lpstr>Calibri</vt:lpstr>
      <vt:lpstr>Calibri Light</vt:lpstr>
      <vt:lpstr>Office Theme</vt:lpstr>
      <vt:lpstr>Nutrition for Health Embracing our Namibian Food Systems</vt:lpstr>
      <vt:lpstr>Nutrition for Health  Embracing our Namibian Food Systems</vt:lpstr>
      <vt:lpstr>PowerPoint Presentation</vt:lpstr>
      <vt:lpstr>Food Safety &amp;  Food Preparations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Food Preservation, Storage, and  Waste Reduction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Nutrition for Health Embracing our Namibian Food Systems</dc:title>
  <dc:creator>Carmen Letlhagoje</dc:creator>
  <cp:lastModifiedBy>Ben Schernick</cp:lastModifiedBy>
  <cp:revision>9</cp:revision>
  <dcterms:created xsi:type="dcterms:W3CDTF">2023-07-22T07:15:24Z</dcterms:created>
  <dcterms:modified xsi:type="dcterms:W3CDTF">2023-10-26T13:27:48Z</dcterms:modified>
</cp:coreProperties>
</file>