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330" r:id="rId2"/>
    <p:sldId id="256" r:id="rId3"/>
    <p:sldId id="324" r:id="rId4"/>
    <p:sldId id="280" r:id="rId5"/>
    <p:sldId id="281" r:id="rId6"/>
    <p:sldId id="282" r:id="rId7"/>
    <p:sldId id="317" r:id="rId8"/>
    <p:sldId id="283" r:id="rId9"/>
    <p:sldId id="284" r:id="rId10"/>
    <p:sldId id="285" r:id="rId11"/>
    <p:sldId id="326" r:id="rId12"/>
    <p:sldId id="325" r:id="rId13"/>
    <p:sldId id="286" r:id="rId14"/>
    <p:sldId id="294" r:id="rId15"/>
    <p:sldId id="295" r:id="rId16"/>
    <p:sldId id="296" r:id="rId17"/>
    <p:sldId id="297" r:id="rId18"/>
    <p:sldId id="298" r:id="rId19"/>
    <p:sldId id="299" r:id="rId20"/>
    <p:sldId id="300" r:id="rId21"/>
    <p:sldId id="301" r:id="rId22"/>
    <p:sldId id="327" r:id="rId23"/>
    <p:sldId id="329" r:id="rId24"/>
  </p:sldIdLst>
  <p:sldSz cx="12192000" cy="6858000"/>
  <p:notesSz cx="6858000" cy="9144000"/>
  <p:defaultTextStyle>
    <a:defPPr>
      <a:defRPr lang="en-N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28" autoAdjust="0"/>
    <p:restoredTop sz="94648"/>
  </p:normalViewPr>
  <p:slideViewPr>
    <p:cSldViewPr snapToGrid="0">
      <p:cViewPr varScale="1">
        <p:scale>
          <a:sx n="88" d="100"/>
          <a:sy n="88" d="100"/>
        </p:scale>
        <p:origin x="216" y="7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4E4D81-0300-4DEF-9A8F-FFA06B31616D}" type="datetimeFigureOut">
              <a:rPr lang="en-US" smtClean="0"/>
              <a:t>9/9/23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C38B49-FE8D-4168-9FA0-B54BEB989C73}" type="slidenum">
              <a:rPr lang="en-US" smtClean="0"/>
              <a:t>‹#›</a:t>
            </a:fld>
            <a:endParaRPr lang="en-US"/>
          </a:p>
        </p:txBody>
      </p:sp>
    </p:spTree>
    <p:extLst>
      <p:ext uri="{BB962C8B-B14F-4D97-AF65-F5344CB8AC3E}">
        <p14:creationId xmlns:p14="http://schemas.microsoft.com/office/powerpoint/2010/main" val="850578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Natural sugar is mainly in fruits, yet also in milk or in starchy foods, such as bread, corn, pasta, legumes etc. </a:t>
            </a:r>
          </a:p>
          <a:p>
            <a:r>
              <a:rPr lang="en-GB" dirty="0"/>
              <a:t>- Because starchy food is converted into sugar in the body during digestion. 100% pure fruit juice (freshly prepared – unlike most ones from the shops) contains no “added sugar”, yet the amount of natural sugar in it is still high, as 1 glass of apple juice contains the sugar of about 3-4 apples. We would not eat 3-4 apples (or oranges) at the same speed as we drink 1 glass of juice. A medium-sized apple contains ±15g sugar, yet also healthy </a:t>
            </a:r>
            <a:r>
              <a:rPr lang="en-GB" dirty="0" err="1"/>
              <a:t>fibers</a:t>
            </a:r>
            <a:r>
              <a:rPr lang="en-GB" dirty="0"/>
              <a:t> and micro-nutrients. Added sugar is either visibly added (e.g. spoons in tea) but is most often hidden in beverages and in all kinds of food, especially processed food. Hidden sugar is not only in ‘sweet stuff’ (see picture), but also in other food, as we shall find out soon</a:t>
            </a:r>
            <a:endParaRPr lang="en-US" dirty="0"/>
          </a:p>
        </p:txBody>
      </p:sp>
      <p:sp>
        <p:nvSpPr>
          <p:cNvPr id="4" name="Slide Number Placeholder 3"/>
          <p:cNvSpPr>
            <a:spLocks noGrp="1"/>
          </p:cNvSpPr>
          <p:nvPr>
            <p:ph type="sldNum" sz="quarter" idx="5"/>
          </p:nvPr>
        </p:nvSpPr>
        <p:spPr/>
        <p:txBody>
          <a:bodyPr/>
          <a:lstStyle/>
          <a:p>
            <a:fld id="{B29939C6-2A19-4E7B-B29B-E59C4936FE9C}" type="slidenum">
              <a:rPr lang="en-NA" smtClean="0"/>
              <a:t>4</a:t>
            </a:fld>
            <a:endParaRPr lang="en-NA"/>
          </a:p>
        </p:txBody>
      </p:sp>
    </p:spTree>
    <p:extLst>
      <p:ext uri="{BB962C8B-B14F-4D97-AF65-F5344CB8AC3E}">
        <p14:creationId xmlns:p14="http://schemas.microsoft.com/office/powerpoint/2010/main" val="11083635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Proteins help maintain life and build and repair damaged cells and tissues = “GROW-food” Sources = animals: beef, chicken, lamb, game, donkey, worms, frogs, eggs, milk, yogurt, </a:t>
            </a:r>
            <a:r>
              <a:rPr lang="en-GB" dirty="0" err="1"/>
              <a:t>omaere</a:t>
            </a:r>
            <a:r>
              <a:rPr lang="en-GB" dirty="0"/>
              <a:t>, … + In plants: beans (fresh or dried, incl. </a:t>
            </a:r>
            <a:r>
              <a:rPr lang="en-GB" dirty="0" err="1"/>
              <a:t>oshingali</a:t>
            </a:r>
            <a:r>
              <a:rPr lang="en-GB" dirty="0"/>
              <a:t>), Bambara groundnut (</a:t>
            </a:r>
            <a:r>
              <a:rPr lang="en-GB" dirty="0" err="1"/>
              <a:t>eefukwa</a:t>
            </a:r>
            <a:r>
              <a:rPr lang="en-GB" dirty="0"/>
              <a:t>), lentils, split peas, nuts, sesame seeds, peanuts, … Peanut butter is the healthier/better option on bread, instead of margarine, especially for children. Consuming more plant-based protein is recommended, as red (beef, game, pork) and processed meat increase health risks, e.g. inflammations, heart disease, cancer, Diabetes, and premature death. </a:t>
            </a:r>
            <a:endParaRPr lang="en-US" dirty="0"/>
          </a:p>
        </p:txBody>
      </p:sp>
      <p:sp>
        <p:nvSpPr>
          <p:cNvPr id="4" name="Slide Number Placeholder 3"/>
          <p:cNvSpPr>
            <a:spLocks noGrp="1"/>
          </p:cNvSpPr>
          <p:nvPr>
            <p:ph type="sldNum" sz="quarter" idx="5"/>
          </p:nvPr>
        </p:nvSpPr>
        <p:spPr/>
        <p:txBody>
          <a:bodyPr/>
          <a:lstStyle/>
          <a:p>
            <a:fld id="{91C38B49-FE8D-4168-9FA0-B54BEB989C73}" type="slidenum">
              <a:rPr lang="en-US" smtClean="0"/>
              <a:t>15</a:t>
            </a:fld>
            <a:endParaRPr lang="en-US"/>
          </a:p>
        </p:txBody>
      </p:sp>
    </p:spTree>
    <p:extLst>
      <p:ext uri="{BB962C8B-B14F-4D97-AF65-F5344CB8AC3E}">
        <p14:creationId xmlns:p14="http://schemas.microsoft.com/office/powerpoint/2010/main" val="19985976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Importance of vegetables and fruits: provide us with important micro-nutrients (= minerals + vitamins) to strengthen our immune system and to maintain healthy hair, eyes and skin = “GLOW-food” Examples of local vegetables: </a:t>
            </a:r>
            <a:r>
              <a:rPr lang="en-US" dirty="0" err="1"/>
              <a:t>ombidi</a:t>
            </a:r>
            <a:r>
              <a:rPr lang="en-US" dirty="0"/>
              <a:t>, </a:t>
            </a:r>
            <a:r>
              <a:rPr lang="en-US" dirty="0" err="1"/>
              <a:t>ombowa</a:t>
            </a:r>
            <a:r>
              <a:rPr lang="en-US" dirty="0"/>
              <a:t>, </a:t>
            </a:r>
            <a:r>
              <a:rPr lang="en-US" dirty="0" err="1"/>
              <a:t>mutete</a:t>
            </a:r>
            <a:r>
              <a:rPr lang="en-US" dirty="0"/>
              <a:t>, cabbage, pumpkin, lettuce, peppers, tomatoes. Dark leafy vegetables such as kale, spinach (</a:t>
            </a:r>
            <a:r>
              <a:rPr lang="en-US" dirty="0" err="1"/>
              <a:t>ombidi</a:t>
            </a:r>
            <a:r>
              <a:rPr lang="en-US" dirty="0"/>
              <a:t>/mutate/</a:t>
            </a:r>
            <a:r>
              <a:rPr lang="en-US" dirty="0" err="1"/>
              <a:t>ombowa</a:t>
            </a:r>
            <a:r>
              <a:rPr lang="en-US" dirty="0"/>
              <a:t>) and lettuce = good sources of iron, calcium, and Vitamins A, C, and K. They strengthen the immune system, slow down signs of aging, and help to prevent heart diseases, high blood pressure, and cancer. </a:t>
            </a:r>
          </a:p>
          <a:p>
            <a:r>
              <a:rPr lang="en-US" dirty="0"/>
              <a:t>Examples of local fruits: </a:t>
            </a:r>
            <a:r>
              <a:rPr lang="en-US" dirty="0" err="1"/>
              <a:t>eembe</a:t>
            </a:r>
            <a:r>
              <a:rPr lang="en-US" dirty="0"/>
              <a:t>, monkey orange, grapes, oranges, lemons, mango, pawpaw, guava, …</a:t>
            </a:r>
          </a:p>
        </p:txBody>
      </p:sp>
      <p:sp>
        <p:nvSpPr>
          <p:cNvPr id="4" name="Slide Number Placeholder 3"/>
          <p:cNvSpPr>
            <a:spLocks noGrp="1"/>
          </p:cNvSpPr>
          <p:nvPr>
            <p:ph type="sldNum" sz="quarter" idx="5"/>
          </p:nvPr>
        </p:nvSpPr>
        <p:spPr/>
        <p:txBody>
          <a:bodyPr/>
          <a:lstStyle/>
          <a:p>
            <a:fld id="{91C38B49-FE8D-4168-9FA0-B54BEB989C73}" type="slidenum">
              <a:rPr lang="en-US" smtClean="0"/>
              <a:t>16</a:t>
            </a:fld>
            <a:endParaRPr lang="en-US"/>
          </a:p>
        </p:txBody>
      </p:sp>
    </p:spTree>
    <p:extLst>
      <p:ext uri="{BB962C8B-B14F-4D97-AF65-F5344CB8AC3E}">
        <p14:creationId xmlns:p14="http://schemas.microsoft.com/office/powerpoint/2010/main" val="3021592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Importance of fats: help the body take in Vitamins A, D and E, and provides the body with energy. Ideal sources of fats: nuts, avocado, natural local oils, fish and also in natural butter. Limit consumption: oils (especially canola oil mixes), margarine, baked goods, fatty meat, cheese etc. Caution = unhealthy hidden fats: fat cakes and warm chips (fries) and fried foods (e.g. sausages, ‘</a:t>
            </a:r>
            <a:r>
              <a:rPr lang="en-GB" dirty="0" err="1"/>
              <a:t>russians</a:t>
            </a:r>
            <a:r>
              <a:rPr lang="en-GB" dirty="0"/>
              <a:t>)</a:t>
            </a:r>
            <a:endParaRPr lang="en-US" dirty="0"/>
          </a:p>
        </p:txBody>
      </p:sp>
      <p:sp>
        <p:nvSpPr>
          <p:cNvPr id="4" name="Slide Number Placeholder 3"/>
          <p:cNvSpPr>
            <a:spLocks noGrp="1"/>
          </p:cNvSpPr>
          <p:nvPr>
            <p:ph type="sldNum" sz="quarter" idx="5"/>
          </p:nvPr>
        </p:nvSpPr>
        <p:spPr/>
        <p:txBody>
          <a:bodyPr/>
          <a:lstStyle/>
          <a:p>
            <a:fld id="{91C38B49-FE8D-4168-9FA0-B54BEB989C73}" type="slidenum">
              <a:rPr lang="en-US" smtClean="0"/>
              <a:t>17</a:t>
            </a:fld>
            <a:endParaRPr lang="en-US"/>
          </a:p>
        </p:txBody>
      </p:sp>
    </p:spTree>
    <p:extLst>
      <p:ext uri="{BB962C8B-B14F-4D97-AF65-F5344CB8AC3E}">
        <p14:creationId xmlns:p14="http://schemas.microsoft.com/office/powerpoint/2010/main" val="1961331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Importance of water = prevents dehydration, allows us to have enough blood, saliva, sweat and tears; ensures healthy body functions, such as digestion and helps keep our body at a normal temperature. Drink 2-3 </a:t>
            </a:r>
            <a:r>
              <a:rPr lang="en-GB" dirty="0" err="1"/>
              <a:t>liters</a:t>
            </a:r>
            <a:r>
              <a:rPr lang="en-GB" dirty="0"/>
              <a:t> of water a day (8-10 glasses/cups), most of it in the morning, because our body needs about 3-4 </a:t>
            </a:r>
            <a:r>
              <a:rPr lang="en-GB" dirty="0" err="1"/>
              <a:t>liters</a:t>
            </a:r>
            <a:r>
              <a:rPr lang="en-GB" dirty="0"/>
              <a:t> of water a day, including water intake through other liquids. </a:t>
            </a:r>
            <a:endParaRPr lang="en-US" dirty="0"/>
          </a:p>
        </p:txBody>
      </p:sp>
      <p:sp>
        <p:nvSpPr>
          <p:cNvPr id="4" name="Slide Number Placeholder 3"/>
          <p:cNvSpPr>
            <a:spLocks noGrp="1"/>
          </p:cNvSpPr>
          <p:nvPr>
            <p:ph type="sldNum" sz="quarter" idx="5"/>
          </p:nvPr>
        </p:nvSpPr>
        <p:spPr/>
        <p:txBody>
          <a:bodyPr/>
          <a:lstStyle/>
          <a:p>
            <a:fld id="{91C38B49-FE8D-4168-9FA0-B54BEB989C73}" type="slidenum">
              <a:rPr lang="en-US" smtClean="0"/>
              <a:t>18</a:t>
            </a:fld>
            <a:endParaRPr lang="en-US"/>
          </a:p>
        </p:txBody>
      </p:sp>
    </p:spTree>
    <p:extLst>
      <p:ext uri="{BB962C8B-B14F-4D97-AF65-F5344CB8AC3E}">
        <p14:creationId xmlns:p14="http://schemas.microsoft.com/office/powerpoint/2010/main" val="37031607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Water must be clean and safe, otherwise it makes us sick, and we won’t be able to make use of it. Define dehydration as a lack of water and other fluid in the body as a result of not drinking enough water. Show how dehydration can be detected through the skin-test and other symptoms. Urge people to take dehydration seriously, especially for babies, young children, mothers and the elderly.</a:t>
            </a:r>
            <a:endParaRPr lang="en-US" dirty="0"/>
          </a:p>
        </p:txBody>
      </p:sp>
      <p:sp>
        <p:nvSpPr>
          <p:cNvPr id="4" name="Slide Number Placeholder 3"/>
          <p:cNvSpPr>
            <a:spLocks noGrp="1"/>
          </p:cNvSpPr>
          <p:nvPr>
            <p:ph type="sldNum" sz="quarter" idx="5"/>
          </p:nvPr>
        </p:nvSpPr>
        <p:spPr/>
        <p:txBody>
          <a:bodyPr/>
          <a:lstStyle/>
          <a:p>
            <a:fld id="{91C38B49-FE8D-4168-9FA0-B54BEB989C73}" type="slidenum">
              <a:rPr lang="en-US" smtClean="0"/>
              <a:t>19</a:t>
            </a:fld>
            <a:endParaRPr lang="en-US"/>
          </a:p>
        </p:txBody>
      </p:sp>
    </p:spTree>
    <p:extLst>
      <p:ext uri="{BB962C8B-B14F-4D97-AF65-F5344CB8AC3E}">
        <p14:creationId xmlns:p14="http://schemas.microsoft.com/office/powerpoint/2010/main" val="25485024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Dehydration - First Aid: Move to a cool and shaded place, consider lying down and raising legs, Drink plenty of water (no drinks with alcohol or caffeine!), Prepare home-made ORS - use the slide to explain how to prepare the solution. Cases of severe dehydration must be treated with intravenous fluids at clinics or hospitals!</a:t>
            </a:r>
            <a:endParaRPr lang="en-US" dirty="0"/>
          </a:p>
        </p:txBody>
      </p:sp>
      <p:sp>
        <p:nvSpPr>
          <p:cNvPr id="4" name="Slide Number Placeholder 3"/>
          <p:cNvSpPr>
            <a:spLocks noGrp="1"/>
          </p:cNvSpPr>
          <p:nvPr>
            <p:ph type="sldNum" sz="quarter" idx="5"/>
          </p:nvPr>
        </p:nvSpPr>
        <p:spPr/>
        <p:txBody>
          <a:bodyPr/>
          <a:lstStyle/>
          <a:p>
            <a:fld id="{91C38B49-FE8D-4168-9FA0-B54BEB989C73}" type="slidenum">
              <a:rPr lang="en-US" smtClean="0"/>
              <a:t>20</a:t>
            </a:fld>
            <a:endParaRPr lang="en-US"/>
          </a:p>
        </p:txBody>
      </p:sp>
    </p:spTree>
    <p:extLst>
      <p:ext uri="{BB962C8B-B14F-4D97-AF65-F5344CB8AC3E}">
        <p14:creationId xmlns:p14="http://schemas.microsoft.com/office/powerpoint/2010/main" val="13935854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Have a variety of foods from different food groups (various colours = “eat a rainbow”) throughout your day. Sweet or salty snacks should only be consumed in small amounts and on rare occasions. Oils, spreads and sauces should also be used sparingly – don’t reuse oil more than 3 times. Always read your food labels! Note that Namibia has so far very limited food label regulations, so we don’t know all ingredients and additives that are in our foods and beverages. Drink lots of water and reduce the number of sugary drinks, including fruit juices. Dilute fruit juices or other sugary drinks with water (50/50). </a:t>
            </a:r>
            <a:endParaRPr lang="en-US" dirty="0"/>
          </a:p>
        </p:txBody>
      </p:sp>
      <p:sp>
        <p:nvSpPr>
          <p:cNvPr id="4" name="Slide Number Placeholder 3"/>
          <p:cNvSpPr>
            <a:spLocks noGrp="1"/>
          </p:cNvSpPr>
          <p:nvPr>
            <p:ph type="sldNum" sz="quarter" idx="5"/>
          </p:nvPr>
        </p:nvSpPr>
        <p:spPr/>
        <p:txBody>
          <a:bodyPr/>
          <a:lstStyle/>
          <a:p>
            <a:fld id="{91C38B49-FE8D-4168-9FA0-B54BEB989C73}" type="slidenum">
              <a:rPr lang="en-US" smtClean="0"/>
              <a:t>21</a:t>
            </a:fld>
            <a:endParaRPr lang="en-US"/>
          </a:p>
        </p:txBody>
      </p:sp>
    </p:spTree>
    <p:extLst>
      <p:ext uri="{BB962C8B-B14F-4D97-AF65-F5344CB8AC3E}">
        <p14:creationId xmlns:p14="http://schemas.microsoft.com/office/powerpoint/2010/main" val="445421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A" dirty="0"/>
              <a:t>Exercise instructions: p. 31 in the Manual, and Worksheet, p. 82</a:t>
            </a:r>
          </a:p>
        </p:txBody>
      </p:sp>
      <p:sp>
        <p:nvSpPr>
          <p:cNvPr id="4" name="Slide Number Placeholder 3"/>
          <p:cNvSpPr>
            <a:spLocks noGrp="1"/>
          </p:cNvSpPr>
          <p:nvPr>
            <p:ph type="sldNum" sz="quarter" idx="5"/>
          </p:nvPr>
        </p:nvSpPr>
        <p:spPr/>
        <p:txBody>
          <a:bodyPr/>
          <a:lstStyle/>
          <a:p>
            <a:fld id="{91C38B49-FE8D-4168-9FA0-B54BEB989C73}" type="slidenum">
              <a:rPr lang="en-US" smtClean="0"/>
              <a:t>22</a:t>
            </a:fld>
            <a:endParaRPr lang="en-US"/>
          </a:p>
        </p:txBody>
      </p:sp>
    </p:spTree>
    <p:extLst>
      <p:ext uri="{BB962C8B-B14F-4D97-AF65-F5344CB8AC3E}">
        <p14:creationId xmlns:p14="http://schemas.microsoft.com/office/powerpoint/2010/main" val="1119035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Healthy and recommended maximal total daily sugar intake: under 2 years = no sugar at all! Maximum added sugar for adults: 50g (10 teaspoons) and 25g (5 teaspoons) for children (2-18 years). Young children are still developing their sense of taste, so they easily get addicted to sugar at a very early age, yet when raising them without or with less sugar, they will not like sweet stuff too much.</a:t>
            </a:r>
            <a:endParaRPr lang="en-US" dirty="0"/>
          </a:p>
        </p:txBody>
      </p:sp>
      <p:sp>
        <p:nvSpPr>
          <p:cNvPr id="4" name="Slide Number Placeholder 3"/>
          <p:cNvSpPr>
            <a:spLocks noGrp="1"/>
          </p:cNvSpPr>
          <p:nvPr>
            <p:ph type="sldNum" sz="quarter" idx="5"/>
          </p:nvPr>
        </p:nvSpPr>
        <p:spPr/>
        <p:txBody>
          <a:bodyPr/>
          <a:lstStyle/>
          <a:p>
            <a:fld id="{B29939C6-2A19-4E7B-B29B-E59C4936FE9C}" type="slidenum">
              <a:rPr lang="en-NA" smtClean="0"/>
              <a:t>5</a:t>
            </a:fld>
            <a:endParaRPr lang="en-NA"/>
          </a:p>
        </p:txBody>
      </p:sp>
    </p:spTree>
    <p:extLst>
      <p:ext uri="{BB962C8B-B14F-4D97-AF65-F5344CB8AC3E}">
        <p14:creationId xmlns:p14="http://schemas.microsoft.com/office/powerpoint/2010/main" val="3548430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Artificial sweeteners are sugar substitutes, providing a sweetness similar to sugar yet with less food energy. </a:t>
            </a:r>
          </a:p>
          <a:p>
            <a:r>
              <a:rPr lang="en-GB" dirty="0"/>
              <a:t>Risks of artificial sweeteners are unknown and still being explored, with some – like Aspartame – having been linked to cause cancer and </a:t>
            </a:r>
            <a:r>
              <a:rPr lang="en-GB" dirty="0" err="1"/>
              <a:t>Alzheimers</a:t>
            </a:r>
            <a:r>
              <a:rPr lang="en-GB" dirty="0"/>
              <a:t>, and they may affect our eating habits in other ways. </a:t>
            </a:r>
          </a:p>
          <a:p>
            <a:r>
              <a:rPr lang="en-GB" dirty="0"/>
              <a:t>Honey is good for medicinal purposes, yet it is still a form of ‘sugar’ and should not be over-consumed. Honey must not be given to children under 1 year of age! It may cause severe health risks as children need time to develop the necessary enzymes to deal with certain bacteria in honey. The same applies to Goat milk (only after 1 year of age).</a:t>
            </a:r>
          </a:p>
          <a:p>
            <a:endParaRPr lang="en-US" dirty="0"/>
          </a:p>
        </p:txBody>
      </p:sp>
      <p:sp>
        <p:nvSpPr>
          <p:cNvPr id="4" name="Slide Number Placeholder 3"/>
          <p:cNvSpPr>
            <a:spLocks noGrp="1"/>
          </p:cNvSpPr>
          <p:nvPr>
            <p:ph type="sldNum" sz="quarter" idx="5"/>
          </p:nvPr>
        </p:nvSpPr>
        <p:spPr/>
        <p:txBody>
          <a:bodyPr/>
          <a:lstStyle/>
          <a:p>
            <a:fld id="{B29939C6-2A19-4E7B-B29B-E59C4936FE9C}" type="slidenum">
              <a:rPr lang="en-NA" smtClean="0"/>
              <a:t>7</a:t>
            </a:fld>
            <a:endParaRPr lang="en-NA"/>
          </a:p>
        </p:txBody>
      </p:sp>
    </p:spTree>
    <p:extLst>
      <p:ext uri="{BB962C8B-B14F-4D97-AF65-F5344CB8AC3E}">
        <p14:creationId xmlns:p14="http://schemas.microsoft.com/office/powerpoint/2010/main" val="375413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Even salty food – especially when processed – contains a lot of hidden sugars, such as tomato sauce, mayonnaise, </a:t>
            </a:r>
            <a:r>
              <a:rPr lang="en-GB" dirty="0" err="1"/>
              <a:t>flavored</a:t>
            </a:r>
            <a:r>
              <a:rPr lang="en-GB" dirty="0"/>
              <a:t> yoghurt, and breakfast cereals. </a:t>
            </a:r>
          </a:p>
          <a:p>
            <a:r>
              <a:rPr lang="en-GB" dirty="0"/>
              <a:t>Sugar is added in so many foods and drinks, it has become an often invisible addiction in our lives! </a:t>
            </a:r>
          </a:p>
          <a:p>
            <a:r>
              <a:rPr lang="en-GB" dirty="0"/>
              <a:t>Advise participants to read food labels.</a:t>
            </a:r>
            <a:endParaRPr lang="en-US" dirty="0"/>
          </a:p>
        </p:txBody>
      </p:sp>
      <p:sp>
        <p:nvSpPr>
          <p:cNvPr id="4" name="Slide Number Placeholder 3"/>
          <p:cNvSpPr>
            <a:spLocks noGrp="1"/>
          </p:cNvSpPr>
          <p:nvPr>
            <p:ph type="sldNum" sz="quarter" idx="5"/>
          </p:nvPr>
        </p:nvSpPr>
        <p:spPr/>
        <p:txBody>
          <a:bodyPr/>
          <a:lstStyle/>
          <a:p>
            <a:fld id="{B29939C6-2A19-4E7B-B29B-E59C4936FE9C}" type="slidenum">
              <a:rPr lang="en-NA" smtClean="0"/>
              <a:t>8</a:t>
            </a:fld>
            <a:endParaRPr lang="en-NA"/>
          </a:p>
        </p:txBody>
      </p:sp>
    </p:spTree>
    <p:extLst>
      <p:ext uri="{BB962C8B-B14F-4D97-AF65-F5344CB8AC3E}">
        <p14:creationId xmlns:p14="http://schemas.microsoft.com/office/powerpoint/2010/main" val="643410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Benefits of unsaturated fats: reduce the risk of stroke, boost brain health, good cholesterol level </a:t>
            </a:r>
          </a:p>
          <a:p>
            <a:r>
              <a:rPr lang="en-GB" dirty="0"/>
              <a:t>Fats to ‘Love’ (= eat more of): nuts, oils and seeds, avocado </a:t>
            </a:r>
          </a:p>
          <a:p>
            <a:r>
              <a:rPr lang="en-GB" dirty="0"/>
              <a:t>Fats to ‘Limit’: cheese, butter, saturated fats (animal fats) </a:t>
            </a:r>
          </a:p>
          <a:p>
            <a:r>
              <a:rPr lang="en-GB" dirty="0"/>
              <a:t>Risks of saturated and artificial fats: risk of heart attacks, strokes, and type 2 Diabetes </a:t>
            </a:r>
          </a:p>
          <a:p>
            <a:r>
              <a:rPr lang="en-GB" dirty="0"/>
              <a:t>Fats to ‘Lose’ (= avoid): fatty foods (deep fried), pastries (cookies, cakes), margarine, and also Canola oil Health Warning: Reusing (reheating) cooking oil increases risks for cancer, obesity, high blood pressure, strokes, Diabetes, heart diseases, and acidity/indigestion (= burning sensation in throat and stomach). </a:t>
            </a:r>
          </a:p>
          <a:p>
            <a:r>
              <a:rPr lang="en-GB" dirty="0"/>
              <a:t> Do not reuse/reheat oil more than 3 times!!!</a:t>
            </a:r>
            <a:endParaRPr lang="en-US" dirty="0"/>
          </a:p>
        </p:txBody>
      </p:sp>
      <p:sp>
        <p:nvSpPr>
          <p:cNvPr id="4" name="Slide Number Placeholder 3"/>
          <p:cNvSpPr>
            <a:spLocks noGrp="1"/>
          </p:cNvSpPr>
          <p:nvPr>
            <p:ph type="sldNum" sz="quarter" idx="5"/>
          </p:nvPr>
        </p:nvSpPr>
        <p:spPr/>
        <p:txBody>
          <a:bodyPr/>
          <a:lstStyle/>
          <a:p>
            <a:fld id="{B29939C6-2A19-4E7B-B29B-E59C4936FE9C}" type="slidenum">
              <a:rPr lang="en-NA" smtClean="0"/>
              <a:t>9</a:t>
            </a:fld>
            <a:endParaRPr lang="en-NA"/>
          </a:p>
        </p:txBody>
      </p:sp>
    </p:spTree>
    <p:extLst>
      <p:ext uri="{BB962C8B-B14F-4D97-AF65-F5344CB8AC3E}">
        <p14:creationId xmlns:p14="http://schemas.microsoft.com/office/powerpoint/2010/main" val="12718422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Healthy means to eat enough (= adequate), different foods (= variety) and not too much from the one or the other (= balance). </a:t>
            </a:r>
          </a:p>
          <a:p>
            <a:r>
              <a:rPr lang="en-GB" dirty="0"/>
              <a:t>Food should come from “All Food Groups” - something we will explore next, after lunch. Check for and read food labels</a:t>
            </a:r>
            <a:endParaRPr lang="en-US" dirty="0"/>
          </a:p>
        </p:txBody>
      </p:sp>
      <p:sp>
        <p:nvSpPr>
          <p:cNvPr id="4" name="Slide Number Placeholder 3"/>
          <p:cNvSpPr>
            <a:spLocks noGrp="1"/>
          </p:cNvSpPr>
          <p:nvPr>
            <p:ph type="sldNum" sz="quarter" idx="5"/>
          </p:nvPr>
        </p:nvSpPr>
        <p:spPr/>
        <p:txBody>
          <a:bodyPr/>
          <a:lstStyle/>
          <a:p>
            <a:fld id="{B29939C6-2A19-4E7B-B29B-E59C4936FE9C}" type="slidenum">
              <a:rPr lang="en-NA" smtClean="0"/>
              <a:t>10</a:t>
            </a:fld>
            <a:endParaRPr lang="en-NA"/>
          </a:p>
        </p:txBody>
      </p:sp>
    </p:spTree>
    <p:extLst>
      <p:ext uri="{BB962C8B-B14F-4D97-AF65-F5344CB8AC3E}">
        <p14:creationId xmlns:p14="http://schemas.microsoft.com/office/powerpoint/2010/main" val="1416278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A" dirty="0"/>
              <a:t>Exercise instructions: pp. 23-24 in the Manual, and Cheat Sheet on pp. 80-81</a:t>
            </a:r>
          </a:p>
        </p:txBody>
      </p:sp>
      <p:sp>
        <p:nvSpPr>
          <p:cNvPr id="4" name="Slide Number Placeholder 3"/>
          <p:cNvSpPr>
            <a:spLocks noGrp="1"/>
          </p:cNvSpPr>
          <p:nvPr>
            <p:ph type="sldNum" sz="quarter" idx="5"/>
          </p:nvPr>
        </p:nvSpPr>
        <p:spPr/>
        <p:txBody>
          <a:bodyPr/>
          <a:lstStyle/>
          <a:p>
            <a:fld id="{91C38B49-FE8D-4168-9FA0-B54BEB989C73}" type="slidenum">
              <a:rPr lang="en-US" smtClean="0"/>
              <a:t>11</a:t>
            </a:fld>
            <a:endParaRPr lang="en-US"/>
          </a:p>
        </p:txBody>
      </p:sp>
    </p:spTree>
    <p:extLst>
      <p:ext uri="{BB962C8B-B14F-4D97-AF65-F5344CB8AC3E}">
        <p14:creationId xmlns:p14="http://schemas.microsoft.com/office/powerpoint/2010/main" val="1691334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Various food groups on a plate are often visible through different </a:t>
            </a:r>
            <a:r>
              <a:rPr lang="en-GB" dirty="0" err="1"/>
              <a:t>colors</a:t>
            </a:r>
            <a:r>
              <a:rPr lang="en-GB" dirty="0"/>
              <a:t> </a:t>
            </a:r>
          </a:p>
          <a:p>
            <a:r>
              <a:rPr lang="en-GB" dirty="0"/>
              <a:t>Eating a variety of food is important, ideally from each food group </a:t>
            </a:r>
          </a:p>
          <a:p>
            <a:r>
              <a:rPr lang="en-GB" dirty="0"/>
              <a:t>Portion sizes matter: ½ plate = vegetables, ¼ = cereals (staple foods), ¼ = proteins Fruits should not be part of the main meal but rather as a snack. </a:t>
            </a:r>
          </a:p>
          <a:p>
            <a:r>
              <a:rPr lang="en-GB" dirty="0"/>
              <a:t>If eating with the meal then they should be eaten before a meal (or 30 minutes after), because they are being digested much faster!</a:t>
            </a:r>
            <a:endParaRPr lang="en-US" dirty="0"/>
          </a:p>
        </p:txBody>
      </p:sp>
      <p:sp>
        <p:nvSpPr>
          <p:cNvPr id="4" name="Slide Number Placeholder 3"/>
          <p:cNvSpPr>
            <a:spLocks noGrp="1"/>
          </p:cNvSpPr>
          <p:nvPr>
            <p:ph type="sldNum" sz="quarter" idx="5"/>
          </p:nvPr>
        </p:nvSpPr>
        <p:spPr/>
        <p:txBody>
          <a:bodyPr/>
          <a:lstStyle/>
          <a:p>
            <a:fld id="{91C38B49-FE8D-4168-9FA0-B54BEB989C73}" type="slidenum">
              <a:rPr lang="en-US" smtClean="0"/>
              <a:t>13</a:t>
            </a:fld>
            <a:endParaRPr lang="en-US"/>
          </a:p>
        </p:txBody>
      </p:sp>
    </p:spTree>
    <p:extLst>
      <p:ext uri="{BB962C8B-B14F-4D97-AF65-F5344CB8AC3E}">
        <p14:creationId xmlns:p14="http://schemas.microsoft.com/office/powerpoint/2010/main" val="31704546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Staple foods (cereals) in their most natural and unprocessed form (e.g. </a:t>
            </a:r>
            <a:r>
              <a:rPr lang="en-GB" dirty="0" err="1"/>
              <a:t>omahangu</a:t>
            </a:r>
            <a:r>
              <a:rPr lang="en-GB" dirty="0"/>
              <a:t> or maize, potatoes, brown bread, brown rice contain “complex carbohydrates” with healthy </a:t>
            </a:r>
            <a:r>
              <a:rPr lang="en-GB" dirty="0" err="1"/>
              <a:t>fiber</a:t>
            </a:r>
            <a:r>
              <a:rPr lang="en-GB" dirty="0"/>
              <a:t> and starch. BROWN bread/rice is recommended. Important to give the body energy to support all bodily functions and physical activity = “GO-food” There are also “simple carbohydrates”, e.g. in fruits (yet here together with good </a:t>
            </a:r>
            <a:r>
              <a:rPr lang="en-GB" dirty="0" err="1"/>
              <a:t>fiber</a:t>
            </a:r>
            <a:r>
              <a:rPr lang="en-GB" dirty="0"/>
              <a:t>), milk and honey, but mostly in refined sugar and candy/sweets. This also gives us “energy” but only for a very short period, and here we can observe an unhealthy ‘sugar high’ or a ‘sugar rush’, especially among young children. </a:t>
            </a:r>
          </a:p>
          <a:p>
            <a:r>
              <a:rPr lang="en-GB" dirty="0"/>
              <a:t>Note, there is no real difference and no health benefit of brown sugar compared to white sugar!</a:t>
            </a:r>
            <a:endParaRPr lang="en-US" dirty="0"/>
          </a:p>
        </p:txBody>
      </p:sp>
      <p:sp>
        <p:nvSpPr>
          <p:cNvPr id="4" name="Slide Number Placeholder 3"/>
          <p:cNvSpPr>
            <a:spLocks noGrp="1"/>
          </p:cNvSpPr>
          <p:nvPr>
            <p:ph type="sldNum" sz="quarter" idx="5"/>
          </p:nvPr>
        </p:nvSpPr>
        <p:spPr/>
        <p:txBody>
          <a:bodyPr/>
          <a:lstStyle/>
          <a:p>
            <a:fld id="{91C38B49-FE8D-4168-9FA0-B54BEB989C73}" type="slidenum">
              <a:rPr lang="en-US" smtClean="0"/>
              <a:t>14</a:t>
            </a:fld>
            <a:endParaRPr lang="en-US"/>
          </a:p>
        </p:txBody>
      </p:sp>
    </p:spTree>
    <p:extLst>
      <p:ext uri="{BB962C8B-B14F-4D97-AF65-F5344CB8AC3E}">
        <p14:creationId xmlns:p14="http://schemas.microsoft.com/office/powerpoint/2010/main" val="25210031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D4470-2FD8-D1D4-3443-FAF740F315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A"/>
          </a:p>
        </p:txBody>
      </p:sp>
      <p:sp>
        <p:nvSpPr>
          <p:cNvPr id="3" name="Subtitle 2">
            <a:extLst>
              <a:ext uri="{FF2B5EF4-FFF2-40B4-BE49-F238E27FC236}">
                <a16:creationId xmlns:a16="http://schemas.microsoft.com/office/drawing/2014/main" id="{63C1D0BA-C974-789C-ACA9-95BCBC2115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A"/>
          </a:p>
        </p:txBody>
      </p:sp>
      <p:sp>
        <p:nvSpPr>
          <p:cNvPr id="4" name="Date Placeholder 3">
            <a:extLst>
              <a:ext uri="{FF2B5EF4-FFF2-40B4-BE49-F238E27FC236}">
                <a16:creationId xmlns:a16="http://schemas.microsoft.com/office/drawing/2014/main" id="{86FCACB5-EA58-A5B9-C0A2-2F72B34B3193}"/>
              </a:ext>
            </a:extLst>
          </p:cNvPr>
          <p:cNvSpPr>
            <a:spLocks noGrp="1"/>
          </p:cNvSpPr>
          <p:nvPr>
            <p:ph type="dt" sz="half" idx="10"/>
          </p:nvPr>
        </p:nvSpPr>
        <p:spPr/>
        <p:txBody>
          <a:bodyPr/>
          <a:lstStyle/>
          <a:p>
            <a:fld id="{B43F5147-92FE-4E8E-96F4-5B5892174CF7}" type="datetimeFigureOut">
              <a:rPr lang="en-NA" smtClean="0"/>
              <a:t>09/09/2023</a:t>
            </a:fld>
            <a:endParaRPr lang="en-NA"/>
          </a:p>
        </p:txBody>
      </p:sp>
      <p:sp>
        <p:nvSpPr>
          <p:cNvPr id="5" name="Footer Placeholder 4">
            <a:extLst>
              <a:ext uri="{FF2B5EF4-FFF2-40B4-BE49-F238E27FC236}">
                <a16:creationId xmlns:a16="http://schemas.microsoft.com/office/drawing/2014/main" id="{94D5F88C-7000-8AA1-B310-7FBF09806A20}"/>
              </a:ext>
            </a:extLst>
          </p:cNvPr>
          <p:cNvSpPr>
            <a:spLocks noGrp="1"/>
          </p:cNvSpPr>
          <p:nvPr>
            <p:ph type="ftr" sz="quarter" idx="11"/>
          </p:nvPr>
        </p:nvSpPr>
        <p:spPr/>
        <p:txBody>
          <a:bodyPr/>
          <a:lstStyle/>
          <a:p>
            <a:endParaRPr lang="en-NA"/>
          </a:p>
        </p:txBody>
      </p:sp>
      <p:sp>
        <p:nvSpPr>
          <p:cNvPr id="6" name="Slide Number Placeholder 5">
            <a:extLst>
              <a:ext uri="{FF2B5EF4-FFF2-40B4-BE49-F238E27FC236}">
                <a16:creationId xmlns:a16="http://schemas.microsoft.com/office/drawing/2014/main" id="{45EBE9D7-BD73-5214-7943-ADA941FBD870}"/>
              </a:ext>
            </a:extLst>
          </p:cNvPr>
          <p:cNvSpPr>
            <a:spLocks noGrp="1"/>
          </p:cNvSpPr>
          <p:nvPr>
            <p:ph type="sldNum" sz="quarter" idx="12"/>
          </p:nvPr>
        </p:nvSpPr>
        <p:spPr/>
        <p:txBody>
          <a:bodyPr/>
          <a:lstStyle/>
          <a:p>
            <a:fld id="{92356BAF-5D0A-48A2-BC08-B737C6E412A4}" type="slidenum">
              <a:rPr lang="en-NA" smtClean="0"/>
              <a:t>‹#›</a:t>
            </a:fld>
            <a:endParaRPr lang="en-NA"/>
          </a:p>
        </p:txBody>
      </p:sp>
    </p:spTree>
    <p:extLst>
      <p:ext uri="{BB962C8B-B14F-4D97-AF65-F5344CB8AC3E}">
        <p14:creationId xmlns:p14="http://schemas.microsoft.com/office/powerpoint/2010/main" val="26859454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80E0D-387D-DEE8-33A3-A3F0E72DD38C}"/>
              </a:ext>
            </a:extLst>
          </p:cNvPr>
          <p:cNvSpPr>
            <a:spLocks noGrp="1"/>
          </p:cNvSpPr>
          <p:nvPr>
            <p:ph type="title"/>
          </p:nvPr>
        </p:nvSpPr>
        <p:spPr/>
        <p:txBody>
          <a:bodyPr/>
          <a:lstStyle/>
          <a:p>
            <a:r>
              <a:rPr lang="en-US"/>
              <a:t>Click to edit Master title style</a:t>
            </a:r>
            <a:endParaRPr lang="en-NA"/>
          </a:p>
        </p:txBody>
      </p:sp>
      <p:sp>
        <p:nvSpPr>
          <p:cNvPr id="3" name="Vertical Text Placeholder 2">
            <a:extLst>
              <a:ext uri="{FF2B5EF4-FFF2-40B4-BE49-F238E27FC236}">
                <a16:creationId xmlns:a16="http://schemas.microsoft.com/office/drawing/2014/main" id="{1D40EBB9-D63A-A136-5BD7-9BDCB0A992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A"/>
          </a:p>
        </p:txBody>
      </p:sp>
      <p:sp>
        <p:nvSpPr>
          <p:cNvPr id="4" name="Date Placeholder 3">
            <a:extLst>
              <a:ext uri="{FF2B5EF4-FFF2-40B4-BE49-F238E27FC236}">
                <a16:creationId xmlns:a16="http://schemas.microsoft.com/office/drawing/2014/main" id="{77401C03-C644-6B74-6102-80B26B89B3CF}"/>
              </a:ext>
            </a:extLst>
          </p:cNvPr>
          <p:cNvSpPr>
            <a:spLocks noGrp="1"/>
          </p:cNvSpPr>
          <p:nvPr>
            <p:ph type="dt" sz="half" idx="10"/>
          </p:nvPr>
        </p:nvSpPr>
        <p:spPr/>
        <p:txBody>
          <a:bodyPr/>
          <a:lstStyle/>
          <a:p>
            <a:fld id="{B43F5147-92FE-4E8E-96F4-5B5892174CF7}" type="datetimeFigureOut">
              <a:rPr lang="en-NA" smtClean="0"/>
              <a:t>09/09/2023</a:t>
            </a:fld>
            <a:endParaRPr lang="en-NA"/>
          </a:p>
        </p:txBody>
      </p:sp>
      <p:sp>
        <p:nvSpPr>
          <p:cNvPr id="5" name="Footer Placeholder 4">
            <a:extLst>
              <a:ext uri="{FF2B5EF4-FFF2-40B4-BE49-F238E27FC236}">
                <a16:creationId xmlns:a16="http://schemas.microsoft.com/office/drawing/2014/main" id="{0DF7F6CB-3354-8DFC-A5DE-4E0F97DE7F5D}"/>
              </a:ext>
            </a:extLst>
          </p:cNvPr>
          <p:cNvSpPr>
            <a:spLocks noGrp="1"/>
          </p:cNvSpPr>
          <p:nvPr>
            <p:ph type="ftr" sz="quarter" idx="11"/>
          </p:nvPr>
        </p:nvSpPr>
        <p:spPr/>
        <p:txBody>
          <a:bodyPr/>
          <a:lstStyle/>
          <a:p>
            <a:endParaRPr lang="en-NA"/>
          </a:p>
        </p:txBody>
      </p:sp>
      <p:sp>
        <p:nvSpPr>
          <p:cNvPr id="6" name="Slide Number Placeholder 5">
            <a:extLst>
              <a:ext uri="{FF2B5EF4-FFF2-40B4-BE49-F238E27FC236}">
                <a16:creationId xmlns:a16="http://schemas.microsoft.com/office/drawing/2014/main" id="{A6011536-9416-BF2F-0F2C-04A175A6E7C2}"/>
              </a:ext>
            </a:extLst>
          </p:cNvPr>
          <p:cNvSpPr>
            <a:spLocks noGrp="1"/>
          </p:cNvSpPr>
          <p:nvPr>
            <p:ph type="sldNum" sz="quarter" idx="12"/>
          </p:nvPr>
        </p:nvSpPr>
        <p:spPr/>
        <p:txBody>
          <a:bodyPr/>
          <a:lstStyle/>
          <a:p>
            <a:fld id="{92356BAF-5D0A-48A2-BC08-B737C6E412A4}" type="slidenum">
              <a:rPr lang="en-NA" smtClean="0"/>
              <a:t>‹#›</a:t>
            </a:fld>
            <a:endParaRPr lang="en-NA"/>
          </a:p>
        </p:txBody>
      </p:sp>
    </p:spTree>
    <p:extLst>
      <p:ext uri="{BB962C8B-B14F-4D97-AF65-F5344CB8AC3E}">
        <p14:creationId xmlns:p14="http://schemas.microsoft.com/office/powerpoint/2010/main" val="2358431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7D1817-3C3B-E8DC-7E08-DE6D2592465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A"/>
          </a:p>
        </p:txBody>
      </p:sp>
      <p:sp>
        <p:nvSpPr>
          <p:cNvPr id="3" name="Vertical Text Placeholder 2">
            <a:extLst>
              <a:ext uri="{FF2B5EF4-FFF2-40B4-BE49-F238E27FC236}">
                <a16:creationId xmlns:a16="http://schemas.microsoft.com/office/drawing/2014/main" id="{91AFF58F-07DE-1FA8-F75F-C70DBFCB07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A"/>
          </a:p>
        </p:txBody>
      </p:sp>
      <p:sp>
        <p:nvSpPr>
          <p:cNvPr id="4" name="Date Placeholder 3">
            <a:extLst>
              <a:ext uri="{FF2B5EF4-FFF2-40B4-BE49-F238E27FC236}">
                <a16:creationId xmlns:a16="http://schemas.microsoft.com/office/drawing/2014/main" id="{7FA0FB12-EC5D-707D-A092-CF298CF356B2}"/>
              </a:ext>
            </a:extLst>
          </p:cNvPr>
          <p:cNvSpPr>
            <a:spLocks noGrp="1"/>
          </p:cNvSpPr>
          <p:nvPr>
            <p:ph type="dt" sz="half" idx="10"/>
          </p:nvPr>
        </p:nvSpPr>
        <p:spPr/>
        <p:txBody>
          <a:bodyPr/>
          <a:lstStyle/>
          <a:p>
            <a:fld id="{B43F5147-92FE-4E8E-96F4-5B5892174CF7}" type="datetimeFigureOut">
              <a:rPr lang="en-NA" smtClean="0"/>
              <a:t>09/09/2023</a:t>
            </a:fld>
            <a:endParaRPr lang="en-NA"/>
          </a:p>
        </p:txBody>
      </p:sp>
      <p:sp>
        <p:nvSpPr>
          <p:cNvPr id="5" name="Footer Placeholder 4">
            <a:extLst>
              <a:ext uri="{FF2B5EF4-FFF2-40B4-BE49-F238E27FC236}">
                <a16:creationId xmlns:a16="http://schemas.microsoft.com/office/drawing/2014/main" id="{0FA85817-F447-FDEE-92D8-909F24C0DA30}"/>
              </a:ext>
            </a:extLst>
          </p:cNvPr>
          <p:cNvSpPr>
            <a:spLocks noGrp="1"/>
          </p:cNvSpPr>
          <p:nvPr>
            <p:ph type="ftr" sz="quarter" idx="11"/>
          </p:nvPr>
        </p:nvSpPr>
        <p:spPr/>
        <p:txBody>
          <a:bodyPr/>
          <a:lstStyle/>
          <a:p>
            <a:endParaRPr lang="en-NA"/>
          </a:p>
        </p:txBody>
      </p:sp>
      <p:sp>
        <p:nvSpPr>
          <p:cNvPr id="6" name="Slide Number Placeholder 5">
            <a:extLst>
              <a:ext uri="{FF2B5EF4-FFF2-40B4-BE49-F238E27FC236}">
                <a16:creationId xmlns:a16="http://schemas.microsoft.com/office/drawing/2014/main" id="{E577F34C-144A-837A-B05D-FBE8652009F3}"/>
              </a:ext>
            </a:extLst>
          </p:cNvPr>
          <p:cNvSpPr>
            <a:spLocks noGrp="1"/>
          </p:cNvSpPr>
          <p:nvPr>
            <p:ph type="sldNum" sz="quarter" idx="12"/>
          </p:nvPr>
        </p:nvSpPr>
        <p:spPr/>
        <p:txBody>
          <a:bodyPr/>
          <a:lstStyle/>
          <a:p>
            <a:fld id="{92356BAF-5D0A-48A2-BC08-B737C6E412A4}" type="slidenum">
              <a:rPr lang="en-NA" smtClean="0"/>
              <a:t>‹#›</a:t>
            </a:fld>
            <a:endParaRPr lang="en-NA"/>
          </a:p>
        </p:txBody>
      </p:sp>
    </p:spTree>
    <p:extLst>
      <p:ext uri="{BB962C8B-B14F-4D97-AF65-F5344CB8AC3E}">
        <p14:creationId xmlns:p14="http://schemas.microsoft.com/office/powerpoint/2010/main" val="4268353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04052-984E-D7E5-10A4-57DFFFB0FA1D}"/>
              </a:ext>
            </a:extLst>
          </p:cNvPr>
          <p:cNvSpPr>
            <a:spLocks noGrp="1"/>
          </p:cNvSpPr>
          <p:nvPr>
            <p:ph type="title"/>
          </p:nvPr>
        </p:nvSpPr>
        <p:spPr/>
        <p:txBody>
          <a:bodyPr/>
          <a:lstStyle/>
          <a:p>
            <a:r>
              <a:rPr lang="en-US"/>
              <a:t>Click to edit Master title style</a:t>
            </a:r>
            <a:endParaRPr lang="en-NA"/>
          </a:p>
        </p:txBody>
      </p:sp>
      <p:sp>
        <p:nvSpPr>
          <p:cNvPr id="3" name="Content Placeholder 2">
            <a:extLst>
              <a:ext uri="{FF2B5EF4-FFF2-40B4-BE49-F238E27FC236}">
                <a16:creationId xmlns:a16="http://schemas.microsoft.com/office/drawing/2014/main" id="{A2FEC74D-481F-D533-AA01-8A39BDC36A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A"/>
          </a:p>
        </p:txBody>
      </p:sp>
      <p:sp>
        <p:nvSpPr>
          <p:cNvPr id="4" name="Date Placeholder 3">
            <a:extLst>
              <a:ext uri="{FF2B5EF4-FFF2-40B4-BE49-F238E27FC236}">
                <a16:creationId xmlns:a16="http://schemas.microsoft.com/office/drawing/2014/main" id="{D03D2A49-FCED-9034-CE44-3CEA10670946}"/>
              </a:ext>
            </a:extLst>
          </p:cNvPr>
          <p:cNvSpPr>
            <a:spLocks noGrp="1"/>
          </p:cNvSpPr>
          <p:nvPr>
            <p:ph type="dt" sz="half" idx="10"/>
          </p:nvPr>
        </p:nvSpPr>
        <p:spPr/>
        <p:txBody>
          <a:bodyPr/>
          <a:lstStyle/>
          <a:p>
            <a:fld id="{B43F5147-92FE-4E8E-96F4-5B5892174CF7}" type="datetimeFigureOut">
              <a:rPr lang="en-NA" smtClean="0"/>
              <a:t>09/09/2023</a:t>
            </a:fld>
            <a:endParaRPr lang="en-NA"/>
          </a:p>
        </p:txBody>
      </p:sp>
      <p:sp>
        <p:nvSpPr>
          <p:cNvPr id="5" name="Footer Placeholder 4">
            <a:extLst>
              <a:ext uri="{FF2B5EF4-FFF2-40B4-BE49-F238E27FC236}">
                <a16:creationId xmlns:a16="http://schemas.microsoft.com/office/drawing/2014/main" id="{CA5555FB-7F21-0F0B-3DBE-DC53CF2A877D}"/>
              </a:ext>
            </a:extLst>
          </p:cNvPr>
          <p:cNvSpPr>
            <a:spLocks noGrp="1"/>
          </p:cNvSpPr>
          <p:nvPr>
            <p:ph type="ftr" sz="quarter" idx="11"/>
          </p:nvPr>
        </p:nvSpPr>
        <p:spPr/>
        <p:txBody>
          <a:bodyPr/>
          <a:lstStyle/>
          <a:p>
            <a:endParaRPr lang="en-NA"/>
          </a:p>
        </p:txBody>
      </p:sp>
      <p:sp>
        <p:nvSpPr>
          <p:cNvPr id="6" name="Slide Number Placeholder 5">
            <a:extLst>
              <a:ext uri="{FF2B5EF4-FFF2-40B4-BE49-F238E27FC236}">
                <a16:creationId xmlns:a16="http://schemas.microsoft.com/office/drawing/2014/main" id="{B33DADDC-20B0-9FA8-CBC5-958F1C1DDD71}"/>
              </a:ext>
            </a:extLst>
          </p:cNvPr>
          <p:cNvSpPr>
            <a:spLocks noGrp="1"/>
          </p:cNvSpPr>
          <p:nvPr>
            <p:ph type="sldNum" sz="quarter" idx="12"/>
          </p:nvPr>
        </p:nvSpPr>
        <p:spPr/>
        <p:txBody>
          <a:bodyPr/>
          <a:lstStyle/>
          <a:p>
            <a:fld id="{92356BAF-5D0A-48A2-BC08-B737C6E412A4}" type="slidenum">
              <a:rPr lang="en-NA" smtClean="0"/>
              <a:t>‹#›</a:t>
            </a:fld>
            <a:endParaRPr lang="en-NA"/>
          </a:p>
        </p:txBody>
      </p:sp>
    </p:spTree>
    <p:extLst>
      <p:ext uri="{BB962C8B-B14F-4D97-AF65-F5344CB8AC3E}">
        <p14:creationId xmlns:p14="http://schemas.microsoft.com/office/powerpoint/2010/main" val="3616814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20398-35F3-1717-CA71-4F0BE2CFEA1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A"/>
          </a:p>
        </p:txBody>
      </p:sp>
      <p:sp>
        <p:nvSpPr>
          <p:cNvPr id="3" name="Text Placeholder 2">
            <a:extLst>
              <a:ext uri="{FF2B5EF4-FFF2-40B4-BE49-F238E27FC236}">
                <a16:creationId xmlns:a16="http://schemas.microsoft.com/office/drawing/2014/main" id="{34A6D5BC-BABC-6DB0-5E7A-B54F68EBC7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8444F24-653C-0077-977A-0C2947E78655}"/>
              </a:ext>
            </a:extLst>
          </p:cNvPr>
          <p:cNvSpPr>
            <a:spLocks noGrp="1"/>
          </p:cNvSpPr>
          <p:nvPr>
            <p:ph type="dt" sz="half" idx="10"/>
          </p:nvPr>
        </p:nvSpPr>
        <p:spPr/>
        <p:txBody>
          <a:bodyPr/>
          <a:lstStyle/>
          <a:p>
            <a:fld id="{B43F5147-92FE-4E8E-96F4-5B5892174CF7}" type="datetimeFigureOut">
              <a:rPr lang="en-NA" smtClean="0"/>
              <a:t>09/09/2023</a:t>
            </a:fld>
            <a:endParaRPr lang="en-NA"/>
          </a:p>
        </p:txBody>
      </p:sp>
      <p:sp>
        <p:nvSpPr>
          <p:cNvPr id="5" name="Footer Placeholder 4">
            <a:extLst>
              <a:ext uri="{FF2B5EF4-FFF2-40B4-BE49-F238E27FC236}">
                <a16:creationId xmlns:a16="http://schemas.microsoft.com/office/drawing/2014/main" id="{A9893B5F-530A-221A-6660-FC55FC0BF925}"/>
              </a:ext>
            </a:extLst>
          </p:cNvPr>
          <p:cNvSpPr>
            <a:spLocks noGrp="1"/>
          </p:cNvSpPr>
          <p:nvPr>
            <p:ph type="ftr" sz="quarter" idx="11"/>
          </p:nvPr>
        </p:nvSpPr>
        <p:spPr/>
        <p:txBody>
          <a:bodyPr/>
          <a:lstStyle/>
          <a:p>
            <a:endParaRPr lang="en-NA"/>
          </a:p>
        </p:txBody>
      </p:sp>
      <p:sp>
        <p:nvSpPr>
          <p:cNvPr id="6" name="Slide Number Placeholder 5">
            <a:extLst>
              <a:ext uri="{FF2B5EF4-FFF2-40B4-BE49-F238E27FC236}">
                <a16:creationId xmlns:a16="http://schemas.microsoft.com/office/drawing/2014/main" id="{39284778-D6AD-C711-85D0-96D869DF8CB3}"/>
              </a:ext>
            </a:extLst>
          </p:cNvPr>
          <p:cNvSpPr>
            <a:spLocks noGrp="1"/>
          </p:cNvSpPr>
          <p:nvPr>
            <p:ph type="sldNum" sz="quarter" idx="12"/>
          </p:nvPr>
        </p:nvSpPr>
        <p:spPr/>
        <p:txBody>
          <a:bodyPr/>
          <a:lstStyle/>
          <a:p>
            <a:fld id="{92356BAF-5D0A-48A2-BC08-B737C6E412A4}" type="slidenum">
              <a:rPr lang="en-NA" smtClean="0"/>
              <a:t>‹#›</a:t>
            </a:fld>
            <a:endParaRPr lang="en-NA"/>
          </a:p>
        </p:txBody>
      </p:sp>
    </p:spTree>
    <p:extLst>
      <p:ext uri="{BB962C8B-B14F-4D97-AF65-F5344CB8AC3E}">
        <p14:creationId xmlns:p14="http://schemas.microsoft.com/office/powerpoint/2010/main" val="3507845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CE2DC-9D50-59EE-3F6D-FFE5B0E01DD8}"/>
              </a:ext>
            </a:extLst>
          </p:cNvPr>
          <p:cNvSpPr>
            <a:spLocks noGrp="1"/>
          </p:cNvSpPr>
          <p:nvPr>
            <p:ph type="title"/>
          </p:nvPr>
        </p:nvSpPr>
        <p:spPr/>
        <p:txBody>
          <a:bodyPr/>
          <a:lstStyle/>
          <a:p>
            <a:r>
              <a:rPr lang="en-US"/>
              <a:t>Click to edit Master title style</a:t>
            </a:r>
            <a:endParaRPr lang="en-NA"/>
          </a:p>
        </p:txBody>
      </p:sp>
      <p:sp>
        <p:nvSpPr>
          <p:cNvPr id="3" name="Content Placeholder 2">
            <a:extLst>
              <a:ext uri="{FF2B5EF4-FFF2-40B4-BE49-F238E27FC236}">
                <a16:creationId xmlns:a16="http://schemas.microsoft.com/office/drawing/2014/main" id="{88E7B1F7-DC86-9562-7F37-A308A86CDDC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A"/>
          </a:p>
        </p:txBody>
      </p:sp>
      <p:sp>
        <p:nvSpPr>
          <p:cNvPr id="4" name="Content Placeholder 3">
            <a:extLst>
              <a:ext uri="{FF2B5EF4-FFF2-40B4-BE49-F238E27FC236}">
                <a16:creationId xmlns:a16="http://schemas.microsoft.com/office/drawing/2014/main" id="{B1CD3313-22C7-CB15-A26F-8585B60731A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A"/>
          </a:p>
        </p:txBody>
      </p:sp>
      <p:sp>
        <p:nvSpPr>
          <p:cNvPr id="5" name="Date Placeholder 4">
            <a:extLst>
              <a:ext uri="{FF2B5EF4-FFF2-40B4-BE49-F238E27FC236}">
                <a16:creationId xmlns:a16="http://schemas.microsoft.com/office/drawing/2014/main" id="{D6A4A9BB-3065-ACCA-8194-4B13BFDD40E9}"/>
              </a:ext>
            </a:extLst>
          </p:cNvPr>
          <p:cNvSpPr>
            <a:spLocks noGrp="1"/>
          </p:cNvSpPr>
          <p:nvPr>
            <p:ph type="dt" sz="half" idx="10"/>
          </p:nvPr>
        </p:nvSpPr>
        <p:spPr/>
        <p:txBody>
          <a:bodyPr/>
          <a:lstStyle/>
          <a:p>
            <a:fld id="{B43F5147-92FE-4E8E-96F4-5B5892174CF7}" type="datetimeFigureOut">
              <a:rPr lang="en-NA" smtClean="0"/>
              <a:t>09/09/2023</a:t>
            </a:fld>
            <a:endParaRPr lang="en-NA"/>
          </a:p>
        </p:txBody>
      </p:sp>
      <p:sp>
        <p:nvSpPr>
          <p:cNvPr id="6" name="Footer Placeholder 5">
            <a:extLst>
              <a:ext uri="{FF2B5EF4-FFF2-40B4-BE49-F238E27FC236}">
                <a16:creationId xmlns:a16="http://schemas.microsoft.com/office/drawing/2014/main" id="{923D3F80-D3EE-2BF8-F59B-E6C61504D705}"/>
              </a:ext>
            </a:extLst>
          </p:cNvPr>
          <p:cNvSpPr>
            <a:spLocks noGrp="1"/>
          </p:cNvSpPr>
          <p:nvPr>
            <p:ph type="ftr" sz="quarter" idx="11"/>
          </p:nvPr>
        </p:nvSpPr>
        <p:spPr/>
        <p:txBody>
          <a:bodyPr/>
          <a:lstStyle/>
          <a:p>
            <a:endParaRPr lang="en-NA"/>
          </a:p>
        </p:txBody>
      </p:sp>
      <p:sp>
        <p:nvSpPr>
          <p:cNvPr id="7" name="Slide Number Placeholder 6">
            <a:extLst>
              <a:ext uri="{FF2B5EF4-FFF2-40B4-BE49-F238E27FC236}">
                <a16:creationId xmlns:a16="http://schemas.microsoft.com/office/drawing/2014/main" id="{A7318CA4-A712-FDA7-63E1-7449BE1B205E}"/>
              </a:ext>
            </a:extLst>
          </p:cNvPr>
          <p:cNvSpPr>
            <a:spLocks noGrp="1"/>
          </p:cNvSpPr>
          <p:nvPr>
            <p:ph type="sldNum" sz="quarter" idx="12"/>
          </p:nvPr>
        </p:nvSpPr>
        <p:spPr/>
        <p:txBody>
          <a:bodyPr/>
          <a:lstStyle/>
          <a:p>
            <a:fld id="{92356BAF-5D0A-48A2-BC08-B737C6E412A4}" type="slidenum">
              <a:rPr lang="en-NA" smtClean="0"/>
              <a:t>‹#›</a:t>
            </a:fld>
            <a:endParaRPr lang="en-NA"/>
          </a:p>
        </p:txBody>
      </p:sp>
    </p:spTree>
    <p:extLst>
      <p:ext uri="{BB962C8B-B14F-4D97-AF65-F5344CB8AC3E}">
        <p14:creationId xmlns:p14="http://schemas.microsoft.com/office/powerpoint/2010/main" val="2695094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67D9E-CE5B-49A4-688F-1ACA65321569}"/>
              </a:ext>
            </a:extLst>
          </p:cNvPr>
          <p:cNvSpPr>
            <a:spLocks noGrp="1"/>
          </p:cNvSpPr>
          <p:nvPr>
            <p:ph type="title"/>
          </p:nvPr>
        </p:nvSpPr>
        <p:spPr>
          <a:xfrm>
            <a:off x="839788" y="365125"/>
            <a:ext cx="10515600" cy="1325563"/>
          </a:xfrm>
        </p:spPr>
        <p:txBody>
          <a:bodyPr/>
          <a:lstStyle/>
          <a:p>
            <a:r>
              <a:rPr lang="en-US"/>
              <a:t>Click to edit Master title style</a:t>
            </a:r>
            <a:endParaRPr lang="en-NA"/>
          </a:p>
        </p:txBody>
      </p:sp>
      <p:sp>
        <p:nvSpPr>
          <p:cNvPr id="3" name="Text Placeholder 2">
            <a:extLst>
              <a:ext uri="{FF2B5EF4-FFF2-40B4-BE49-F238E27FC236}">
                <a16:creationId xmlns:a16="http://schemas.microsoft.com/office/drawing/2014/main" id="{612CBFB2-E8EB-8132-621A-E011E2C565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3C3DB3-382A-66FA-DA29-96339CE8B1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A"/>
          </a:p>
        </p:txBody>
      </p:sp>
      <p:sp>
        <p:nvSpPr>
          <p:cNvPr id="5" name="Text Placeholder 4">
            <a:extLst>
              <a:ext uri="{FF2B5EF4-FFF2-40B4-BE49-F238E27FC236}">
                <a16:creationId xmlns:a16="http://schemas.microsoft.com/office/drawing/2014/main" id="{0BA101EC-36B7-CCC5-631E-69A677FE41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4CB8DD0-38A2-2093-AC83-02CB843EB21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A"/>
          </a:p>
        </p:txBody>
      </p:sp>
      <p:sp>
        <p:nvSpPr>
          <p:cNvPr id="7" name="Date Placeholder 6">
            <a:extLst>
              <a:ext uri="{FF2B5EF4-FFF2-40B4-BE49-F238E27FC236}">
                <a16:creationId xmlns:a16="http://schemas.microsoft.com/office/drawing/2014/main" id="{EE9FA848-79A9-FA78-B510-759193CBCFE2}"/>
              </a:ext>
            </a:extLst>
          </p:cNvPr>
          <p:cNvSpPr>
            <a:spLocks noGrp="1"/>
          </p:cNvSpPr>
          <p:nvPr>
            <p:ph type="dt" sz="half" idx="10"/>
          </p:nvPr>
        </p:nvSpPr>
        <p:spPr/>
        <p:txBody>
          <a:bodyPr/>
          <a:lstStyle/>
          <a:p>
            <a:fld id="{B43F5147-92FE-4E8E-96F4-5B5892174CF7}" type="datetimeFigureOut">
              <a:rPr lang="en-NA" smtClean="0"/>
              <a:t>09/09/2023</a:t>
            </a:fld>
            <a:endParaRPr lang="en-NA"/>
          </a:p>
        </p:txBody>
      </p:sp>
      <p:sp>
        <p:nvSpPr>
          <p:cNvPr id="8" name="Footer Placeholder 7">
            <a:extLst>
              <a:ext uri="{FF2B5EF4-FFF2-40B4-BE49-F238E27FC236}">
                <a16:creationId xmlns:a16="http://schemas.microsoft.com/office/drawing/2014/main" id="{7347FBAA-92B7-8896-D77A-84A240A3A023}"/>
              </a:ext>
            </a:extLst>
          </p:cNvPr>
          <p:cNvSpPr>
            <a:spLocks noGrp="1"/>
          </p:cNvSpPr>
          <p:nvPr>
            <p:ph type="ftr" sz="quarter" idx="11"/>
          </p:nvPr>
        </p:nvSpPr>
        <p:spPr/>
        <p:txBody>
          <a:bodyPr/>
          <a:lstStyle/>
          <a:p>
            <a:endParaRPr lang="en-NA"/>
          </a:p>
        </p:txBody>
      </p:sp>
      <p:sp>
        <p:nvSpPr>
          <p:cNvPr id="9" name="Slide Number Placeholder 8">
            <a:extLst>
              <a:ext uri="{FF2B5EF4-FFF2-40B4-BE49-F238E27FC236}">
                <a16:creationId xmlns:a16="http://schemas.microsoft.com/office/drawing/2014/main" id="{4E8274B1-8786-43EC-215D-39140119D962}"/>
              </a:ext>
            </a:extLst>
          </p:cNvPr>
          <p:cNvSpPr>
            <a:spLocks noGrp="1"/>
          </p:cNvSpPr>
          <p:nvPr>
            <p:ph type="sldNum" sz="quarter" idx="12"/>
          </p:nvPr>
        </p:nvSpPr>
        <p:spPr/>
        <p:txBody>
          <a:bodyPr/>
          <a:lstStyle/>
          <a:p>
            <a:fld id="{92356BAF-5D0A-48A2-BC08-B737C6E412A4}" type="slidenum">
              <a:rPr lang="en-NA" smtClean="0"/>
              <a:t>‹#›</a:t>
            </a:fld>
            <a:endParaRPr lang="en-NA"/>
          </a:p>
        </p:txBody>
      </p:sp>
    </p:spTree>
    <p:extLst>
      <p:ext uri="{BB962C8B-B14F-4D97-AF65-F5344CB8AC3E}">
        <p14:creationId xmlns:p14="http://schemas.microsoft.com/office/powerpoint/2010/main" val="4178315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50A66-E54D-1AEC-8CDB-CD718BABD624}"/>
              </a:ext>
            </a:extLst>
          </p:cNvPr>
          <p:cNvSpPr>
            <a:spLocks noGrp="1"/>
          </p:cNvSpPr>
          <p:nvPr>
            <p:ph type="title"/>
          </p:nvPr>
        </p:nvSpPr>
        <p:spPr/>
        <p:txBody>
          <a:bodyPr/>
          <a:lstStyle/>
          <a:p>
            <a:r>
              <a:rPr lang="en-US"/>
              <a:t>Click to edit Master title style</a:t>
            </a:r>
            <a:endParaRPr lang="en-NA"/>
          </a:p>
        </p:txBody>
      </p:sp>
      <p:sp>
        <p:nvSpPr>
          <p:cNvPr id="3" name="Date Placeholder 2">
            <a:extLst>
              <a:ext uri="{FF2B5EF4-FFF2-40B4-BE49-F238E27FC236}">
                <a16:creationId xmlns:a16="http://schemas.microsoft.com/office/drawing/2014/main" id="{13917B96-730F-6839-65DE-8F7F8CF56CBB}"/>
              </a:ext>
            </a:extLst>
          </p:cNvPr>
          <p:cNvSpPr>
            <a:spLocks noGrp="1"/>
          </p:cNvSpPr>
          <p:nvPr>
            <p:ph type="dt" sz="half" idx="10"/>
          </p:nvPr>
        </p:nvSpPr>
        <p:spPr/>
        <p:txBody>
          <a:bodyPr/>
          <a:lstStyle/>
          <a:p>
            <a:fld id="{B43F5147-92FE-4E8E-96F4-5B5892174CF7}" type="datetimeFigureOut">
              <a:rPr lang="en-NA" smtClean="0"/>
              <a:t>09/09/2023</a:t>
            </a:fld>
            <a:endParaRPr lang="en-NA"/>
          </a:p>
        </p:txBody>
      </p:sp>
      <p:sp>
        <p:nvSpPr>
          <p:cNvPr id="4" name="Footer Placeholder 3">
            <a:extLst>
              <a:ext uri="{FF2B5EF4-FFF2-40B4-BE49-F238E27FC236}">
                <a16:creationId xmlns:a16="http://schemas.microsoft.com/office/drawing/2014/main" id="{C4E5E632-37C7-2298-791E-583F8E2BDAE0}"/>
              </a:ext>
            </a:extLst>
          </p:cNvPr>
          <p:cNvSpPr>
            <a:spLocks noGrp="1"/>
          </p:cNvSpPr>
          <p:nvPr>
            <p:ph type="ftr" sz="quarter" idx="11"/>
          </p:nvPr>
        </p:nvSpPr>
        <p:spPr/>
        <p:txBody>
          <a:bodyPr/>
          <a:lstStyle/>
          <a:p>
            <a:endParaRPr lang="en-NA"/>
          </a:p>
        </p:txBody>
      </p:sp>
      <p:sp>
        <p:nvSpPr>
          <p:cNvPr id="5" name="Slide Number Placeholder 4">
            <a:extLst>
              <a:ext uri="{FF2B5EF4-FFF2-40B4-BE49-F238E27FC236}">
                <a16:creationId xmlns:a16="http://schemas.microsoft.com/office/drawing/2014/main" id="{AEBD076E-62A0-1EA4-6D0B-D5522085F036}"/>
              </a:ext>
            </a:extLst>
          </p:cNvPr>
          <p:cNvSpPr>
            <a:spLocks noGrp="1"/>
          </p:cNvSpPr>
          <p:nvPr>
            <p:ph type="sldNum" sz="quarter" idx="12"/>
          </p:nvPr>
        </p:nvSpPr>
        <p:spPr/>
        <p:txBody>
          <a:bodyPr/>
          <a:lstStyle/>
          <a:p>
            <a:fld id="{92356BAF-5D0A-48A2-BC08-B737C6E412A4}" type="slidenum">
              <a:rPr lang="en-NA" smtClean="0"/>
              <a:t>‹#›</a:t>
            </a:fld>
            <a:endParaRPr lang="en-NA"/>
          </a:p>
        </p:txBody>
      </p:sp>
    </p:spTree>
    <p:extLst>
      <p:ext uri="{BB962C8B-B14F-4D97-AF65-F5344CB8AC3E}">
        <p14:creationId xmlns:p14="http://schemas.microsoft.com/office/powerpoint/2010/main" val="2555754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EB2DFC-E49F-6E4C-5392-1571F57CCEB5}"/>
              </a:ext>
            </a:extLst>
          </p:cNvPr>
          <p:cNvSpPr>
            <a:spLocks noGrp="1"/>
          </p:cNvSpPr>
          <p:nvPr>
            <p:ph type="dt" sz="half" idx="10"/>
          </p:nvPr>
        </p:nvSpPr>
        <p:spPr/>
        <p:txBody>
          <a:bodyPr/>
          <a:lstStyle/>
          <a:p>
            <a:fld id="{B43F5147-92FE-4E8E-96F4-5B5892174CF7}" type="datetimeFigureOut">
              <a:rPr lang="en-NA" smtClean="0"/>
              <a:t>09/09/2023</a:t>
            </a:fld>
            <a:endParaRPr lang="en-NA"/>
          </a:p>
        </p:txBody>
      </p:sp>
      <p:sp>
        <p:nvSpPr>
          <p:cNvPr id="3" name="Footer Placeholder 2">
            <a:extLst>
              <a:ext uri="{FF2B5EF4-FFF2-40B4-BE49-F238E27FC236}">
                <a16:creationId xmlns:a16="http://schemas.microsoft.com/office/drawing/2014/main" id="{169B773A-8862-5568-AB95-19E4CFF2D2D4}"/>
              </a:ext>
            </a:extLst>
          </p:cNvPr>
          <p:cNvSpPr>
            <a:spLocks noGrp="1"/>
          </p:cNvSpPr>
          <p:nvPr>
            <p:ph type="ftr" sz="quarter" idx="11"/>
          </p:nvPr>
        </p:nvSpPr>
        <p:spPr/>
        <p:txBody>
          <a:bodyPr/>
          <a:lstStyle/>
          <a:p>
            <a:endParaRPr lang="en-NA"/>
          </a:p>
        </p:txBody>
      </p:sp>
      <p:sp>
        <p:nvSpPr>
          <p:cNvPr id="4" name="Slide Number Placeholder 3">
            <a:extLst>
              <a:ext uri="{FF2B5EF4-FFF2-40B4-BE49-F238E27FC236}">
                <a16:creationId xmlns:a16="http://schemas.microsoft.com/office/drawing/2014/main" id="{892423E8-5138-7583-5ECC-037F666BEBA5}"/>
              </a:ext>
            </a:extLst>
          </p:cNvPr>
          <p:cNvSpPr>
            <a:spLocks noGrp="1"/>
          </p:cNvSpPr>
          <p:nvPr>
            <p:ph type="sldNum" sz="quarter" idx="12"/>
          </p:nvPr>
        </p:nvSpPr>
        <p:spPr/>
        <p:txBody>
          <a:bodyPr/>
          <a:lstStyle/>
          <a:p>
            <a:fld id="{92356BAF-5D0A-48A2-BC08-B737C6E412A4}" type="slidenum">
              <a:rPr lang="en-NA" smtClean="0"/>
              <a:t>‹#›</a:t>
            </a:fld>
            <a:endParaRPr lang="en-NA"/>
          </a:p>
        </p:txBody>
      </p:sp>
    </p:spTree>
    <p:extLst>
      <p:ext uri="{BB962C8B-B14F-4D97-AF65-F5344CB8AC3E}">
        <p14:creationId xmlns:p14="http://schemas.microsoft.com/office/powerpoint/2010/main" val="1180787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FC25C-5389-59A1-2674-DB0D86D6C7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A"/>
          </a:p>
        </p:txBody>
      </p:sp>
      <p:sp>
        <p:nvSpPr>
          <p:cNvPr id="3" name="Content Placeholder 2">
            <a:extLst>
              <a:ext uri="{FF2B5EF4-FFF2-40B4-BE49-F238E27FC236}">
                <a16:creationId xmlns:a16="http://schemas.microsoft.com/office/drawing/2014/main" id="{6DD55B7A-8535-F6DC-4FC1-1AA61F0B69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A"/>
          </a:p>
        </p:txBody>
      </p:sp>
      <p:sp>
        <p:nvSpPr>
          <p:cNvPr id="4" name="Text Placeholder 3">
            <a:extLst>
              <a:ext uri="{FF2B5EF4-FFF2-40B4-BE49-F238E27FC236}">
                <a16:creationId xmlns:a16="http://schemas.microsoft.com/office/drawing/2014/main" id="{FCDD03E8-FAA8-3E46-D672-C995AA07C3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46C1CD-BAA1-A9C7-F09A-A07B02C596D6}"/>
              </a:ext>
            </a:extLst>
          </p:cNvPr>
          <p:cNvSpPr>
            <a:spLocks noGrp="1"/>
          </p:cNvSpPr>
          <p:nvPr>
            <p:ph type="dt" sz="half" idx="10"/>
          </p:nvPr>
        </p:nvSpPr>
        <p:spPr/>
        <p:txBody>
          <a:bodyPr/>
          <a:lstStyle/>
          <a:p>
            <a:fld id="{B43F5147-92FE-4E8E-96F4-5B5892174CF7}" type="datetimeFigureOut">
              <a:rPr lang="en-NA" smtClean="0"/>
              <a:t>09/09/2023</a:t>
            </a:fld>
            <a:endParaRPr lang="en-NA"/>
          </a:p>
        </p:txBody>
      </p:sp>
      <p:sp>
        <p:nvSpPr>
          <p:cNvPr id="6" name="Footer Placeholder 5">
            <a:extLst>
              <a:ext uri="{FF2B5EF4-FFF2-40B4-BE49-F238E27FC236}">
                <a16:creationId xmlns:a16="http://schemas.microsoft.com/office/drawing/2014/main" id="{17C0F93B-B10F-ACAA-702A-E0AE9EC3C589}"/>
              </a:ext>
            </a:extLst>
          </p:cNvPr>
          <p:cNvSpPr>
            <a:spLocks noGrp="1"/>
          </p:cNvSpPr>
          <p:nvPr>
            <p:ph type="ftr" sz="quarter" idx="11"/>
          </p:nvPr>
        </p:nvSpPr>
        <p:spPr/>
        <p:txBody>
          <a:bodyPr/>
          <a:lstStyle/>
          <a:p>
            <a:endParaRPr lang="en-NA"/>
          </a:p>
        </p:txBody>
      </p:sp>
      <p:sp>
        <p:nvSpPr>
          <p:cNvPr id="7" name="Slide Number Placeholder 6">
            <a:extLst>
              <a:ext uri="{FF2B5EF4-FFF2-40B4-BE49-F238E27FC236}">
                <a16:creationId xmlns:a16="http://schemas.microsoft.com/office/drawing/2014/main" id="{C0763831-7FBA-AA58-DEC9-872E015273D1}"/>
              </a:ext>
            </a:extLst>
          </p:cNvPr>
          <p:cNvSpPr>
            <a:spLocks noGrp="1"/>
          </p:cNvSpPr>
          <p:nvPr>
            <p:ph type="sldNum" sz="quarter" idx="12"/>
          </p:nvPr>
        </p:nvSpPr>
        <p:spPr/>
        <p:txBody>
          <a:bodyPr/>
          <a:lstStyle/>
          <a:p>
            <a:fld id="{92356BAF-5D0A-48A2-BC08-B737C6E412A4}" type="slidenum">
              <a:rPr lang="en-NA" smtClean="0"/>
              <a:t>‹#›</a:t>
            </a:fld>
            <a:endParaRPr lang="en-NA"/>
          </a:p>
        </p:txBody>
      </p:sp>
    </p:spTree>
    <p:extLst>
      <p:ext uri="{BB962C8B-B14F-4D97-AF65-F5344CB8AC3E}">
        <p14:creationId xmlns:p14="http://schemas.microsoft.com/office/powerpoint/2010/main" val="3722546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405D5-484D-C00C-FCBA-F5208D46EE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A"/>
          </a:p>
        </p:txBody>
      </p:sp>
      <p:sp>
        <p:nvSpPr>
          <p:cNvPr id="3" name="Picture Placeholder 2">
            <a:extLst>
              <a:ext uri="{FF2B5EF4-FFF2-40B4-BE49-F238E27FC236}">
                <a16:creationId xmlns:a16="http://schemas.microsoft.com/office/drawing/2014/main" id="{99747F2D-C3F6-F1CB-DCE8-591A9B855A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A"/>
          </a:p>
        </p:txBody>
      </p:sp>
      <p:sp>
        <p:nvSpPr>
          <p:cNvPr id="4" name="Text Placeholder 3">
            <a:extLst>
              <a:ext uri="{FF2B5EF4-FFF2-40B4-BE49-F238E27FC236}">
                <a16:creationId xmlns:a16="http://schemas.microsoft.com/office/drawing/2014/main" id="{2740768E-F3B5-73CB-1973-A8FA9F981D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AE187E-6C54-EF7D-4E44-21FCAAD44843}"/>
              </a:ext>
            </a:extLst>
          </p:cNvPr>
          <p:cNvSpPr>
            <a:spLocks noGrp="1"/>
          </p:cNvSpPr>
          <p:nvPr>
            <p:ph type="dt" sz="half" idx="10"/>
          </p:nvPr>
        </p:nvSpPr>
        <p:spPr/>
        <p:txBody>
          <a:bodyPr/>
          <a:lstStyle/>
          <a:p>
            <a:fld id="{B43F5147-92FE-4E8E-96F4-5B5892174CF7}" type="datetimeFigureOut">
              <a:rPr lang="en-NA" smtClean="0"/>
              <a:t>09/09/2023</a:t>
            </a:fld>
            <a:endParaRPr lang="en-NA"/>
          </a:p>
        </p:txBody>
      </p:sp>
      <p:sp>
        <p:nvSpPr>
          <p:cNvPr id="6" name="Footer Placeholder 5">
            <a:extLst>
              <a:ext uri="{FF2B5EF4-FFF2-40B4-BE49-F238E27FC236}">
                <a16:creationId xmlns:a16="http://schemas.microsoft.com/office/drawing/2014/main" id="{C3CD1CAE-B41B-F0BD-6C2C-BB8A34397D04}"/>
              </a:ext>
            </a:extLst>
          </p:cNvPr>
          <p:cNvSpPr>
            <a:spLocks noGrp="1"/>
          </p:cNvSpPr>
          <p:nvPr>
            <p:ph type="ftr" sz="quarter" idx="11"/>
          </p:nvPr>
        </p:nvSpPr>
        <p:spPr/>
        <p:txBody>
          <a:bodyPr/>
          <a:lstStyle/>
          <a:p>
            <a:endParaRPr lang="en-NA"/>
          </a:p>
        </p:txBody>
      </p:sp>
      <p:sp>
        <p:nvSpPr>
          <p:cNvPr id="7" name="Slide Number Placeholder 6">
            <a:extLst>
              <a:ext uri="{FF2B5EF4-FFF2-40B4-BE49-F238E27FC236}">
                <a16:creationId xmlns:a16="http://schemas.microsoft.com/office/drawing/2014/main" id="{17881AC3-798F-0161-824A-C050D758E38F}"/>
              </a:ext>
            </a:extLst>
          </p:cNvPr>
          <p:cNvSpPr>
            <a:spLocks noGrp="1"/>
          </p:cNvSpPr>
          <p:nvPr>
            <p:ph type="sldNum" sz="quarter" idx="12"/>
          </p:nvPr>
        </p:nvSpPr>
        <p:spPr/>
        <p:txBody>
          <a:bodyPr/>
          <a:lstStyle/>
          <a:p>
            <a:fld id="{92356BAF-5D0A-48A2-BC08-B737C6E412A4}" type="slidenum">
              <a:rPr lang="en-NA" smtClean="0"/>
              <a:t>‹#›</a:t>
            </a:fld>
            <a:endParaRPr lang="en-NA"/>
          </a:p>
        </p:txBody>
      </p:sp>
    </p:spTree>
    <p:extLst>
      <p:ext uri="{BB962C8B-B14F-4D97-AF65-F5344CB8AC3E}">
        <p14:creationId xmlns:p14="http://schemas.microsoft.com/office/powerpoint/2010/main" val="2903455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111A39-5B49-0D84-647B-6A2713F037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A"/>
          </a:p>
        </p:txBody>
      </p:sp>
      <p:sp>
        <p:nvSpPr>
          <p:cNvPr id="3" name="Text Placeholder 2">
            <a:extLst>
              <a:ext uri="{FF2B5EF4-FFF2-40B4-BE49-F238E27FC236}">
                <a16:creationId xmlns:a16="http://schemas.microsoft.com/office/drawing/2014/main" id="{BBB9FF33-F325-E885-9E1B-8DB533390A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A"/>
          </a:p>
        </p:txBody>
      </p:sp>
      <p:sp>
        <p:nvSpPr>
          <p:cNvPr id="4" name="Date Placeholder 3">
            <a:extLst>
              <a:ext uri="{FF2B5EF4-FFF2-40B4-BE49-F238E27FC236}">
                <a16:creationId xmlns:a16="http://schemas.microsoft.com/office/drawing/2014/main" id="{74D83055-AA31-B5DA-C150-E86E568214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3F5147-92FE-4E8E-96F4-5B5892174CF7}" type="datetimeFigureOut">
              <a:rPr lang="en-NA" smtClean="0"/>
              <a:t>09/09/2023</a:t>
            </a:fld>
            <a:endParaRPr lang="en-NA"/>
          </a:p>
        </p:txBody>
      </p:sp>
      <p:sp>
        <p:nvSpPr>
          <p:cNvPr id="5" name="Footer Placeholder 4">
            <a:extLst>
              <a:ext uri="{FF2B5EF4-FFF2-40B4-BE49-F238E27FC236}">
                <a16:creationId xmlns:a16="http://schemas.microsoft.com/office/drawing/2014/main" id="{10807BCB-78DE-E207-4C2F-DD8845DAAE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A"/>
          </a:p>
        </p:txBody>
      </p:sp>
      <p:sp>
        <p:nvSpPr>
          <p:cNvPr id="6" name="Slide Number Placeholder 5">
            <a:extLst>
              <a:ext uri="{FF2B5EF4-FFF2-40B4-BE49-F238E27FC236}">
                <a16:creationId xmlns:a16="http://schemas.microsoft.com/office/drawing/2014/main" id="{B97BA407-E2D4-EB33-2C1B-2C31A1DA20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356BAF-5D0A-48A2-BC08-B737C6E412A4}" type="slidenum">
              <a:rPr lang="en-NA" smtClean="0"/>
              <a:t>‹#›</a:t>
            </a:fld>
            <a:endParaRPr lang="en-NA"/>
          </a:p>
        </p:txBody>
      </p:sp>
    </p:spTree>
    <p:extLst>
      <p:ext uri="{BB962C8B-B14F-4D97-AF65-F5344CB8AC3E}">
        <p14:creationId xmlns:p14="http://schemas.microsoft.com/office/powerpoint/2010/main" val="1267394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e Role of Nutrition in Health">
            <a:extLst>
              <a:ext uri="{FF2B5EF4-FFF2-40B4-BE49-F238E27FC236}">
                <a16:creationId xmlns:a16="http://schemas.microsoft.com/office/drawing/2014/main" id="{70FD051A-E4BE-753F-6311-90AA24EB777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 y="12282"/>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8CAA52F-9EC4-411F-03B0-843AA4154051}"/>
              </a:ext>
            </a:extLst>
          </p:cNvPr>
          <p:cNvSpPr>
            <a:spLocks noGrp="1"/>
          </p:cNvSpPr>
          <p:nvPr>
            <p:ph type="ctrTitle"/>
          </p:nvPr>
        </p:nvSpPr>
        <p:spPr>
          <a:xfrm>
            <a:off x="-185098" y="4945799"/>
            <a:ext cx="8102990" cy="1786597"/>
          </a:xfrm>
        </p:spPr>
        <p:txBody>
          <a:bodyPr>
            <a:noAutofit/>
          </a:bodyPr>
          <a:lstStyle/>
          <a:p>
            <a:r>
              <a:rPr lang="en-GB" b="1" dirty="0">
                <a:latin typeface="+mn-lt"/>
                <a:cs typeface="Times New Roman" panose="02020603050405020304" pitchFamily="18" charset="0"/>
              </a:rPr>
              <a:t>Nutrition for Health </a:t>
            </a:r>
            <a:r>
              <a:rPr lang="en-GB" sz="5400" dirty="0">
                <a:latin typeface="+mn-lt"/>
                <a:cs typeface="Times New Roman" panose="02020603050405020304" pitchFamily="18" charset="0"/>
              </a:rPr>
              <a:t>Embracing our Namibian Food Systems</a:t>
            </a:r>
            <a:endParaRPr lang="en-US" sz="5400" dirty="0">
              <a:latin typeface="+mn-lt"/>
              <a:cs typeface="Times New Roman" panose="02020603050405020304" pitchFamily="18" charset="0"/>
            </a:endParaRPr>
          </a:p>
        </p:txBody>
      </p:sp>
      <p:sp>
        <p:nvSpPr>
          <p:cNvPr id="3" name="Title 1">
            <a:extLst>
              <a:ext uri="{FF2B5EF4-FFF2-40B4-BE49-F238E27FC236}">
                <a16:creationId xmlns:a16="http://schemas.microsoft.com/office/drawing/2014/main" id="{6380DB6E-79AC-87EC-046D-C6F60C60DCE9}"/>
              </a:ext>
            </a:extLst>
          </p:cNvPr>
          <p:cNvSpPr txBox="1">
            <a:spLocks/>
          </p:cNvSpPr>
          <p:nvPr/>
        </p:nvSpPr>
        <p:spPr>
          <a:xfrm>
            <a:off x="8665991" y="769257"/>
            <a:ext cx="3859838" cy="116605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b="1" i="1" dirty="0">
                <a:solidFill>
                  <a:srgbClr val="7030A0"/>
                </a:solidFill>
                <a:latin typeface="+mn-lt"/>
                <a:cs typeface="Times New Roman" panose="02020603050405020304" pitchFamily="18" charset="0"/>
              </a:rPr>
              <a:t>Slide-Set </a:t>
            </a:r>
          </a:p>
          <a:p>
            <a:r>
              <a:rPr lang="en-GB" b="1" i="1" dirty="0">
                <a:solidFill>
                  <a:srgbClr val="7030A0"/>
                </a:solidFill>
                <a:latin typeface="+mn-lt"/>
                <a:cs typeface="Times New Roman" panose="02020603050405020304" pitchFamily="18" charset="0"/>
              </a:rPr>
              <a:t>2</a:t>
            </a:r>
            <a:r>
              <a:rPr lang="en-GB" b="1" i="1">
                <a:solidFill>
                  <a:srgbClr val="7030A0"/>
                </a:solidFill>
                <a:latin typeface="+mn-lt"/>
                <a:cs typeface="Times New Roman" panose="02020603050405020304" pitchFamily="18" charset="0"/>
              </a:rPr>
              <a:t> </a:t>
            </a:r>
            <a:r>
              <a:rPr lang="en-GB" b="1" i="1" dirty="0">
                <a:solidFill>
                  <a:srgbClr val="7030A0"/>
                </a:solidFill>
                <a:latin typeface="+mn-lt"/>
                <a:cs typeface="Times New Roman" panose="02020603050405020304" pitchFamily="18" charset="0"/>
              </a:rPr>
              <a:t>of 4</a:t>
            </a:r>
            <a:endParaRPr lang="en-US" sz="5400" i="1" dirty="0">
              <a:solidFill>
                <a:srgbClr val="7030A0"/>
              </a:solidFill>
              <a:latin typeface="+mn-lt"/>
              <a:cs typeface="Times New Roman" panose="02020603050405020304" pitchFamily="18" charset="0"/>
            </a:endParaRPr>
          </a:p>
        </p:txBody>
      </p:sp>
    </p:spTree>
    <p:extLst>
      <p:ext uri="{BB962C8B-B14F-4D97-AF65-F5344CB8AC3E}">
        <p14:creationId xmlns:p14="http://schemas.microsoft.com/office/powerpoint/2010/main" val="115562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0.7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FD6C98-EF6F-013D-D514-19BBD663B022}"/>
              </a:ext>
            </a:extLst>
          </p:cNvPr>
          <p:cNvPicPr>
            <a:picLocks noChangeAspect="1"/>
          </p:cNvPicPr>
          <p:nvPr/>
        </p:nvPicPr>
        <p:blipFill rotWithShape="1">
          <a:blip r:embed="rId3">
            <a:extLst>
              <a:ext uri="{28A0092B-C50C-407E-A947-70E740481C1C}">
                <a14:useLocalDpi xmlns:a14="http://schemas.microsoft.com/office/drawing/2010/main" val="0"/>
              </a:ext>
            </a:extLst>
          </a:blip>
          <a:srcRect l="5279" t="12564" r="5805" b="15435"/>
          <a:stretch/>
        </p:blipFill>
        <p:spPr>
          <a:xfrm>
            <a:off x="156766" y="0"/>
            <a:ext cx="11977077" cy="6858000"/>
          </a:xfrm>
          <a:prstGeom prst="rect">
            <a:avLst/>
          </a:prstGeom>
        </p:spPr>
      </p:pic>
    </p:spTree>
    <p:extLst>
      <p:ext uri="{BB962C8B-B14F-4D97-AF65-F5344CB8AC3E}">
        <p14:creationId xmlns:p14="http://schemas.microsoft.com/office/powerpoint/2010/main" val="3274891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3E74F-DEC4-7B95-B402-D1DECBA2E7C4}"/>
              </a:ext>
            </a:extLst>
          </p:cNvPr>
          <p:cNvSpPr txBox="1">
            <a:spLocks/>
          </p:cNvSpPr>
          <p:nvPr/>
        </p:nvSpPr>
        <p:spPr>
          <a:xfrm>
            <a:off x="838200" y="2088014"/>
            <a:ext cx="10515600" cy="244969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800"/>
              </a:spcAft>
            </a:pPr>
            <a:r>
              <a:rPr lang="en-GB" sz="8800" b="1" dirty="0">
                <a:solidFill>
                  <a:srgbClr val="002060"/>
                </a:solidFill>
                <a:latin typeface="+mn-lt"/>
                <a:cs typeface="Times New Roman" panose="02020603050405020304" pitchFamily="18" charset="0"/>
              </a:rPr>
              <a:t>Food Groups</a:t>
            </a:r>
            <a:r>
              <a:rPr lang="en-GB" sz="8800" dirty="0">
                <a:solidFill>
                  <a:srgbClr val="002060"/>
                </a:solidFill>
                <a:latin typeface="+mn-lt"/>
                <a:cs typeface="Times New Roman" panose="02020603050405020304" pitchFamily="18" charset="0"/>
              </a:rPr>
              <a:t>: </a:t>
            </a:r>
          </a:p>
          <a:p>
            <a:pPr algn="ctr"/>
            <a:r>
              <a:rPr lang="en-GB" sz="8800" i="1" dirty="0">
                <a:solidFill>
                  <a:srgbClr val="7030A0"/>
                </a:solidFill>
                <a:latin typeface="+mn-lt"/>
                <a:cs typeface="Times New Roman" panose="02020603050405020304" pitchFamily="18" charset="0"/>
              </a:rPr>
              <a:t>Exercise 3</a:t>
            </a:r>
            <a:endParaRPr lang="en-US" sz="8800" i="1" dirty="0">
              <a:solidFill>
                <a:srgbClr val="7030A0"/>
              </a:solidFill>
              <a:latin typeface="+mn-lt"/>
              <a:cs typeface="Times New Roman" panose="02020603050405020304" pitchFamily="18" charset="0"/>
            </a:endParaRPr>
          </a:p>
        </p:txBody>
      </p:sp>
    </p:spTree>
    <p:extLst>
      <p:ext uri="{BB962C8B-B14F-4D97-AF65-F5344CB8AC3E}">
        <p14:creationId xmlns:p14="http://schemas.microsoft.com/office/powerpoint/2010/main" val="4190218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BD119-7320-2331-07FD-63B3751BC81E}"/>
              </a:ext>
            </a:extLst>
          </p:cNvPr>
          <p:cNvSpPr>
            <a:spLocks noGrp="1"/>
          </p:cNvSpPr>
          <p:nvPr>
            <p:ph type="title"/>
          </p:nvPr>
        </p:nvSpPr>
        <p:spPr>
          <a:xfrm>
            <a:off x="838200" y="365125"/>
            <a:ext cx="10515600" cy="5449521"/>
          </a:xfrm>
        </p:spPr>
        <p:txBody>
          <a:bodyPr>
            <a:normAutofit/>
          </a:bodyPr>
          <a:lstStyle/>
          <a:p>
            <a:pPr algn="ctr"/>
            <a:r>
              <a:rPr lang="en-GB" sz="8800" b="1" dirty="0">
                <a:latin typeface="+mn-lt"/>
                <a:cs typeface="Times New Roman" panose="02020603050405020304" pitchFamily="18" charset="0"/>
              </a:rPr>
              <a:t>Food Groups </a:t>
            </a:r>
            <a:br>
              <a:rPr lang="en-GB" sz="8800" dirty="0">
                <a:latin typeface="+mn-lt"/>
                <a:cs typeface="Times New Roman" panose="02020603050405020304" pitchFamily="18" charset="0"/>
              </a:rPr>
            </a:br>
            <a:r>
              <a:rPr lang="en-GB" sz="8800" dirty="0">
                <a:latin typeface="+mn-lt"/>
                <a:cs typeface="Times New Roman" panose="02020603050405020304" pitchFamily="18" charset="0"/>
              </a:rPr>
              <a:t>and their  </a:t>
            </a:r>
            <a:br>
              <a:rPr lang="en-GB" sz="8800" dirty="0">
                <a:latin typeface="+mn-lt"/>
                <a:cs typeface="Times New Roman" panose="02020603050405020304" pitchFamily="18" charset="0"/>
              </a:rPr>
            </a:br>
            <a:r>
              <a:rPr lang="en-GB" sz="8800" b="1" dirty="0">
                <a:latin typeface="+mn-lt"/>
                <a:cs typeface="Times New Roman" panose="02020603050405020304" pitchFamily="18" charset="0"/>
              </a:rPr>
              <a:t>Nutritional Value</a:t>
            </a:r>
            <a:endParaRPr lang="en-NA" sz="8800" b="1" dirty="0">
              <a:latin typeface="+mn-lt"/>
              <a:cs typeface="Times New Roman" panose="02020603050405020304" pitchFamily="18" charset="0"/>
            </a:endParaRPr>
          </a:p>
        </p:txBody>
      </p:sp>
    </p:spTree>
    <p:extLst>
      <p:ext uri="{BB962C8B-B14F-4D97-AF65-F5344CB8AC3E}">
        <p14:creationId xmlns:p14="http://schemas.microsoft.com/office/powerpoint/2010/main" val="28797933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56320B-E9D5-0BC3-6880-9B795E12FF23}"/>
              </a:ext>
            </a:extLst>
          </p:cNvPr>
          <p:cNvPicPr>
            <a:picLocks noChangeAspect="1"/>
          </p:cNvPicPr>
          <p:nvPr/>
        </p:nvPicPr>
        <p:blipFill rotWithShape="1">
          <a:blip r:embed="rId3">
            <a:extLst>
              <a:ext uri="{28A0092B-C50C-407E-A947-70E740481C1C}">
                <a14:useLocalDpi xmlns:a14="http://schemas.microsoft.com/office/drawing/2010/main" val="0"/>
              </a:ext>
            </a:extLst>
          </a:blip>
          <a:srcRect l="8707" t="11429" r="9732" b="5397"/>
          <a:stretch/>
        </p:blipFill>
        <p:spPr>
          <a:xfrm>
            <a:off x="1625601" y="23528"/>
            <a:ext cx="9477828" cy="6834473"/>
          </a:xfrm>
          <a:prstGeom prst="rect">
            <a:avLst/>
          </a:prstGeom>
        </p:spPr>
      </p:pic>
    </p:spTree>
    <p:extLst>
      <p:ext uri="{BB962C8B-B14F-4D97-AF65-F5344CB8AC3E}">
        <p14:creationId xmlns:p14="http://schemas.microsoft.com/office/powerpoint/2010/main" val="26086043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51353B-5889-E7AF-7DD1-DA81F56DA88F}"/>
              </a:ext>
            </a:extLst>
          </p:cNvPr>
          <p:cNvPicPr>
            <a:picLocks noChangeAspect="1"/>
          </p:cNvPicPr>
          <p:nvPr/>
        </p:nvPicPr>
        <p:blipFill rotWithShape="1">
          <a:blip r:embed="rId3">
            <a:extLst>
              <a:ext uri="{28A0092B-C50C-407E-A947-70E740481C1C}">
                <a14:useLocalDpi xmlns:a14="http://schemas.microsoft.com/office/drawing/2010/main" val="0"/>
              </a:ext>
            </a:extLst>
          </a:blip>
          <a:srcRect l="6451" t="10794" r="6302" b="3069"/>
          <a:stretch/>
        </p:blipFill>
        <p:spPr>
          <a:xfrm>
            <a:off x="1185562" y="0"/>
            <a:ext cx="9820875" cy="6856082"/>
          </a:xfrm>
          <a:prstGeom prst="rect">
            <a:avLst/>
          </a:prstGeom>
        </p:spPr>
      </p:pic>
    </p:spTree>
    <p:extLst>
      <p:ext uri="{BB962C8B-B14F-4D97-AF65-F5344CB8AC3E}">
        <p14:creationId xmlns:p14="http://schemas.microsoft.com/office/powerpoint/2010/main" val="25434659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6DD79E-4ECF-93A5-75EB-69DC8213A74E}"/>
              </a:ext>
            </a:extLst>
          </p:cNvPr>
          <p:cNvPicPr>
            <a:picLocks noChangeAspect="1"/>
          </p:cNvPicPr>
          <p:nvPr/>
        </p:nvPicPr>
        <p:blipFill rotWithShape="1">
          <a:blip r:embed="rId3">
            <a:extLst>
              <a:ext uri="{28A0092B-C50C-407E-A947-70E740481C1C}">
                <a14:useLocalDpi xmlns:a14="http://schemas.microsoft.com/office/drawing/2010/main" val="0"/>
              </a:ext>
            </a:extLst>
          </a:blip>
          <a:srcRect l="6196" t="7590" r="6339" b="6256"/>
          <a:stretch/>
        </p:blipFill>
        <p:spPr>
          <a:xfrm>
            <a:off x="1172936" y="22861"/>
            <a:ext cx="9846127" cy="6858000"/>
          </a:xfrm>
          <a:prstGeom prst="rect">
            <a:avLst/>
          </a:prstGeom>
        </p:spPr>
      </p:pic>
    </p:spTree>
    <p:extLst>
      <p:ext uri="{BB962C8B-B14F-4D97-AF65-F5344CB8AC3E}">
        <p14:creationId xmlns:p14="http://schemas.microsoft.com/office/powerpoint/2010/main" val="10870655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2649-D4B0-4CF0-236F-9C5713006C8F}"/>
              </a:ext>
            </a:extLst>
          </p:cNvPr>
          <p:cNvPicPr>
            <a:picLocks noChangeAspect="1"/>
          </p:cNvPicPr>
          <p:nvPr/>
        </p:nvPicPr>
        <p:blipFill rotWithShape="1">
          <a:blip r:embed="rId3">
            <a:extLst>
              <a:ext uri="{28A0092B-C50C-407E-A947-70E740481C1C}">
                <a14:useLocalDpi xmlns:a14="http://schemas.microsoft.com/office/drawing/2010/main" val="0"/>
              </a:ext>
            </a:extLst>
          </a:blip>
          <a:srcRect l="7695" t="11487" r="7596" b="4820"/>
          <a:stretch/>
        </p:blipFill>
        <p:spPr>
          <a:xfrm>
            <a:off x="1188928" y="0"/>
            <a:ext cx="9814144" cy="6856458"/>
          </a:xfrm>
          <a:prstGeom prst="rect">
            <a:avLst/>
          </a:prstGeom>
        </p:spPr>
      </p:pic>
    </p:spTree>
    <p:extLst>
      <p:ext uri="{BB962C8B-B14F-4D97-AF65-F5344CB8AC3E}">
        <p14:creationId xmlns:p14="http://schemas.microsoft.com/office/powerpoint/2010/main" val="2244826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77C7B5-2AF8-1797-F7E0-25156E916312}"/>
              </a:ext>
            </a:extLst>
          </p:cNvPr>
          <p:cNvPicPr>
            <a:picLocks noChangeAspect="1"/>
          </p:cNvPicPr>
          <p:nvPr/>
        </p:nvPicPr>
        <p:blipFill rotWithShape="1">
          <a:blip r:embed="rId3">
            <a:extLst>
              <a:ext uri="{28A0092B-C50C-407E-A947-70E740481C1C}">
                <a14:useLocalDpi xmlns:a14="http://schemas.microsoft.com/office/drawing/2010/main" val="0"/>
              </a:ext>
            </a:extLst>
          </a:blip>
          <a:srcRect l="5423" t="10872" r="5952" b="3795"/>
          <a:stretch/>
        </p:blipFill>
        <p:spPr>
          <a:xfrm>
            <a:off x="1059656" y="0"/>
            <a:ext cx="10072688" cy="6858000"/>
          </a:xfrm>
          <a:prstGeom prst="rect">
            <a:avLst/>
          </a:prstGeom>
        </p:spPr>
      </p:pic>
    </p:spTree>
    <p:extLst>
      <p:ext uri="{BB962C8B-B14F-4D97-AF65-F5344CB8AC3E}">
        <p14:creationId xmlns:p14="http://schemas.microsoft.com/office/powerpoint/2010/main" val="8880964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6535BE-F6C8-F8D3-D2A9-2C43DA5C2076}"/>
              </a:ext>
            </a:extLst>
          </p:cNvPr>
          <p:cNvPicPr>
            <a:picLocks noChangeAspect="1"/>
          </p:cNvPicPr>
          <p:nvPr/>
        </p:nvPicPr>
        <p:blipFill rotWithShape="1">
          <a:blip r:embed="rId3">
            <a:extLst>
              <a:ext uri="{28A0092B-C50C-407E-A947-70E740481C1C}">
                <a14:useLocalDpi xmlns:a14="http://schemas.microsoft.com/office/drawing/2010/main" val="0"/>
              </a:ext>
            </a:extLst>
          </a:blip>
          <a:srcRect l="11564" t="17026" r="11705" b="6257"/>
          <a:stretch/>
        </p:blipFill>
        <p:spPr>
          <a:xfrm>
            <a:off x="1127286" y="-76199"/>
            <a:ext cx="9808000" cy="6934200"/>
          </a:xfrm>
          <a:prstGeom prst="rect">
            <a:avLst/>
          </a:prstGeom>
        </p:spPr>
      </p:pic>
    </p:spTree>
    <p:extLst>
      <p:ext uri="{BB962C8B-B14F-4D97-AF65-F5344CB8AC3E}">
        <p14:creationId xmlns:p14="http://schemas.microsoft.com/office/powerpoint/2010/main" val="12306649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9F0ADE-1C3A-A3CA-63D7-5420ABFE76A9}"/>
              </a:ext>
            </a:extLst>
          </p:cNvPr>
          <p:cNvPicPr>
            <a:picLocks noChangeAspect="1"/>
          </p:cNvPicPr>
          <p:nvPr/>
        </p:nvPicPr>
        <p:blipFill rotWithShape="1">
          <a:blip r:embed="rId3">
            <a:extLst>
              <a:ext uri="{28A0092B-C50C-407E-A947-70E740481C1C}">
                <a14:useLocalDpi xmlns:a14="http://schemas.microsoft.com/office/drawing/2010/main" val="0"/>
              </a:ext>
            </a:extLst>
          </a:blip>
          <a:srcRect l="7743" t="11487" r="5373" b="4205"/>
          <a:stretch/>
        </p:blipFill>
        <p:spPr>
          <a:xfrm>
            <a:off x="1145036" y="31928"/>
            <a:ext cx="9901928" cy="6794144"/>
          </a:xfrm>
          <a:prstGeom prst="rect">
            <a:avLst/>
          </a:prstGeom>
        </p:spPr>
      </p:pic>
    </p:spTree>
    <p:extLst>
      <p:ext uri="{BB962C8B-B14F-4D97-AF65-F5344CB8AC3E}">
        <p14:creationId xmlns:p14="http://schemas.microsoft.com/office/powerpoint/2010/main" val="7688956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AC9102-1009-F53D-4923-ADCEDC36E1A1}"/>
              </a:ext>
            </a:extLst>
          </p:cNvPr>
          <p:cNvPicPr>
            <a:picLocks noChangeAspect="1"/>
          </p:cNvPicPr>
          <p:nvPr/>
        </p:nvPicPr>
        <p:blipFill rotWithShape="1">
          <a:blip r:embed="rId2">
            <a:alphaModFix amt="10000"/>
            <a:extLst>
              <a:ext uri="{28A0092B-C50C-407E-A947-70E740481C1C}">
                <a14:useLocalDpi xmlns:a14="http://schemas.microsoft.com/office/drawing/2010/main" val="0"/>
              </a:ext>
            </a:extLst>
          </a:blip>
          <a:srcRect r="327"/>
          <a:stretch/>
        </p:blipFill>
        <p:spPr>
          <a:xfrm>
            <a:off x="1" y="0"/>
            <a:ext cx="12192000" cy="6858000"/>
          </a:xfrm>
          <a:prstGeom prst="rect">
            <a:avLst/>
          </a:prstGeom>
        </p:spPr>
      </p:pic>
      <p:pic>
        <p:nvPicPr>
          <p:cNvPr id="5" name="Picture 4">
            <a:extLst>
              <a:ext uri="{FF2B5EF4-FFF2-40B4-BE49-F238E27FC236}">
                <a16:creationId xmlns:a16="http://schemas.microsoft.com/office/drawing/2014/main" id="{2828ED4B-AA4E-8100-F51D-F5A6487C7FD6}"/>
              </a:ext>
            </a:extLst>
          </p:cNvPr>
          <p:cNvPicPr>
            <a:picLocks noChangeAspect="1"/>
          </p:cNvPicPr>
          <p:nvPr/>
        </p:nvPicPr>
        <p:blipFill rotWithShape="1">
          <a:blip r:embed="rId3">
            <a:duotone>
              <a:schemeClr val="accent6">
                <a:shade val="45000"/>
                <a:satMod val="135000"/>
              </a:schemeClr>
              <a:prstClr val="white"/>
            </a:duotone>
            <a:alphaModFix amt="55000"/>
            <a:extLst>
              <a:ext uri="{28A0092B-C50C-407E-A947-70E740481C1C}">
                <a14:useLocalDpi xmlns:a14="http://schemas.microsoft.com/office/drawing/2010/main" val="0"/>
              </a:ext>
            </a:extLst>
          </a:blip>
          <a:srcRect t="35346" b="33333"/>
          <a:stretch/>
        </p:blipFill>
        <p:spPr bwMode="auto">
          <a:xfrm>
            <a:off x="3772535" y="3429000"/>
            <a:ext cx="4646930" cy="1454785"/>
          </a:xfrm>
          <a:prstGeom prst="rect">
            <a:avLst/>
          </a:prstGeom>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FD2D4AB8-E6BF-9AE4-32D4-68D903835B58}"/>
              </a:ext>
            </a:extLst>
          </p:cNvPr>
          <p:cNvSpPr>
            <a:spLocks noGrp="1"/>
          </p:cNvSpPr>
          <p:nvPr>
            <p:ph type="ctrTitle"/>
          </p:nvPr>
        </p:nvSpPr>
        <p:spPr>
          <a:xfrm>
            <a:off x="-1" y="-25818"/>
            <a:ext cx="12192000" cy="1698170"/>
          </a:xfrm>
        </p:spPr>
        <p:txBody>
          <a:bodyPr>
            <a:normAutofit fontScale="90000"/>
          </a:bodyPr>
          <a:lstStyle/>
          <a:p>
            <a:r>
              <a:rPr lang="en-GB" sz="6700" b="1" i="1" dirty="0">
                <a:solidFill>
                  <a:srgbClr val="213315"/>
                </a:solidFill>
                <a:latin typeface="+mn-lt"/>
              </a:rPr>
              <a:t>Nutrition for Health</a:t>
            </a:r>
            <a:br>
              <a:rPr lang="en-GB" dirty="0">
                <a:solidFill>
                  <a:srgbClr val="213315"/>
                </a:solidFill>
              </a:rPr>
            </a:br>
            <a:r>
              <a:rPr lang="en-GB" dirty="0">
                <a:solidFill>
                  <a:srgbClr val="213315"/>
                </a:solidFill>
              </a:rPr>
              <a:t> </a:t>
            </a:r>
            <a:r>
              <a:rPr lang="en-GB" sz="5300" b="1" i="1" dirty="0">
                <a:solidFill>
                  <a:srgbClr val="213315"/>
                </a:solidFill>
              </a:rPr>
              <a:t>Embracing our Namibian Food Systems</a:t>
            </a:r>
            <a:endParaRPr lang="en-NA" b="1" i="1" dirty="0">
              <a:solidFill>
                <a:srgbClr val="213315"/>
              </a:solidFill>
            </a:endParaRPr>
          </a:p>
        </p:txBody>
      </p:sp>
      <p:pic>
        <p:nvPicPr>
          <p:cNvPr id="4" name="Picture 3">
            <a:extLst>
              <a:ext uri="{FF2B5EF4-FFF2-40B4-BE49-F238E27FC236}">
                <a16:creationId xmlns:a16="http://schemas.microsoft.com/office/drawing/2014/main" id="{EA64863C-0DB6-2521-751B-109ECA017B97}"/>
              </a:ext>
            </a:extLst>
          </p:cNvPr>
          <p:cNvPicPr>
            <a:picLocks noChangeAspect="1"/>
          </p:cNvPicPr>
          <p:nvPr/>
        </p:nvPicPr>
        <p:blipFill>
          <a:blip r:embed="rId4">
            <a:alphaModFix amt="27000"/>
            <a:extLst>
              <a:ext uri="{28A0092B-C50C-407E-A947-70E740481C1C}">
                <a14:useLocalDpi xmlns:a14="http://schemas.microsoft.com/office/drawing/2010/main" val="0"/>
              </a:ext>
            </a:extLst>
          </a:blip>
          <a:stretch>
            <a:fillRect/>
          </a:stretch>
        </p:blipFill>
        <p:spPr>
          <a:xfrm>
            <a:off x="3215640" y="1805464"/>
            <a:ext cx="5760720" cy="5318760"/>
          </a:xfrm>
          <a:prstGeom prst="rect">
            <a:avLst/>
          </a:prstGeom>
          <a:ln>
            <a:noFill/>
          </a:ln>
          <a:effectLst>
            <a:softEdge rad="112500"/>
          </a:effectLst>
        </p:spPr>
      </p:pic>
      <p:pic>
        <p:nvPicPr>
          <p:cNvPr id="7" name="Picture 6" descr="A logo of a baby holding a bowl of food&#10;&#10;Description automatically generated">
            <a:extLst>
              <a:ext uri="{FF2B5EF4-FFF2-40B4-BE49-F238E27FC236}">
                <a16:creationId xmlns:a16="http://schemas.microsoft.com/office/drawing/2014/main" id="{4DC704B0-165D-B466-3995-120BC7C366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715" y="4298795"/>
            <a:ext cx="4056742" cy="2868696"/>
          </a:xfrm>
          <a:prstGeom prst="rect">
            <a:avLst/>
          </a:prstGeom>
        </p:spPr>
      </p:pic>
      <p:pic>
        <p:nvPicPr>
          <p:cNvPr id="8" name="Picture 7">
            <a:extLst>
              <a:ext uri="{FF2B5EF4-FFF2-40B4-BE49-F238E27FC236}">
                <a16:creationId xmlns:a16="http://schemas.microsoft.com/office/drawing/2014/main" id="{5C0EFE4A-4067-2EB0-6BBB-E807D53AC32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1602" b="16712"/>
          <a:stretch/>
        </p:blipFill>
        <p:spPr bwMode="auto">
          <a:xfrm>
            <a:off x="8818039" y="5733143"/>
            <a:ext cx="3373961" cy="1124858"/>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D36369E7-144F-A81E-8578-25218CFAB84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40379" y="3456691"/>
            <a:ext cx="1887602" cy="2010228"/>
          </a:xfrm>
          <a:prstGeom prst="rect">
            <a:avLst/>
          </a:prstGeom>
        </p:spPr>
      </p:pic>
      <p:pic>
        <p:nvPicPr>
          <p:cNvPr id="11" name="Picture 10" descr="A person and person holding a bear and a bear&#10;&#10;Description automatically generated">
            <a:extLst>
              <a:ext uri="{FF2B5EF4-FFF2-40B4-BE49-F238E27FC236}">
                <a16:creationId xmlns:a16="http://schemas.microsoft.com/office/drawing/2014/main" id="{543253B8-DD32-849F-7E8B-1128EDD6AA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5922" y="1858214"/>
            <a:ext cx="1725139" cy="2440581"/>
          </a:xfrm>
          <a:prstGeom prst="rect">
            <a:avLst/>
          </a:prstGeom>
        </p:spPr>
      </p:pic>
    </p:spTree>
    <p:extLst>
      <p:ext uri="{BB962C8B-B14F-4D97-AF65-F5344CB8AC3E}">
        <p14:creationId xmlns:p14="http://schemas.microsoft.com/office/powerpoint/2010/main" val="32737274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5C20E8-11E7-CB13-675F-DBB5C2FB6FBD}"/>
              </a:ext>
            </a:extLst>
          </p:cNvPr>
          <p:cNvPicPr>
            <a:picLocks noChangeAspect="1"/>
          </p:cNvPicPr>
          <p:nvPr/>
        </p:nvPicPr>
        <p:blipFill rotWithShape="1">
          <a:blip r:embed="rId3">
            <a:extLst>
              <a:ext uri="{28A0092B-C50C-407E-A947-70E740481C1C}">
                <a14:useLocalDpi xmlns:a14="http://schemas.microsoft.com/office/drawing/2010/main" val="0"/>
              </a:ext>
            </a:extLst>
          </a:blip>
          <a:srcRect l="6437" t="9641" r="8274" b="4205"/>
          <a:stretch/>
        </p:blipFill>
        <p:spPr>
          <a:xfrm>
            <a:off x="1362221" y="47730"/>
            <a:ext cx="9467557" cy="6762540"/>
          </a:xfrm>
          <a:prstGeom prst="rect">
            <a:avLst/>
          </a:prstGeom>
        </p:spPr>
      </p:pic>
    </p:spTree>
    <p:extLst>
      <p:ext uri="{BB962C8B-B14F-4D97-AF65-F5344CB8AC3E}">
        <p14:creationId xmlns:p14="http://schemas.microsoft.com/office/powerpoint/2010/main" val="11393758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08735E-0764-4740-E360-E3CE96FF7929}"/>
              </a:ext>
            </a:extLst>
          </p:cNvPr>
          <p:cNvPicPr>
            <a:picLocks noChangeAspect="1"/>
          </p:cNvPicPr>
          <p:nvPr/>
        </p:nvPicPr>
        <p:blipFill rotWithShape="1">
          <a:blip r:embed="rId3">
            <a:extLst>
              <a:ext uri="{28A0092B-C50C-407E-A947-70E740481C1C}">
                <a14:useLocalDpi xmlns:a14="http://schemas.microsoft.com/office/drawing/2010/main" val="0"/>
              </a:ext>
            </a:extLst>
          </a:blip>
          <a:srcRect l="10403" t="12923" r="11126" b="7283"/>
          <a:stretch/>
        </p:blipFill>
        <p:spPr>
          <a:xfrm>
            <a:off x="1167618" y="-3876"/>
            <a:ext cx="9523828" cy="6848001"/>
          </a:xfrm>
          <a:prstGeom prst="rect">
            <a:avLst/>
          </a:prstGeom>
        </p:spPr>
      </p:pic>
    </p:spTree>
    <p:extLst>
      <p:ext uri="{BB962C8B-B14F-4D97-AF65-F5344CB8AC3E}">
        <p14:creationId xmlns:p14="http://schemas.microsoft.com/office/powerpoint/2010/main" val="6271052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EB6F8-7B2E-BBC5-FE7D-9C01E1DA201E}"/>
              </a:ext>
            </a:extLst>
          </p:cNvPr>
          <p:cNvSpPr txBox="1">
            <a:spLocks/>
          </p:cNvSpPr>
          <p:nvPr/>
        </p:nvSpPr>
        <p:spPr>
          <a:xfrm>
            <a:off x="495300" y="1509765"/>
            <a:ext cx="11201400" cy="4074606"/>
          </a:xfrm>
          <a:prstGeom prst="rect">
            <a:avLst/>
          </a:prstGeom>
        </p:spPr>
        <p:txBody>
          <a:bodyP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GB" sz="8800" b="1" dirty="0">
                <a:solidFill>
                  <a:srgbClr val="002060"/>
                </a:solidFill>
                <a:latin typeface="+mn-lt"/>
                <a:cs typeface="Times New Roman" panose="02020603050405020304" pitchFamily="18" charset="0"/>
              </a:rPr>
              <a:t>Nutrition Challenges </a:t>
            </a:r>
          </a:p>
          <a:p>
            <a:pPr algn="ctr">
              <a:lnSpc>
                <a:spcPct val="120000"/>
              </a:lnSpc>
              <a:spcAft>
                <a:spcPts val="1800"/>
              </a:spcAft>
            </a:pPr>
            <a:r>
              <a:rPr lang="en-GB" sz="8800" dirty="0">
                <a:solidFill>
                  <a:srgbClr val="002060"/>
                </a:solidFill>
                <a:latin typeface="+mn-lt"/>
                <a:cs typeface="Times New Roman" panose="02020603050405020304" pitchFamily="18" charset="0"/>
              </a:rPr>
              <a:t>in our Lives: </a:t>
            </a:r>
          </a:p>
          <a:p>
            <a:pPr algn="ctr">
              <a:lnSpc>
                <a:spcPct val="120000"/>
              </a:lnSpc>
            </a:pPr>
            <a:r>
              <a:rPr lang="en-GB" sz="8800" i="1" dirty="0">
                <a:solidFill>
                  <a:srgbClr val="7030A0"/>
                </a:solidFill>
                <a:latin typeface="+mn-lt"/>
                <a:cs typeface="Times New Roman" panose="02020603050405020304" pitchFamily="18" charset="0"/>
              </a:rPr>
              <a:t>Exercise 4</a:t>
            </a:r>
          </a:p>
          <a:p>
            <a:pPr algn="ctr"/>
            <a:endParaRPr lang="en-US" sz="8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4878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7376DA-9066-3BE5-F224-699CCA8A04E1}"/>
              </a:ext>
            </a:extLst>
          </p:cNvPr>
          <p:cNvPicPr>
            <a:picLocks noChangeAspect="1"/>
          </p:cNvPicPr>
          <p:nvPr/>
        </p:nvPicPr>
        <p:blipFill>
          <a:blip r:embed="rId2">
            <a:alphaModFix amt="32000"/>
            <a:extLst>
              <a:ext uri="{28A0092B-C50C-407E-A947-70E740481C1C}">
                <a14:useLocalDpi xmlns:a14="http://schemas.microsoft.com/office/drawing/2010/main" val="0"/>
              </a:ext>
            </a:extLst>
          </a:blip>
          <a:stretch>
            <a:fillRect/>
          </a:stretch>
        </p:blipFill>
        <p:spPr>
          <a:xfrm>
            <a:off x="0" y="11272"/>
            <a:ext cx="12224067" cy="6857999"/>
          </a:xfrm>
          <a:prstGeom prst="rect">
            <a:avLst/>
          </a:prstGeom>
        </p:spPr>
      </p:pic>
      <p:sp>
        <p:nvSpPr>
          <p:cNvPr id="2" name="Title 1">
            <a:extLst>
              <a:ext uri="{FF2B5EF4-FFF2-40B4-BE49-F238E27FC236}">
                <a16:creationId xmlns:a16="http://schemas.microsoft.com/office/drawing/2014/main" id="{4BA77AE8-206A-1ADB-D2DD-544CEC80D754}"/>
              </a:ext>
            </a:extLst>
          </p:cNvPr>
          <p:cNvSpPr>
            <a:spLocks noGrp="1"/>
          </p:cNvSpPr>
          <p:nvPr>
            <p:ph type="title"/>
          </p:nvPr>
        </p:nvSpPr>
        <p:spPr>
          <a:xfrm>
            <a:off x="7815945" y="-49005"/>
            <a:ext cx="4633685" cy="1941124"/>
          </a:xfrm>
        </p:spPr>
        <p:txBody>
          <a:bodyPr>
            <a:normAutofit/>
          </a:bodyPr>
          <a:lstStyle/>
          <a:p>
            <a:r>
              <a:rPr lang="en-NA" sz="6800" i="1" dirty="0">
                <a:solidFill>
                  <a:schemeClr val="accent6">
                    <a:lumMod val="50000"/>
                  </a:schemeClr>
                </a:solidFill>
                <a:latin typeface="AkayaKanadaka" panose="02010502080401010103" pitchFamily="2" charset="77"/>
                <a:cs typeface="AkayaKanadaka" panose="02010502080401010103" pitchFamily="2" charset="77"/>
              </a:rPr>
              <a:t>Thank you!</a:t>
            </a:r>
          </a:p>
        </p:txBody>
      </p:sp>
      <p:sp>
        <p:nvSpPr>
          <p:cNvPr id="5" name="Title 1">
            <a:extLst>
              <a:ext uri="{FF2B5EF4-FFF2-40B4-BE49-F238E27FC236}">
                <a16:creationId xmlns:a16="http://schemas.microsoft.com/office/drawing/2014/main" id="{75F2000D-1774-E846-A291-E86D0CEFB1E5}"/>
              </a:ext>
            </a:extLst>
          </p:cNvPr>
          <p:cNvSpPr txBox="1">
            <a:spLocks/>
          </p:cNvSpPr>
          <p:nvPr/>
        </p:nvSpPr>
        <p:spPr>
          <a:xfrm>
            <a:off x="5907314" y="5268685"/>
            <a:ext cx="6128067" cy="145120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25000"/>
              </a:lnSpc>
            </a:pPr>
            <a:r>
              <a:rPr lang="en-NA" sz="4000" b="1" dirty="0"/>
              <a:t>More information:</a:t>
            </a:r>
          </a:p>
          <a:p>
            <a:pPr algn="r"/>
            <a:r>
              <a:rPr lang="en-NA" b="1" dirty="0"/>
              <a:t> </a:t>
            </a:r>
            <a:r>
              <a:rPr lang="en-NA" b="1" dirty="0">
                <a:latin typeface="+mn-lt"/>
              </a:rPr>
              <a:t>www.nafsan.org/N4H</a:t>
            </a:r>
            <a:endParaRPr lang="en-NA" b="1" dirty="0"/>
          </a:p>
        </p:txBody>
      </p:sp>
      <p:pic>
        <p:nvPicPr>
          <p:cNvPr id="6" name="Picture 5">
            <a:extLst>
              <a:ext uri="{FF2B5EF4-FFF2-40B4-BE49-F238E27FC236}">
                <a16:creationId xmlns:a16="http://schemas.microsoft.com/office/drawing/2014/main" id="{6563D3D1-CF18-EE75-34E2-EACE3D0DDF3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602" b="16712"/>
          <a:stretch/>
        </p:blipFill>
        <p:spPr bwMode="auto">
          <a:xfrm>
            <a:off x="0" y="5863771"/>
            <a:ext cx="2948336" cy="982957"/>
          </a:xfrm>
          <a:prstGeom prst="rect">
            <a:avLst/>
          </a:prstGeom>
          <a:ln>
            <a:noFill/>
          </a:ln>
          <a:effectLst>
            <a:softEdge rad="112500"/>
          </a:effectLst>
          <a:extLst>
            <a:ext uri="{53640926-AAD7-44D8-BBD7-CCE9431645EC}">
              <a14:shadowObscured xmlns:a14="http://schemas.microsoft.com/office/drawing/2010/main"/>
            </a:ext>
          </a:extLst>
        </p:spPr>
      </p:pic>
      <p:pic>
        <p:nvPicPr>
          <p:cNvPr id="9" name="Picture 8" descr="A logo of a baby holding a bowl of food&#10;&#10;Description automatically generated">
            <a:extLst>
              <a:ext uri="{FF2B5EF4-FFF2-40B4-BE49-F238E27FC236}">
                <a16:creationId xmlns:a16="http://schemas.microsoft.com/office/drawing/2014/main" id="{D50C1511-EFA3-5725-E34F-E37E53B8D1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57" y="-476476"/>
            <a:ext cx="4484914" cy="3171475"/>
          </a:xfrm>
          <a:prstGeom prst="rect">
            <a:avLst/>
          </a:prstGeom>
        </p:spPr>
      </p:pic>
      <p:pic>
        <p:nvPicPr>
          <p:cNvPr id="10" name="Picture 9">
            <a:extLst>
              <a:ext uri="{FF2B5EF4-FFF2-40B4-BE49-F238E27FC236}">
                <a16:creationId xmlns:a16="http://schemas.microsoft.com/office/drawing/2014/main" id="{FC8C9159-8CC1-CD5B-2D3A-38966DA57B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5998" y="2969203"/>
            <a:ext cx="1887602" cy="2010228"/>
          </a:xfrm>
          <a:prstGeom prst="rect">
            <a:avLst/>
          </a:prstGeom>
        </p:spPr>
      </p:pic>
      <p:pic>
        <p:nvPicPr>
          <p:cNvPr id="12" name="Picture 11" descr="A person and person holding a bear and a bear&#10;&#10;Description automatically generated">
            <a:extLst>
              <a:ext uri="{FF2B5EF4-FFF2-40B4-BE49-F238E27FC236}">
                <a16:creationId xmlns:a16="http://schemas.microsoft.com/office/drawing/2014/main" id="{E7F6D493-8E4C-1F75-3999-E54C20E5B1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70349" y="1631983"/>
            <a:ext cx="2465032" cy="3487319"/>
          </a:xfrm>
          <a:prstGeom prst="rect">
            <a:avLst/>
          </a:prstGeom>
        </p:spPr>
      </p:pic>
    </p:spTree>
    <p:extLst>
      <p:ext uri="{BB962C8B-B14F-4D97-AF65-F5344CB8AC3E}">
        <p14:creationId xmlns:p14="http://schemas.microsoft.com/office/powerpoint/2010/main" val="3128472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23B55-CD17-5A7F-D1DD-B369C20333EA}"/>
              </a:ext>
            </a:extLst>
          </p:cNvPr>
          <p:cNvSpPr>
            <a:spLocks noGrp="1"/>
          </p:cNvSpPr>
          <p:nvPr>
            <p:ph type="title"/>
          </p:nvPr>
        </p:nvSpPr>
        <p:spPr>
          <a:xfrm>
            <a:off x="838200" y="1514287"/>
            <a:ext cx="10515600" cy="2593645"/>
          </a:xfrm>
        </p:spPr>
        <p:txBody>
          <a:bodyPr>
            <a:normAutofit/>
          </a:bodyPr>
          <a:lstStyle/>
          <a:p>
            <a:pPr algn="ctr"/>
            <a:r>
              <a:rPr lang="en-GB" sz="8800" b="1" dirty="0">
                <a:latin typeface="+mn-lt"/>
                <a:cs typeface="Times New Roman" panose="02020603050405020304" pitchFamily="18" charset="0"/>
              </a:rPr>
              <a:t>Hidden Sugars </a:t>
            </a:r>
            <a:br>
              <a:rPr lang="en-GB" sz="8800" b="1" dirty="0">
                <a:latin typeface="+mn-lt"/>
                <a:cs typeface="Times New Roman" panose="02020603050405020304" pitchFamily="18" charset="0"/>
              </a:rPr>
            </a:br>
            <a:r>
              <a:rPr lang="en-GB" sz="8800" b="1" dirty="0">
                <a:latin typeface="+mn-lt"/>
                <a:cs typeface="Times New Roman" panose="02020603050405020304" pitchFamily="18" charset="0"/>
              </a:rPr>
              <a:t>and Fats</a:t>
            </a:r>
            <a:endParaRPr lang="en-NA" sz="8800" b="1" dirty="0">
              <a:latin typeface="+mn-lt"/>
              <a:cs typeface="Times New Roman" panose="02020603050405020304" pitchFamily="18" charset="0"/>
            </a:endParaRPr>
          </a:p>
        </p:txBody>
      </p:sp>
    </p:spTree>
    <p:extLst>
      <p:ext uri="{BB962C8B-B14F-4D97-AF65-F5344CB8AC3E}">
        <p14:creationId xmlns:p14="http://schemas.microsoft.com/office/powerpoint/2010/main" val="35279788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67CA13-F842-AB85-2958-49F8AF15C0E7}"/>
              </a:ext>
            </a:extLst>
          </p:cNvPr>
          <p:cNvPicPr>
            <a:picLocks noChangeAspect="1"/>
          </p:cNvPicPr>
          <p:nvPr/>
        </p:nvPicPr>
        <p:blipFill rotWithShape="1">
          <a:blip r:embed="rId3">
            <a:extLst>
              <a:ext uri="{28A0092B-C50C-407E-A947-70E740481C1C}">
                <a14:useLocalDpi xmlns:a14="http://schemas.microsoft.com/office/drawing/2010/main" val="0"/>
              </a:ext>
            </a:extLst>
          </a:blip>
          <a:srcRect l="15575" t="10666" r="14657" b="13231"/>
          <a:stretch/>
        </p:blipFill>
        <p:spPr>
          <a:xfrm>
            <a:off x="1650315" y="0"/>
            <a:ext cx="8891369" cy="6858000"/>
          </a:xfrm>
          <a:prstGeom prst="rect">
            <a:avLst/>
          </a:prstGeom>
        </p:spPr>
      </p:pic>
    </p:spTree>
    <p:extLst>
      <p:ext uri="{BB962C8B-B14F-4D97-AF65-F5344CB8AC3E}">
        <p14:creationId xmlns:p14="http://schemas.microsoft.com/office/powerpoint/2010/main" val="8895795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C8BC74-EB2A-0A91-4DA9-049B36DDA0B0}"/>
              </a:ext>
            </a:extLst>
          </p:cNvPr>
          <p:cNvPicPr>
            <a:picLocks noChangeAspect="1"/>
          </p:cNvPicPr>
          <p:nvPr/>
        </p:nvPicPr>
        <p:blipFill rotWithShape="1">
          <a:blip r:embed="rId3">
            <a:extLst>
              <a:ext uri="{28A0092B-C50C-407E-A947-70E740481C1C}">
                <a14:useLocalDpi xmlns:a14="http://schemas.microsoft.com/office/drawing/2010/main" val="0"/>
              </a:ext>
            </a:extLst>
          </a:blip>
          <a:srcRect l="4649" t="12718" r="6871" b="4410"/>
          <a:stretch/>
        </p:blipFill>
        <p:spPr>
          <a:xfrm>
            <a:off x="996567" y="51670"/>
            <a:ext cx="10198866" cy="6754660"/>
          </a:xfrm>
          <a:prstGeom prst="rect">
            <a:avLst/>
          </a:prstGeom>
        </p:spPr>
      </p:pic>
    </p:spTree>
    <p:extLst>
      <p:ext uri="{BB962C8B-B14F-4D97-AF65-F5344CB8AC3E}">
        <p14:creationId xmlns:p14="http://schemas.microsoft.com/office/powerpoint/2010/main" val="1714254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895994-F72E-34CA-91FA-631EAEB775F2}"/>
              </a:ext>
            </a:extLst>
          </p:cNvPr>
          <p:cNvPicPr>
            <a:picLocks noChangeAspect="1"/>
          </p:cNvPicPr>
          <p:nvPr/>
        </p:nvPicPr>
        <p:blipFill rotWithShape="1">
          <a:blip r:embed="rId2">
            <a:extLst>
              <a:ext uri="{28A0092B-C50C-407E-A947-70E740481C1C}">
                <a14:useLocalDpi xmlns:a14="http://schemas.microsoft.com/office/drawing/2010/main" val="0"/>
              </a:ext>
            </a:extLst>
          </a:blip>
          <a:srcRect l="2925" t="17773" r="5021" b="10522"/>
          <a:stretch/>
        </p:blipFill>
        <p:spPr>
          <a:xfrm>
            <a:off x="49309" y="84720"/>
            <a:ext cx="12093381" cy="6688559"/>
          </a:xfrm>
          <a:prstGeom prst="rect">
            <a:avLst/>
          </a:prstGeom>
        </p:spPr>
      </p:pic>
    </p:spTree>
    <p:extLst>
      <p:ext uri="{BB962C8B-B14F-4D97-AF65-F5344CB8AC3E}">
        <p14:creationId xmlns:p14="http://schemas.microsoft.com/office/powerpoint/2010/main" val="997547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C2E7D5-BDE4-D421-9F72-628F8DE56A5F}"/>
              </a:ext>
            </a:extLst>
          </p:cNvPr>
          <p:cNvPicPr>
            <a:picLocks noChangeAspect="1"/>
          </p:cNvPicPr>
          <p:nvPr/>
        </p:nvPicPr>
        <p:blipFill rotWithShape="1">
          <a:blip r:embed="rId3">
            <a:extLst>
              <a:ext uri="{28A0092B-C50C-407E-A947-70E740481C1C}">
                <a14:useLocalDpi xmlns:a14="http://schemas.microsoft.com/office/drawing/2010/main" val="0"/>
              </a:ext>
            </a:extLst>
          </a:blip>
          <a:srcRect l="14124" t="23584" r="10160" b="8923"/>
          <a:stretch/>
        </p:blipFill>
        <p:spPr>
          <a:xfrm>
            <a:off x="691851" y="22635"/>
            <a:ext cx="10808297" cy="6812729"/>
          </a:xfrm>
          <a:prstGeom prst="rect">
            <a:avLst/>
          </a:prstGeom>
        </p:spPr>
      </p:pic>
    </p:spTree>
    <p:extLst>
      <p:ext uri="{BB962C8B-B14F-4D97-AF65-F5344CB8AC3E}">
        <p14:creationId xmlns:p14="http://schemas.microsoft.com/office/powerpoint/2010/main" val="34594568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2A43A6-636F-E370-E127-D11BB2DD8C8F}"/>
              </a:ext>
            </a:extLst>
          </p:cNvPr>
          <p:cNvPicPr>
            <a:picLocks noChangeAspect="1"/>
          </p:cNvPicPr>
          <p:nvPr/>
        </p:nvPicPr>
        <p:blipFill rotWithShape="1">
          <a:blip r:embed="rId3">
            <a:extLst>
              <a:ext uri="{28A0092B-C50C-407E-A947-70E740481C1C}">
                <a14:useLocalDpi xmlns:a14="http://schemas.microsoft.com/office/drawing/2010/main" val="0"/>
              </a:ext>
            </a:extLst>
          </a:blip>
          <a:srcRect l="18041" t="18665" r="16542" b="20166"/>
          <a:stretch/>
        </p:blipFill>
        <p:spPr>
          <a:xfrm>
            <a:off x="1073672" y="0"/>
            <a:ext cx="10372344" cy="6858000"/>
          </a:xfrm>
          <a:prstGeom prst="rect">
            <a:avLst/>
          </a:prstGeom>
        </p:spPr>
      </p:pic>
    </p:spTree>
    <p:extLst>
      <p:ext uri="{BB962C8B-B14F-4D97-AF65-F5344CB8AC3E}">
        <p14:creationId xmlns:p14="http://schemas.microsoft.com/office/powerpoint/2010/main" val="28739346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BBBA64-CD1B-A11B-CAF9-B4BC125F1539}"/>
              </a:ext>
            </a:extLst>
          </p:cNvPr>
          <p:cNvPicPr>
            <a:picLocks noChangeAspect="1"/>
          </p:cNvPicPr>
          <p:nvPr/>
        </p:nvPicPr>
        <p:blipFill rotWithShape="1">
          <a:blip r:embed="rId3">
            <a:extLst>
              <a:ext uri="{28A0092B-C50C-407E-A947-70E740481C1C}">
                <a14:useLocalDpi xmlns:a14="http://schemas.microsoft.com/office/drawing/2010/main" val="0"/>
              </a:ext>
            </a:extLst>
          </a:blip>
          <a:srcRect l="6969" t="10051" r="6871" b="13847"/>
          <a:stretch/>
        </p:blipFill>
        <p:spPr>
          <a:xfrm>
            <a:off x="627206" y="0"/>
            <a:ext cx="10980191" cy="6858000"/>
          </a:xfrm>
          <a:prstGeom prst="rect">
            <a:avLst/>
          </a:prstGeom>
        </p:spPr>
      </p:pic>
    </p:spTree>
    <p:extLst>
      <p:ext uri="{BB962C8B-B14F-4D97-AF65-F5344CB8AC3E}">
        <p14:creationId xmlns:p14="http://schemas.microsoft.com/office/powerpoint/2010/main" val="37077188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481</TotalTime>
  <Words>1701</Words>
  <Application>Microsoft Macintosh PowerPoint</Application>
  <PresentationFormat>Widescreen</PresentationFormat>
  <Paragraphs>64</Paragraphs>
  <Slides>23</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AkayaKanadaka</vt:lpstr>
      <vt:lpstr>Arial</vt:lpstr>
      <vt:lpstr>Calibri</vt:lpstr>
      <vt:lpstr>Calibri Light</vt:lpstr>
      <vt:lpstr>Times New Roman</vt:lpstr>
      <vt:lpstr>Office Theme</vt:lpstr>
      <vt:lpstr>Nutrition for Health Embracing our Namibian Food Systems</vt:lpstr>
      <vt:lpstr>Nutrition for Health  Embracing our Namibian Food Systems</vt:lpstr>
      <vt:lpstr>Hidden Sugars  and Fats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Food Groups  and their   Nutritional Value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Outreach</dc:creator>
  <cp:lastModifiedBy>Ben Schernick</cp:lastModifiedBy>
  <cp:revision>13</cp:revision>
  <dcterms:created xsi:type="dcterms:W3CDTF">2023-07-12T12:25:26Z</dcterms:created>
  <dcterms:modified xsi:type="dcterms:W3CDTF">2023-09-09T10:35:53Z</dcterms:modified>
</cp:coreProperties>
</file>