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28" r:id="rId2"/>
    <p:sldId id="256" r:id="rId3"/>
    <p:sldId id="321"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322" r:id="rId21"/>
    <p:sldId id="283" r:id="rId22"/>
    <p:sldId id="284" r:id="rId23"/>
    <p:sldId id="285" r:id="rId24"/>
    <p:sldId id="286" r:id="rId25"/>
    <p:sldId id="287" r:id="rId26"/>
    <p:sldId id="288" r:id="rId27"/>
    <p:sldId id="289" r:id="rId28"/>
    <p:sldId id="326" r:id="rId29"/>
    <p:sldId id="323" r:id="rId30"/>
  </p:sldIdLst>
  <p:sldSz cx="12192000" cy="6858000"/>
  <p:notesSz cx="6858000" cy="9144000"/>
  <p:defaultTextStyle>
    <a:defPPr>
      <a:defRPr lang="en-N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94648"/>
  </p:normalViewPr>
  <p:slideViewPr>
    <p:cSldViewPr snapToGrid="0">
      <p:cViewPr varScale="1">
        <p:scale>
          <a:sx n="88" d="100"/>
          <a:sy n="88" d="100"/>
        </p:scale>
        <p:origin x="216" y="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D4EA4-95F2-4593-BB24-C1C5824DB8BB}" type="datetimeFigureOut">
              <a:rPr lang="en-NA" smtClean="0"/>
              <a:t>26/10/2023</a:t>
            </a:fld>
            <a:endParaRPr lang="en-N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59E229-446D-415E-B3C4-C1915C665276}" type="slidenum">
              <a:rPr lang="en-NA" smtClean="0"/>
              <a:t>‹#›</a:t>
            </a:fld>
            <a:endParaRPr lang="en-NA"/>
          </a:p>
        </p:txBody>
      </p:sp>
    </p:spTree>
    <p:extLst>
      <p:ext uri="{BB962C8B-B14F-4D97-AF65-F5344CB8AC3E}">
        <p14:creationId xmlns:p14="http://schemas.microsoft.com/office/powerpoint/2010/main" val="3075572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Body Mass Index (BMI) is a simple calculation using a person’s height in metres and weight in kilograms. The formula is BMI = kg/m2 . For example, 55kg divided by 1.63 x 1.63 (height x 2) = BMI of 20.7 (kg/m2) Highlight the 5 categories (= underweight, normal, overweight, obese, extremely/clinically obese) using the BMI scale</a:t>
            </a:r>
            <a:endParaRPr lang="en-NA" dirty="0"/>
          </a:p>
        </p:txBody>
      </p:sp>
      <p:sp>
        <p:nvSpPr>
          <p:cNvPr id="4" name="Slide Number Placeholder 3"/>
          <p:cNvSpPr>
            <a:spLocks noGrp="1"/>
          </p:cNvSpPr>
          <p:nvPr>
            <p:ph type="sldNum" sz="quarter" idx="5"/>
          </p:nvPr>
        </p:nvSpPr>
        <p:spPr/>
        <p:txBody>
          <a:bodyPr/>
          <a:lstStyle/>
          <a:p>
            <a:fld id="{B29939C6-2A19-4E7B-B29B-E59C4936FE9C}" type="slidenum">
              <a:rPr lang="en-NA" smtClean="0"/>
              <a:t>4</a:t>
            </a:fld>
            <a:endParaRPr lang="en-NA"/>
          </a:p>
        </p:txBody>
      </p:sp>
    </p:spTree>
    <p:extLst>
      <p:ext uri="{BB962C8B-B14F-4D97-AF65-F5344CB8AC3E}">
        <p14:creationId xmlns:p14="http://schemas.microsoft.com/office/powerpoint/2010/main" val="2718571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Define Marasmus as a lack of energy intake through drinking and/or eating. Causes of Marasmus: infectious diseases, lack of food, not breastfeeding enough etc</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13</a:t>
            </a:fld>
            <a:endParaRPr lang="en-NA"/>
          </a:p>
        </p:txBody>
      </p:sp>
    </p:spTree>
    <p:extLst>
      <p:ext uri="{BB962C8B-B14F-4D97-AF65-F5344CB8AC3E}">
        <p14:creationId xmlns:p14="http://schemas.microsoft.com/office/powerpoint/2010/main" val="400006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Define Kwashiorkor as mostly a lack of protein (but also of other nutrients, with research still ongoing), e.g. children having access to carbohydrates (e.g. pap or bread) but little protein in their diet. Causes of Kwashiorkor: not eating enough diverse and protein-rich food from animal or plant sources (more information later, under “No. 2: Food Groups”), as well as poor hygiene, and infectious diseases.</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14</a:t>
            </a:fld>
            <a:endParaRPr lang="en-NA"/>
          </a:p>
        </p:txBody>
      </p:sp>
    </p:spTree>
    <p:extLst>
      <p:ext uri="{BB962C8B-B14F-4D97-AF65-F5344CB8AC3E}">
        <p14:creationId xmlns:p14="http://schemas.microsoft.com/office/powerpoint/2010/main" val="1768876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Marasmus - </a:t>
            </a:r>
            <a:r>
              <a:rPr lang="en-US" dirty="0" err="1"/>
              <a:t>Signs&amp;Symptoms</a:t>
            </a:r>
            <a:r>
              <a:rPr lang="en-US" dirty="0"/>
              <a:t>: old man/woman face, thin hair, dry skin, diarrhea, severe weight loss, loss of muscle mass and fat, poor growth, fatigue, reduced body functions and intellectual capacities. Kwashiorkor - </a:t>
            </a:r>
            <a:r>
              <a:rPr lang="en-US" dirty="0" err="1"/>
              <a:t>Signs&amp;Symptoms</a:t>
            </a:r>
            <a:r>
              <a:rPr lang="en-US" dirty="0"/>
              <a:t>: enlarged tummy (pot belly), ribs visible, moon face, changes in skin color, dry hair, swelling (edema) of feet and ankles, failing to grow or gain weight, loss of muscles, flaky rash, diarrhea, fatigue, and irritability</a:t>
            </a:r>
          </a:p>
        </p:txBody>
      </p:sp>
      <p:sp>
        <p:nvSpPr>
          <p:cNvPr id="4" name="Slide Number Placeholder 3"/>
          <p:cNvSpPr>
            <a:spLocks noGrp="1"/>
          </p:cNvSpPr>
          <p:nvPr>
            <p:ph type="sldNum" sz="quarter" idx="5"/>
          </p:nvPr>
        </p:nvSpPr>
        <p:spPr/>
        <p:txBody>
          <a:bodyPr/>
          <a:lstStyle/>
          <a:p>
            <a:fld id="{F659E229-446D-415E-B3C4-C1915C665276}" type="slidenum">
              <a:rPr lang="en-NA" smtClean="0"/>
              <a:t>15</a:t>
            </a:fld>
            <a:endParaRPr lang="en-NA"/>
          </a:p>
        </p:txBody>
      </p:sp>
    </p:spTree>
    <p:extLst>
      <p:ext uri="{BB962C8B-B14F-4D97-AF65-F5344CB8AC3E}">
        <p14:creationId xmlns:p14="http://schemas.microsoft.com/office/powerpoint/2010/main" val="1047553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‘Macro’ = nutrients that are needed in large amounts, such as carbohydrates, proteins, and fats ‘Micro’ = nutrients that are needed in small amounts but regularly(!), such vitamins and minerals</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16</a:t>
            </a:fld>
            <a:endParaRPr lang="en-NA"/>
          </a:p>
        </p:txBody>
      </p:sp>
    </p:spTree>
    <p:extLst>
      <p:ext uri="{BB962C8B-B14F-4D97-AF65-F5344CB8AC3E}">
        <p14:creationId xmlns:p14="http://schemas.microsoft.com/office/powerpoint/2010/main" val="3084672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Iron Deficiency </a:t>
            </a:r>
            <a:r>
              <a:rPr lang="en-GB" dirty="0" err="1"/>
              <a:t>Anemia</a:t>
            </a:r>
            <a:r>
              <a:rPr lang="en-GB" dirty="0"/>
              <a:t> (IDA) – Signs/Symptoms: tiredness, hair loss, dizziness, shortness of breath </a:t>
            </a:r>
            <a:r>
              <a:rPr lang="en-GB" dirty="0" err="1"/>
              <a:t>Anemia</a:t>
            </a:r>
            <a:r>
              <a:rPr lang="en-GB" dirty="0"/>
              <a:t> can be very dangerous during pregnancy, affecting the </a:t>
            </a:r>
            <a:r>
              <a:rPr lang="en-GB" dirty="0" err="1"/>
              <a:t>fetus</a:t>
            </a:r>
            <a:r>
              <a:rPr lang="en-GB" dirty="0"/>
              <a:t>: low birth weight, birth defects, etc. Effects on the mother: premature birth, heavy bleeding after giving birth, heart failure and even death.</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17</a:t>
            </a:fld>
            <a:endParaRPr lang="en-NA"/>
          </a:p>
        </p:txBody>
      </p:sp>
    </p:spTree>
    <p:extLst>
      <p:ext uri="{BB962C8B-B14F-4D97-AF65-F5344CB8AC3E}">
        <p14:creationId xmlns:p14="http://schemas.microsoft.com/office/powerpoint/2010/main" val="721546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supplements during pregnancy: iron and folic acids Food rich in iron (= natural sources of iron): spinach (</a:t>
            </a:r>
            <a:r>
              <a:rPr lang="en-US" dirty="0" err="1"/>
              <a:t>mutete</a:t>
            </a:r>
            <a:r>
              <a:rPr lang="en-US" dirty="0"/>
              <a:t>), legumes (chickpeas, beans etc.), pumpkin seeds, broccoli, liver, red meat, fish, dried fruits and nuts. </a:t>
            </a:r>
          </a:p>
        </p:txBody>
      </p:sp>
      <p:sp>
        <p:nvSpPr>
          <p:cNvPr id="4" name="Slide Number Placeholder 3"/>
          <p:cNvSpPr>
            <a:spLocks noGrp="1"/>
          </p:cNvSpPr>
          <p:nvPr>
            <p:ph type="sldNum" sz="quarter" idx="5"/>
          </p:nvPr>
        </p:nvSpPr>
        <p:spPr/>
        <p:txBody>
          <a:bodyPr/>
          <a:lstStyle/>
          <a:p>
            <a:fld id="{F659E229-446D-415E-B3C4-C1915C665276}" type="slidenum">
              <a:rPr lang="en-NA" smtClean="0"/>
              <a:t>18</a:t>
            </a:fld>
            <a:endParaRPr lang="en-NA"/>
          </a:p>
        </p:txBody>
      </p:sp>
    </p:spTree>
    <p:extLst>
      <p:ext uri="{BB962C8B-B14F-4D97-AF65-F5344CB8AC3E}">
        <p14:creationId xmlns:p14="http://schemas.microsoft.com/office/powerpoint/2010/main" val="903055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micro-nutrient deficiencies in Namibia and foods that contains it: iron </a:t>
            </a:r>
          </a:p>
          <a:p>
            <a:r>
              <a:rPr lang="en-US" dirty="0"/>
              <a:t>(already mentioned), Vitamin A = carrots, butternut, sweet potato, kale, spinach, </a:t>
            </a:r>
          </a:p>
          <a:p>
            <a:r>
              <a:rPr lang="en-US" dirty="0"/>
              <a:t>mango, watermelon, orange, guava, liver and cheese</a:t>
            </a:r>
          </a:p>
          <a:p>
            <a:r>
              <a:rPr lang="en-US" dirty="0"/>
              <a:t>Iodine = iodized salt, seaweed, fish, dairy (milk, yogurt), eggs and prunes </a:t>
            </a:r>
          </a:p>
          <a:p>
            <a:r>
              <a:rPr lang="en-US" dirty="0"/>
              <a:t>Folic Acid (or: Folate/Vitamin B9; very important for pregnant women) = legumes </a:t>
            </a:r>
          </a:p>
          <a:p>
            <a:r>
              <a:rPr lang="en-US" dirty="0"/>
              <a:t>(beans, peas, lentils), eggs, asparagus, leafy greens (spinach and kale), citrus fruits </a:t>
            </a:r>
          </a:p>
          <a:p>
            <a:r>
              <a:rPr lang="en-US" dirty="0"/>
              <a:t>(lemons, oranges etc.), sprouts, broccoli, nuts and seeds. </a:t>
            </a:r>
          </a:p>
        </p:txBody>
      </p:sp>
      <p:sp>
        <p:nvSpPr>
          <p:cNvPr id="4" name="Slide Number Placeholder 3"/>
          <p:cNvSpPr>
            <a:spLocks noGrp="1"/>
          </p:cNvSpPr>
          <p:nvPr>
            <p:ph type="sldNum" sz="quarter" idx="5"/>
          </p:nvPr>
        </p:nvSpPr>
        <p:spPr/>
        <p:txBody>
          <a:bodyPr/>
          <a:lstStyle/>
          <a:p>
            <a:fld id="{F659E229-446D-415E-B3C4-C1915C665276}" type="slidenum">
              <a:rPr lang="en-NA" smtClean="0"/>
              <a:t>19</a:t>
            </a:fld>
            <a:endParaRPr lang="en-NA"/>
          </a:p>
        </p:txBody>
      </p:sp>
    </p:spTree>
    <p:extLst>
      <p:ext uri="{BB962C8B-B14F-4D97-AF65-F5344CB8AC3E}">
        <p14:creationId xmlns:p14="http://schemas.microsoft.com/office/powerpoint/2010/main" val="2334254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some cultures, weight-gain is seen as a sign of wealth and well-being, yet there are real health risks to it. Adults: Overweight = BMI: 25 – 29.9 kg/m2 and Obese = BMI: 30 kg/m2 . NOTE: BMI is a screening tool and not an indicator for overall health. Children: See Growth Chart if they are overweight, yet this is often visible to the eye. Changes to eating and </a:t>
            </a:r>
            <a:r>
              <a:rPr lang="en-GB" dirty="0" err="1"/>
              <a:t>behavior</a:t>
            </a:r>
            <a:r>
              <a:rPr lang="en-GB" dirty="0"/>
              <a:t> habits are to be made as early as possible in life to ensure a healthy future for individuals</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21</a:t>
            </a:fld>
            <a:endParaRPr lang="en-NA"/>
          </a:p>
        </p:txBody>
      </p:sp>
    </p:spTree>
    <p:extLst>
      <p:ext uri="{BB962C8B-B14F-4D97-AF65-F5344CB8AC3E}">
        <p14:creationId xmlns:p14="http://schemas.microsoft.com/office/powerpoint/2010/main" val="335298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Globally = Leading cause of preventable death (8% of the global population), with more than 2 billion people (40%) being overweight and more than 650 million even obese (13%) Namibia = Double burden of Malnutrition’ + over 40% overweight, almost 20% even obese – with more women being overweight/obese than men, and also young people being increasingly overweight. </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22</a:t>
            </a:fld>
            <a:endParaRPr lang="en-NA"/>
          </a:p>
        </p:txBody>
      </p:sp>
    </p:spTree>
    <p:extLst>
      <p:ext uri="{BB962C8B-B14F-4D97-AF65-F5344CB8AC3E}">
        <p14:creationId xmlns:p14="http://schemas.microsoft.com/office/powerpoint/2010/main" val="61665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Consequences of Obesity: High blood pressure, type-2 Diabetes, depression, stroke, cancer, and increased health costs while having a shorter life-span. Diabetes often comes with excessive thirst and urination, blindness, numbness in toes and fingers (gangrene), delayed wound healing, loss of limbs, kidney failure and need for dialyses Costs can also be high for family, colleagues, and society at large in terms of health system costs.</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23</a:t>
            </a:fld>
            <a:endParaRPr lang="en-NA"/>
          </a:p>
        </p:txBody>
      </p:sp>
    </p:spTree>
    <p:extLst>
      <p:ext uri="{BB962C8B-B14F-4D97-AF65-F5344CB8AC3E}">
        <p14:creationId xmlns:p14="http://schemas.microsoft.com/office/powerpoint/2010/main" val="4257226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Body Mass Index (BMI) is a simple calculation using a person’s height in metres and weight in kilograms. The formula is BMI = kg/m2 . For example, 55kg divided by 1.63 x 1.63 (height x 2) = BMI of 20.7 (kg/m2) Highlight the 5 categories (= underweight, normal, overweight, obese, extremely/clinically obese) using the BMI scale</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5</a:t>
            </a:fld>
            <a:endParaRPr lang="en-NA"/>
          </a:p>
        </p:txBody>
      </p:sp>
    </p:spTree>
    <p:extLst>
      <p:ext uri="{BB962C8B-B14F-4D97-AF65-F5344CB8AC3E}">
        <p14:creationId xmlns:p14="http://schemas.microsoft.com/office/powerpoint/2010/main" val="3577279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Main Causes: eating too much junk food, lack of exercise, and not getting enough sleep Often Unknown Causes: genetics, stress, trauma, mental health, too much TV/electronics</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24</a:t>
            </a:fld>
            <a:endParaRPr lang="en-NA"/>
          </a:p>
        </p:txBody>
      </p:sp>
    </p:spTree>
    <p:extLst>
      <p:ext uri="{BB962C8B-B14F-4D97-AF65-F5344CB8AC3E}">
        <p14:creationId xmlns:p14="http://schemas.microsoft.com/office/powerpoint/2010/main" val="117492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4% of children under 5 are overweight, as well as ± 9% teenage boys and ± 20% teenage girls. Emphasize the importance good eating habits at a young age, as this is when our tastebuds and habits are being formed. Therefore, no sugar and no electronics until 2 years, or at least as little as possible! </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25</a:t>
            </a:fld>
            <a:endParaRPr lang="en-NA"/>
          </a:p>
        </p:txBody>
      </p:sp>
    </p:spTree>
    <p:extLst>
      <p:ext uri="{BB962C8B-B14F-4D97-AF65-F5344CB8AC3E}">
        <p14:creationId xmlns:p14="http://schemas.microsoft.com/office/powerpoint/2010/main" val="275973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Obesity can be prevented and treated. Different ways: regular physical exercise and less screen time, more sleep, healthier eating patterns, portion control and to eat more consciously (e.g. no sweets, alcohol, soft drinks or </a:t>
            </a:r>
            <a:r>
              <a:rPr lang="en-GB" dirty="0" err="1"/>
              <a:t>latenight</a:t>
            </a:r>
            <a:r>
              <a:rPr lang="en-GB" dirty="0"/>
              <a:t> snacks), while there are also medical interventions (like medication or surgery) for very serious cases</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26</a:t>
            </a:fld>
            <a:endParaRPr lang="en-NA"/>
          </a:p>
        </p:txBody>
      </p:sp>
    </p:spTree>
    <p:extLst>
      <p:ext uri="{BB962C8B-B14F-4D97-AF65-F5344CB8AC3E}">
        <p14:creationId xmlns:p14="http://schemas.microsoft.com/office/powerpoint/2010/main" val="1695670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Show </a:t>
            </a:r>
            <a:r>
              <a:rPr lang="en-GB" dirty="0"/>
              <a:t>the image: ‘You are what you eat’ and let the difference between the </a:t>
            </a:r>
            <a:r>
              <a:rPr lang="en-GB"/>
              <a:t>images sink </a:t>
            </a:r>
            <a:r>
              <a:rPr lang="en-GB" dirty="0"/>
              <a:t>in. Brainstorm on healthier eating habits for firstly ‘ourselves’ and secondly ‘our children’</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27</a:t>
            </a:fld>
            <a:endParaRPr lang="en-NA"/>
          </a:p>
        </p:txBody>
      </p:sp>
    </p:spTree>
    <p:extLst>
      <p:ext uri="{BB962C8B-B14F-4D97-AF65-F5344CB8AC3E}">
        <p14:creationId xmlns:p14="http://schemas.microsoft.com/office/powerpoint/2010/main" val="110808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A" dirty="0"/>
              <a:t>Exercise instructions: pp. 17-18 in </a:t>
            </a:r>
            <a:r>
              <a:rPr lang="en-NA"/>
              <a:t>the Manual.</a:t>
            </a:r>
            <a:endParaRPr lang="en-NA" dirty="0"/>
          </a:p>
        </p:txBody>
      </p:sp>
      <p:sp>
        <p:nvSpPr>
          <p:cNvPr id="4" name="Slide Number Placeholder 3"/>
          <p:cNvSpPr>
            <a:spLocks noGrp="1"/>
          </p:cNvSpPr>
          <p:nvPr>
            <p:ph type="sldNum" sz="quarter" idx="5"/>
          </p:nvPr>
        </p:nvSpPr>
        <p:spPr/>
        <p:txBody>
          <a:bodyPr/>
          <a:lstStyle/>
          <a:p>
            <a:fld id="{91C38B49-FE8D-4168-9FA0-B54BEB989C73}" type="slidenum">
              <a:rPr lang="en-US" smtClean="0"/>
              <a:t>28</a:t>
            </a:fld>
            <a:endParaRPr lang="en-US"/>
          </a:p>
        </p:txBody>
      </p:sp>
    </p:spTree>
    <p:extLst>
      <p:ext uri="{BB962C8B-B14F-4D97-AF65-F5344CB8AC3E}">
        <p14:creationId xmlns:p14="http://schemas.microsoft.com/office/powerpoint/2010/main" val="16913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2 different types of malnutrition: over- and under-nutrition We now focus on forms of under-nutrition: wasting, stunting, underweight, micro-nutrient deficiency</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6</a:t>
            </a:fld>
            <a:endParaRPr lang="en-NA"/>
          </a:p>
        </p:txBody>
      </p:sp>
    </p:spTree>
    <p:extLst>
      <p:ext uri="{BB962C8B-B14F-4D97-AF65-F5344CB8AC3E}">
        <p14:creationId xmlns:p14="http://schemas.microsoft.com/office/powerpoint/2010/main" val="95841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Underweight = Weight is too low for their age Wasting = Weight is too low for their height Stunting = Height is too short for their age</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7</a:t>
            </a:fld>
            <a:endParaRPr lang="en-NA"/>
          </a:p>
        </p:txBody>
      </p:sp>
    </p:spTree>
    <p:extLst>
      <p:ext uri="{BB962C8B-B14F-4D97-AF65-F5344CB8AC3E}">
        <p14:creationId xmlns:p14="http://schemas.microsoft.com/office/powerpoint/2010/main" val="2828723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neural connections (synapses) in the brain are build/developed before the age of 3 years, with up to 700 - 1,000 neural connections being established per second in the first 1-2 years. These are responsible for seeing, hearing, language, and ‘higher cognitive functions’, such as thinking, reasoning, concentrating, remembering, problem solving and our overall understanding of the world. 90% of brain development is completed by the age of 5 years</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8</a:t>
            </a:fld>
            <a:endParaRPr lang="en-NA"/>
          </a:p>
        </p:txBody>
      </p:sp>
    </p:spTree>
    <p:extLst>
      <p:ext uri="{BB962C8B-B14F-4D97-AF65-F5344CB8AC3E}">
        <p14:creationId xmlns:p14="http://schemas.microsoft.com/office/powerpoint/2010/main" val="4249263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Differentiate between a healthy brain of a normal child and the brain of stunted/malnourished child. If stunting is not addressed and treated within the first 2 years, its effects are irreversible! Short-term effects of stunting (weak immune system, slow brain development etc.) Long-term effects of stunting (stunted growth, low productivity, risk of Diabetes and cancer)</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9</a:t>
            </a:fld>
            <a:endParaRPr lang="en-NA"/>
          </a:p>
        </p:txBody>
      </p:sp>
    </p:spTree>
    <p:extLst>
      <p:ext uri="{BB962C8B-B14F-4D97-AF65-F5344CB8AC3E}">
        <p14:creationId xmlns:p14="http://schemas.microsoft.com/office/powerpoint/2010/main" val="3022570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Stunting increases child mortality (deaths), and it reduces average IQ scores and income opportunities. On a national level, it costs Namibia N$ 11,1 Billion or over 5,2% of our national GDP, every single year; according to the Namibian Cost of Hunger in Africa (COHA) Study in 2021 - www.nafsan.org/resources</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10</a:t>
            </a:fld>
            <a:endParaRPr lang="en-NA"/>
          </a:p>
        </p:txBody>
      </p:sp>
    </p:spTree>
    <p:extLst>
      <p:ext uri="{BB962C8B-B14F-4D97-AF65-F5344CB8AC3E}">
        <p14:creationId xmlns:p14="http://schemas.microsoft.com/office/powerpoint/2010/main" val="133588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them guess the children’s ages and thereafter reveal (FIRST = 2 years, SECOND = 4 years, THIRD = 5 years) Physical signs of stunting of the third child: ‘stunted growth’ (= short in height) and ‘pot belly’</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11</a:t>
            </a:fld>
            <a:endParaRPr lang="en-NA"/>
          </a:p>
        </p:txBody>
      </p:sp>
    </p:spTree>
    <p:extLst>
      <p:ext uri="{BB962C8B-B14F-4D97-AF65-F5344CB8AC3E}">
        <p14:creationId xmlns:p14="http://schemas.microsoft.com/office/powerpoint/2010/main" val="2471751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vicious cycle of stunting: Infant (small child) -&gt; young girl -&gt; pregnant woman -&gt; underweight baby Stunting does not only effect girls, but also boys’/men’s sperm production and the DNA in it. Stunting is irreversible, but can be prevented through early nutrition interventions in the first 2 years (= first 1,000 days), or we can break the cycle of stunting/malnutrition over more than one generation</a:t>
            </a:r>
            <a:endParaRPr lang="en-US" dirty="0"/>
          </a:p>
        </p:txBody>
      </p:sp>
      <p:sp>
        <p:nvSpPr>
          <p:cNvPr id="4" name="Slide Number Placeholder 3"/>
          <p:cNvSpPr>
            <a:spLocks noGrp="1"/>
          </p:cNvSpPr>
          <p:nvPr>
            <p:ph type="sldNum" sz="quarter" idx="5"/>
          </p:nvPr>
        </p:nvSpPr>
        <p:spPr/>
        <p:txBody>
          <a:bodyPr/>
          <a:lstStyle/>
          <a:p>
            <a:fld id="{F659E229-446D-415E-B3C4-C1915C665276}" type="slidenum">
              <a:rPr lang="en-NA" smtClean="0"/>
              <a:t>12</a:t>
            </a:fld>
            <a:endParaRPr lang="en-NA"/>
          </a:p>
        </p:txBody>
      </p:sp>
    </p:spTree>
    <p:extLst>
      <p:ext uri="{BB962C8B-B14F-4D97-AF65-F5344CB8AC3E}">
        <p14:creationId xmlns:p14="http://schemas.microsoft.com/office/powerpoint/2010/main" val="4050155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5730-57CC-63AE-C577-B70DAFBD32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A"/>
          </a:p>
        </p:txBody>
      </p:sp>
      <p:sp>
        <p:nvSpPr>
          <p:cNvPr id="3" name="Subtitle 2">
            <a:extLst>
              <a:ext uri="{FF2B5EF4-FFF2-40B4-BE49-F238E27FC236}">
                <a16:creationId xmlns:a16="http://schemas.microsoft.com/office/drawing/2014/main" id="{34E77E4F-4789-9AFF-1CED-9A3A24C75A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A"/>
          </a:p>
        </p:txBody>
      </p:sp>
      <p:sp>
        <p:nvSpPr>
          <p:cNvPr id="4" name="Date Placeholder 3">
            <a:extLst>
              <a:ext uri="{FF2B5EF4-FFF2-40B4-BE49-F238E27FC236}">
                <a16:creationId xmlns:a16="http://schemas.microsoft.com/office/drawing/2014/main" id="{2977ABFF-3EDC-7576-971A-7182FE237101}"/>
              </a:ext>
            </a:extLst>
          </p:cNvPr>
          <p:cNvSpPr>
            <a:spLocks noGrp="1"/>
          </p:cNvSpPr>
          <p:nvPr>
            <p:ph type="dt" sz="half" idx="10"/>
          </p:nvPr>
        </p:nvSpPr>
        <p:spPr/>
        <p:txBody>
          <a:bodyPr/>
          <a:lstStyle/>
          <a:p>
            <a:fld id="{F4FF8E33-D9E1-400E-B811-DD5CA968C90C}" type="datetimeFigureOut">
              <a:rPr lang="en-NA" smtClean="0"/>
              <a:t>26/10/2023</a:t>
            </a:fld>
            <a:endParaRPr lang="en-NA"/>
          </a:p>
        </p:txBody>
      </p:sp>
      <p:sp>
        <p:nvSpPr>
          <p:cNvPr id="5" name="Footer Placeholder 4">
            <a:extLst>
              <a:ext uri="{FF2B5EF4-FFF2-40B4-BE49-F238E27FC236}">
                <a16:creationId xmlns:a16="http://schemas.microsoft.com/office/drawing/2014/main" id="{EFE44E36-A775-CF31-F45B-7667F400D1F0}"/>
              </a:ext>
            </a:extLst>
          </p:cNvPr>
          <p:cNvSpPr>
            <a:spLocks noGrp="1"/>
          </p:cNvSpPr>
          <p:nvPr>
            <p:ph type="ftr" sz="quarter" idx="11"/>
          </p:nvPr>
        </p:nvSpPr>
        <p:spPr/>
        <p:txBody>
          <a:bodyPr/>
          <a:lstStyle/>
          <a:p>
            <a:endParaRPr lang="en-NA"/>
          </a:p>
        </p:txBody>
      </p:sp>
      <p:sp>
        <p:nvSpPr>
          <p:cNvPr id="6" name="Slide Number Placeholder 5">
            <a:extLst>
              <a:ext uri="{FF2B5EF4-FFF2-40B4-BE49-F238E27FC236}">
                <a16:creationId xmlns:a16="http://schemas.microsoft.com/office/drawing/2014/main" id="{90600796-BC81-C40A-DEB1-25932F3C39D9}"/>
              </a:ext>
            </a:extLst>
          </p:cNvPr>
          <p:cNvSpPr>
            <a:spLocks noGrp="1"/>
          </p:cNvSpPr>
          <p:nvPr>
            <p:ph type="sldNum" sz="quarter" idx="12"/>
          </p:nvPr>
        </p:nvSpPr>
        <p:spPr/>
        <p:txBody>
          <a:bodyPr/>
          <a:lstStyle/>
          <a:p>
            <a:fld id="{D8231094-7D3C-4755-AFD2-C6993C605EC5}" type="slidenum">
              <a:rPr lang="en-NA" smtClean="0"/>
              <a:t>‹#›</a:t>
            </a:fld>
            <a:endParaRPr lang="en-NA"/>
          </a:p>
        </p:txBody>
      </p:sp>
    </p:spTree>
    <p:extLst>
      <p:ext uri="{BB962C8B-B14F-4D97-AF65-F5344CB8AC3E}">
        <p14:creationId xmlns:p14="http://schemas.microsoft.com/office/powerpoint/2010/main" val="551525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1AC7A-B5BC-A50F-9A4F-FE395B419981}"/>
              </a:ext>
            </a:extLst>
          </p:cNvPr>
          <p:cNvSpPr>
            <a:spLocks noGrp="1"/>
          </p:cNvSpPr>
          <p:nvPr>
            <p:ph type="title"/>
          </p:nvPr>
        </p:nvSpPr>
        <p:spPr/>
        <p:txBody>
          <a:bodyPr/>
          <a:lstStyle/>
          <a:p>
            <a:r>
              <a:rPr lang="en-US"/>
              <a:t>Click to edit Master title style</a:t>
            </a:r>
            <a:endParaRPr lang="en-NA"/>
          </a:p>
        </p:txBody>
      </p:sp>
      <p:sp>
        <p:nvSpPr>
          <p:cNvPr id="3" name="Vertical Text Placeholder 2">
            <a:extLst>
              <a:ext uri="{FF2B5EF4-FFF2-40B4-BE49-F238E27FC236}">
                <a16:creationId xmlns:a16="http://schemas.microsoft.com/office/drawing/2014/main" id="{1644C0D4-6BAE-49D9-740F-355F1120A2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Date Placeholder 3">
            <a:extLst>
              <a:ext uri="{FF2B5EF4-FFF2-40B4-BE49-F238E27FC236}">
                <a16:creationId xmlns:a16="http://schemas.microsoft.com/office/drawing/2014/main" id="{EFEADF6E-3592-A8DC-D55E-C69BA838D895}"/>
              </a:ext>
            </a:extLst>
          </p:cNvPr>
          <p:cNvSpPr>
            <a:spLocks noGrp="1"/>
          </p:cNvSpPr>
          <p:nvPr>
            <p:ph type="dt" sz="half" idx="10"/>
          </p:nvPr>
        </p:nvSpPr>
        <p:spPr/>
        <p:txBody>
          <a:bodyPr/>
          <a:lstStyle/>
          <a:p>
            <a:fld id="{F4FF8E33-D9E1-400E-B811-DD5CA968C90C}" type="datetimeFigureOut">
              <a:rPr lang="en-NA" smtClean="0"/>
              <a:t>26/10/2023</a:t>
            </a:fld>
            <a:endParaRPr lang="en-NA"/>
          </a:p>
        </p:txBody>
      </p:sp>
      <p:sp>
        <p:nvSpPr>
          <p:cNvPr id="5" name="Footer Placeholder 4">
            <a:extLst>
              <a:ext uri="{FF2B5EF4-FFF2-40B4-BE49-F238E27FC236}">
                <a16:creationId xmlns:a16="http://schemas.microsoft.com/office/drawing/2014/main" id="{6B3953A4-7CDD-696E-A745-0EC5439DC367}"/>
              </a:ext>
            </a:extLst>
          </p:cNvPr>
          <p:cNvSpPr>
            <a:spLocks noGrp="1"/>
          </p:cNvSpPr>
          <p:nvPr>
            <p:ph type="ftr" sz="quarter" idx="11"/>
          </p:nvPr>
        </p:nvSpPr>
        <p:spPr/>
        <p:txBody>
          <a:bodyPr/>
          <a:lstStyle/>
          <a:p>
            <a:endParaRPr lang="en-NA"/>
          </a:p>
        </p:txBody>
      </p:sp>
      <p:sp>
        <p:nvSpPr>
          <p:cNvPr id="6" name="Slide Number Placeholder 5">
            <a:extLst>
              <a:ext uri="{FF2B5EF4-FFF2-40B4-BE49-F238E27FC236}">
                <a16:creationId xmlns:a16="http://schemas.microsoft.com/office/drawing/2014/main" id="{BD0C705F-FB20-C8C1-EC87-0192DCED699C}"/>
              </a:ext>
            </a:extLst>
          </p:cNvPr>
          <p:cNvSpPr>
            <a:spLocks noGrp="1"/>
          </p:cNvSpPr>
          <p:nvPr>
            <p:ph type="sldNum" sz="quarter" idx="12"/>
          </p:nvPr>
        </p:nvSpPr>
        <p:spPr/>
        <p:txBody>
          <a:bodyPr/>
          <a:lstStyle/>
          <a:p>
            <a:fld id="{D8231094-7D3C-4755-AFD2-C6993C605EC5}" type="slidenum">
              <a:rPr lang="en-NA" smtClean="0"/>
              <a:t>‹#›</a:t>
            </a:fld>
            <a:endParaRPr lang="en-NA"/>
          </a:p>
        </p:txBody>
      </p:sp>
    </p:spTree>
    <p:extLst>
      <p:ext uri="{BB962C8B-B14F-4D97-AF65-F5344CB8AC3E}">
        <p14:creationId xmlns:p14="http://schemas.microsoft.com/office/powerpoint/2010/main" val="1738126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BFF1E-6B0F-315A-1B63-66EDBEFBEB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A"/>
          </a:p>
        </p:txBody>
      </p:sp>
      <p:sp>
        <p:nvSpPr>
          <p:cNvPr id="3" name="Vertical Text Placeholder 2">
            <a:extLst>
              <a:ext uri="{FF2B5EF4-FFF2-40B4-BE49-F238E27FC236}">
                <a16:creationId xmlns:a16="http://schemas.microsoft.com/office/drawing/2014/main" id="{998044A9-1EDD-B7FC-255C-0B9804C693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Date Placeholder 3">
            <a:extLst>
              <a:ext uri="{FF2B5EF4-FFF2-40B4-BE49-F238E27FC236}">
                <a16:creationId xmlns:a16="http://schemas.microsoft.com/office/drawing/2014/main" id="{8C832752-8D1F-5E72-C80C-171438969AD1}"/>
              </a:ext>
            </a:extLst>
          </p:cNvPr>
          <p:cNvSpPr>
            <a:spLocks noGrp="1"/>
          </p:cNvSpPr>
          <p:nvPr>
            <p:ph type="dt" sz="half" idx="10"/>
          </p:nvPr>
        </p:nvSpPr>
        <p:spPr/>
        <p:txBody>
          <a:bodyPr/>
          <a:lstStyle/>
          <a:p>
            <a:fld id="{F4FF8E33-D9E1-400E-B811-DD5CA968C90C}" type="datetimeFigureOut">
              <a:rPr lang="en-NA" smtClean="0"/>
              <a:t>26/10/2023</a:t>
            </a:fld>
            <a:endParaRPr lang="en-NA"/>
          </a:p>
        </p:txBody>
      </p:sp>
      <p:sp>
        <p:nvSpPr>
          <p:cNvPr id="5" name="Footer Placeholder 4">
            <a:extLst>
              <a:ext uri="{FF2B5EF4-FFF2-40B4-BE49-F238E27FC236}">
                <a16:creationId xmlns:a16="http://schemas.microsoft.com/office/drawing/2014/main" id="{CE199C9C-313A-8F8C-CD89-E5F953C9672B}"/>
              </a:ext>
            </a:extLst>
          </p:cNvPr>
          <p:cNvSpPr>
            <a:spLocks noGrp="1"/>
          </p:cNvSpPr>
          <p:nvPr>
            <p:ph type="ftr" sz="quarter" idx="11"/>
          </p:nvPr>
        </p:nvSpPr>
        <p:spPr/>
        <p:txBody>
          <a:bodyPr/>
          <a:lstStyle/>
          <a:p>
            <a:endParaRPr lang="en-NA"/>
          </a:p>
        </p:txBody>
      </p:sp>
      <p:sp>
        <p:nvSpPr>
          <p:cNvPr id="6" name="Slide Number Placeholder 5">
            <a:extLst>
              <a:ext uri="{FF2B5EF4-FFF2-40B4-BE49-F238E27FC236}">
                <a16:creationId xmlns:a16="http://schemas.microsoft.com/office/drawing/2014/main" id="{EC135FCE-633D-4528-B1F5-CB83881B33D0}"/>
              </a:ext>
            </a:extLst>
          </p:cNvPr>
          <p:cNvSpPr>
            <a:spLocks noGrp="1"/>
          </p:cNvSpPr>
          <p:nvPr>
            <p:ph type="sldNum" sz="quarter" idx="12"/>
          </p:nvPr>
        </p:nvSpPr>
        <p:spPr/>
        <p:txBody>
          <a:bodyPr/>
          <a:lstStyle/>
          <a:p>
            <a:fld id="{D8231094-7D3C-4755-AFD2-C6993C605EC5}" type="slidenum">
              <a:rPr lang="en-NA" smtClean="0"/>
              <a:t>‹#›</a:t>
            </a:fld>
            <a:endParaRPr lang="en-NA"/>
          </a:p>
        </p:txBody>
      </p:sp>
    </p:spTree>
    <p:extLst>
      <p:ext uri="{BB962C8B-B14F-4D97-AF65-F5344CB8AC3E}">
        <p14:creationId xmlns:p14="http://schemas.microsoft.com/office/powerpoint/2010/main" val="277780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660C-311D-26D5-0DA9-D210FC180348}"/>
              </a:ext>
            </a:extLst>
          </p:cNvPr>
          <p:cNvSpPr>
            <a:spLocks noGrp="1"/>
          </p:cNvSpPr>
          <p:nvPr>
            <p:ph type="title"/>
          </p:nvPr>
        </p:nvSpPr>
        <p:spPr/>
        <p:txBody>
          <a:bodyPr/>
          <a:lstStyle/>
          <a:p>
            <a:r>
              <a:rPr lang="en-US"/>
              <a:t>Click to edit Master title style</a:t>
            </a:r>
            <a:endParaRPr lang="en-NA"/>
          </a:p>
        </p:txBody>
      </p:sp>
      <p:sp>
        <p:nvSpPr>
          <p:cNvPr id="3" name="Content Placeholder 2">
            <a:extLst>
              <a:ext uri="{FF2B5EF4-FFF2-40B4-BE49-F238E27FC236}">
                <a16:creationId xmlns:a16="http://schemas.microsoft.com/office/drawing/2014/main" id="{38DFB4B7-29C3-57AA-A1C1-FEE6771F3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Date Placeholder 3">
            <a:extLst>
              <a:ext uri="{FF2B5EF4-FFF2-40B4-BE49-F238E27FC236}">
                <a16:creationId xmlns:a16="http://schemas.microsoft.com/office/drawing/2014/main" id="{A5123CD0-49CF-ABE7-CD6B-06442298658C}"/>
              </a:ext>
            </a:extLst>
          </p:cNvPr>
          <p:cNvSpPr>
            <a:spLocks noGrp="1"/>
          </p:cNvSpPr>
          <p:nvPr>
            <p:ph type="dt" sz="half" idx="10"/>
          </p:nvPr>
        </p:nvSpPr>
        <p:spPr/>
        <p:txBody>
          <a:bodyPr/>
          <a:lstStyle/>
          <a:p>
            <a:fld id="{F4FF8E33-D9E1-400E-B811-DD5CA968C90C}" type="datetimeFigureOut">
              <a:rPr lang="en-NA" smtClean="0"/>
              <a:t>26/10/2023</a:t>
            </a:fld>
            <a:endParaRPr lang="en-NA"/>
          </a:p>
        </p:txBody>
      </p:sp>
      <p:sp>
        <p:nvSpPr>
          <p:cNvPr id="5" name="Footer Placeholder 4">
            <a:extLst>
              <a:ext uri="{FF2B5EF4-FFF2-40B4-BE49-F238E27FC236}">
                <a16:creationId xmlns:a16="http://schemas.microsoft.com/office/drawing/2014/main" id="{62D38205-FA81-3BAB-D302-7744F20AA928}"/>
              </a:ext>
            </a:extLst>
          </p:cNvPr>
          <p:cNvSpPr>
            <a:spLocks noGrp="1"/>
          </p:cNvSpPr>
          <p:nvPr>
            <p:ph type="ftr" sz="quarter" idx="11"/>
          </p:nvPr>
        </p:nvSpPr>
        <p:spPr/>
        <p:txBody>
          <a:bodyPr/>
          <a:lstStyle/>
          <a:p>
            <a:endParaRPr lang="en-NA"/>
          </a:p>
        </p:txBody>
      </p:sp>
      <p:sp>
        <p:nvSpPr>
          <p:cNvPr id="6" name="Slide Number Placeholder 5">
            <a:extLst>
              <a:ext uri="{FF2B5EF4-FFF2-40B4-BE49-F238E27FC236}">
                <a16:creationId xmlns:a16="http://schemas.microsoft.com/office/drawing/2014/main" id="{29707BB8-A995-25FD-A7AE-40EE341D4A89}"/>
              </a:ext>
            </a:extLst>
          </p:cNvPr>
          <p:cNvSpPr>
            <a:spLocks noGrp="1"/>
          </p:cNvSpPr>
          <p:nvPr>
            <p:ph type="sldNum" sz="quarter" idx="12"/>
          </p:nvPr>
        </p:nvSpPr>
        <p:spPr/>
        <p:txBody>
          <a:bodyPr/>
          <a:lstStyle/>
          <a:p>
            <a:fld id="{D8231094-7D3C-4755-AFD2-C6993C605EC5}" type="slidenum">
              <a:rPr lang="en-NA" smtClean="0"/>
              <a:t>‹#›</a:t>
            </a:fld>
            <a:endParaRPr lang="en-NA"/>
          </a:p>
        </p:txBody>
      </p:sp>
    </p:spTree>
    <p:extLst>
      <p:ext uri="{BB962C8B-B14F-4D97-AF65-F5344CB8AC3E}">
        <p14:creationId xmlns:p14="http://schemas.microsoft.com/office/powerpoint/2010/main" val="275498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1B2E-45BA-A9F2-53B4-0847A13B9E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A"/>
          </a:p>
        </p:txBody>
      </p:sp>
      <p:sp>
        <p:nvSpPr>
          <p:cNvPr id="3" name="Text Placeholder 2">
            <a:extLst>
              <a:ext uri="{FF2B5EF4-FFF2-40B4-BE49-F238E27FC236}">
                <a16:creationId xmlns:a16="http://schemas.microsoft.com/office/drawing/2014/main" id="{84B7ECA7-3FFF-243C-A5B6-CF9D359D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A118D1-F54C-3BA4-7D6B-B3ABD3F19177}"/>
              </a:ext>
            </a:extLst>
          </p:cNvPr>
          <p:cNvSpPr>
            <a:spLocks noGrp="1"/>
          </p:cNvSpPr>
          <p:nvPr>
            <p:ph type="dt" sz="half" idx="10"/>
          </p:nvPr>
        </p:nvSpPr>
        <p:spPr/>
        <p:txBody>
          <a:bodyPr/>
          <a:lstStyle/>
          <a:p>
            <a:fld id="{F4FF8E33-D9E1-400E-B811-DD5CA968C90C}" type="datetimeFigureOut">
              <a:rPr lang="en-NA" smtClean="0"/>
              <a:t>26/10/2023</a:t>
            </a:fld>
            <a:endParaRPr lang="en-NA"/>
          </a:p>
        </p:txBody>
      </p:sp>
      <p:sp>
        <p:nvSpPr>
          <p:cNvPr id="5" name="Footer Placeholder 4">
            <a:extLst>
              <a:ext uri="{FF2B5EF4-FFF2-40B4-BE49-F238E27FC236}">
                <a16:creationId xmlns:a16="http://schemas.microsoft.com/office/drawing/2014/main" id="{E8F5FA73-9329-819D-957D-6B72A3071DD8}"/>
              </a:ext>
            </a:extLst>
          </p:cNvPr>
          <p:cNvSpPr>
            <a:spLocks noGrp="1"/>
          </p:cNvSpPr>
          <p:nvPr>
            <p:ph type="ftr" sz="quarter" idx="11"/>
          </p:nvPr>
        </p:nvSpPr>
        <p:spPr/>
        <p:txBody>
          <a:bodyPr/>
          <a:lstStyle/>
          <a:p>
            <a:endParaRPr lang="en-NA"/>
          </a:p>
        </p:txBody>
      </p:sp>
      <p:sp>
        <p:nvSpPr>
          <p:cNvPr id="6" name="Slide Number Placeholder 5">
            <a:extLst>
              <a:ext uri="{FF2B5EF4-FFF2-40B4-BE49-F238E27FC236}">
                <a16:creationId xmlns:a16="http://schemas.microsoft.com/office/drawing/2014/main" id="{0135F0D8-899A-A1B1-F6F7-EC22A9633748}"/>
              </a:ext>
            </a:extLst>
          </p:cNvPr>
          <p:cNvSpPr>
            <a:spLocks noGrp="1"/>
          </p:cNvSpPr>
          <p:nvPr>
            <p:ph type="sldNum" sz="quarter" idx="12"/>
          </p:nvPr>
        </p:nvSpPr>
        <p:spPr/>
        <p:txBody>
          <a:bodyPr/>
          <a:lstStyle/>
          <a:p>
            <a:fld id="{D8231094-7D3C-4755-AFD2-C6993C605EC5}" type="slidenum">
              <a:rPr lang="en-NA" smtClean="0"/>
              <a:t>‹#›</a:t>
            </a:fld>
            <a:endParaRPr lang="en-NA"/>
          </a:p>
        </p:txBody>
      </p:sp>
    </p:spTree>
    <p:extLst>
      <p:ext uri="{BB962C8B-B14F-4D97-AF65-F5344CB8AC3E}">
        <p14:creationId xmlns:p14="http://schemas.microsoft.com/office/powerpoint/2010/main" val="241728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E815-697C-2BCB-3A3A-9EBDC1DC3604}"/>
              </a:ext>
            </a:extLst>
          </p:cNvPr>
          <p:cNvSpPr>
            <a:spLocks noGrp="1"/>
          </p:cNvSpPr>
          <p:nvPr>
            <p:ph type="title"/>
          </p:nvPr>
        </p:nvSpPr>
        <p:spPr/>
        <p:txBody>
          <a:bodyPr/>
          <a:lstStyle/>
          <a:p>
            <a:r>
              <a:rPr lang="en-US"/>
              <a:t>Click to edit Master title style</a:t>
            </a:r>
            <a:endParaRPr lang="en-NA"/>
          </a:p>
        </p:txBody>
      </p:sp>
      <p:sp>
        <p:nvSpPr>
          <p:cNvPr id="3" name="Content Placeholder 2">
            <a:extLst>
              <a:ext uri="{FF2B5EF4-FFF2-40B4-BE49-F238E27FC236}">
                <a16:creationId xmlns:a16="http://schemas.microsoft.com/office/drawing/2014/main" id="{C31B8AA6-8B0A-F970-91D2-F1C546606F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Content Placeholder 3">
            <a:extLst>
              <a:ext uri="{FF2B5EF4-FFF2-40B4-BE49-F238E27FC236}">
                <a16:creationId xmlns:a16="http://schemas.microsoft.com/office/drawing/2014/main" id="{538075E1-144B-23B6-2359-70F61D6F6B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5" name="Date Placeholder 4">
            <a:extLst>
              <a:ext uri="{FF2B5EF4-FFF2-40B4-BE49-F238E27FC236}">
                <a16:creationId xmlns:a16="http://schemas.microsoft.com/office/drawing/2014/main" id="{FB79A98D-4B1E-E562-0B3E-1793C313123B}"/>
              </a:ext>
            </a:extLst>
          </p:cNvPr>
          <p:cNvSpPr>
            <a:spLocks noGrp="1"/>
          </p:cNvSpPr>
          <p:nvPr>
            <p:ph type="dt" sz="half" idx="10"/>
          </p:nvPr>
        </p:nvSpPr>
        <p:spPr/>
        <p:txBody>
          <a:bodyPr/>
          <a:lstStyle/>
          <a:p>
            <a:fld id="{F4FF8E33-D9E1-400E-B811-DD5CA968C90C}" type="datetimeFigureOut">
              <a:rPr lang="en-NA" smtClean="0"/>
              <a:t>26/10/2023</a:t>
            </a:fld>
            <a:endParaRPr lang="en-NA"/>
          </a:p>
        </p:txBody>
      </p:sp>
      <p:sp>
        <p:nvSpPr>
          <p:cNvPr id="6" name="Footer Placeholder 5">
            <a:extLst>
              <a:ext uri="{FF2B5EF4-FFF2-40B4-BE49-F238E27FC236}">
                <a16:creationId xmlns:a16="http://schemas.microsoft.com/office/drawing/2014/main" id="{FE32104C-E2F9-9A03-D81E-BE3B90CABD5E}"/>
              </a:ext>
            </a:extLst>
          </p:cNvPr>
          <p:cNvSpPr>
            <a:spLocks noGrp="1"/>
          </p:cNvSpPr>
          <p:nvPr>
            <p:ph type="ftr" sz="quarter" idx="11"/>
          </p:nvPr>
        </p:nvSpPr>
        <p:spPr/>
        <p:txBody>
          <a:bodyPr/>
          <a:lstStyle/>
          <a:p>
            <a:endParaRPr lang="en-NA"/>
          </a:p>
        </p:txBody>
      </p:sp>
      <p:sp>
        <p:nvSpPr>
          <p:cNvPr id="7" name="Slide Number Placeholder 6">
            <a:extLst>
              <a:ext uri="{FF2B5EF4-FFF2-40B4-BE49-F238E27FC236}">
                <a16:creationId xmlns:a16="http://schemas.microsoft.com/office/drawing/2014/main" id="{5109ABD6-01C6-82BA-7F76-3A008EB39306}"/>
              </a:ext>
            </a:extLst>
          </p:cNvPr>
          <p:cNvSpPr>
            <a:spLocks noGrp="1"/>
          </p:cNvSpPr>
          <p:nvPr>
            <p:ph type="sldNum" sz="quarter" idx="12"/>
          </p:nvPr>
        </p:nvSpPr>
        <p:spPr/>
        <p:txBody>
          <a:bodyPr/>
          <a:lstStyle/>
          <a:p>
            <a:fld id="{D8231094-7D3C-4755-AFD2-C6993C605EC5}" type="slidenum">
              <a:rPr lang="en-NA" smtClean="0"/>
              <a:t>‹#›</a:t>
            </a:fld>
            <a:endParaRPr lang="en-NA"/>
          </a:p>
        </p:txBody>
      </p:sp>
    </p:spTree>
    <p:extLst>
      <p:ext uri="{BB962C8B-B14F-4D97-AF65-F5344CB8AC3E}">
        <p14:creationId xmlns:p14="http://schemas.microsoft.com/office/powerpoint/2010/main" val="259641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0B60-36BA-5AE5-00F2-EA0630082B96}"/>
              </a:ext>
            </a:extLst>
          </p:cNvPr>
          <p:cNvSpPr>
            <a:spLocks noGrp="1"/>
          </p:cNvSpPr>
          <p:nvPr>
            <p:ph type="title"/>
          </p:nvPr>
        </p:nvSpPr>
        <p:spPr>
          <a:xfrm>
            <a:off x="839788" y="365125"/>
            <a:ext cx="10515600" cy="1325563"/>
          </a:xfrm>
        </p:spPr>
        <p:txBody>
          <a:bodyPr/>
          <a:lstStyle/>
          <a:p>
            <a:r>
              <a:rPr lang="en-US"/>
              <a:t>Click to edit Master title style</a:t>
            </a:r>
            <a:endParaRPr lang="en-NA"/>
          </a:p>
        </p:txBody>
      </p:sp>
      <p:sp>
        <p:nvSpPr>
          <p:cNvPr id="3" name="Text Placeholder 2">
            <a:extLst>
              <a:ext uri="{FF2B5EF4-FFF2-40B4-BE49-F238E27FC236}">
                <a16:creationId xmlns:a16="http://schemas.microsoft.com/office/drawing/2014/main" id="{C7F741AC-3B9E-67BC-FD06-8E7D6A0D5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C34C6E-AEBE-D4CA-F466-8F40E25151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5" name="Text Placeholder 4">
            <a:extLst>
              <a:ext uri="{FF2B5EF4-FFF2-40B4-BE49-F238E27FC236}">
                <a16:creationId xmlns:a16="http://schemas.microsoft.com/office/drawing/2014/main" id="{3D5C475E-9CB1-D893-256B-DB4E22C71F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E1CF00-EF8E-53A7-3892-15D5599557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7" name="Date Placeholder 6">
            <a:extLst>
              <a:ext uri="{FF2B5EF4-FFF2-40B4-BE49-F238E27FC236}">
                <a16:creationId xmlns:a16="http://schemas.microsoft.com/office/drawing/2014/main" id="{48452D7E-CD65-1065-BA49-3A82466860AA}"/>
              </a:ext>
            </a:extLst>
          </p:cNvPr>
          <p:cNvSpPr>
            <a:spLocks noGrp="1"/>
          </p:cNvSpPr>
          <p:nvPr>
            <p:ph type="dt" sz="half" idx="10"/>
          </p:nvPr>
        </p:nvSpPr>
        <p:spPr/>
        <p:txBody>
          <a:bodyPr/>
          <a:lstStyle/>
          <a:p>
            <a:fld id="{F4FF8E33-D9E1-400E-B811-DD5CA968C90C}" type="datetimeFigureOut">
              <a:rPr lang="en-NA" smtClean="0"/>
              <a:t>26/10/2023</a:t>
            </a:fld>
            <a:endParaRPr lang="en-NA"/>
          </a:p>
        </p:txBody>
      </p:sp>
      <p:sp>
        <p:nvSpPr>
          <p:cNvPr id="8" name="Footer Placeholder 7">
            <a:extLst>
              <a:ext uri="{FF2B5EF4-FFF2-40B4-BE49-F238E27FC236}">
                <a16:creationId xmlns:a16="http://schemas.microsoft.com/office/drawing/2014/main" id="{041BAD3A-6A5D-1621-F8B4-FEF24B3FF22F}"/>
              </a:ext>
            </a:extLst>
          </p:cNvPr>
          <p:cNvSpPr>
            <a:spLocks noGrp="1"/>
          </p:cNvSpPr>
          <p:nvPr>
            <p:ph type="ftr" sz="quarter" idx="11"/>
          </p:nvPr>
        </p:nvSpPr>
        <p:spPr/>
        <p:txBody>
          <a:bodyPr/>
          <a:lstStyle/>
          <a:p>
            <a:endParaRPr lang="en-NA"/>
          </a:p>
        </p:txBody>
      </p:sp>
      <p:sp>
        <p:nvSpPr>
          <p:cNvPr id="9" name="Slide Number Placeholder 8">
            <a:extLst>
              <a:ext uri="{FF2B5EF4-FFF2-40B4-BE49-F238E27FC236}">
                <a16:creationId xmlns:a16="http://schemas.microsoft.com/office/drawing/2014/main" id="{347C6EFE-DFD9-0CDE-5332-1F57A50D7779}"/>
              </a:ext>
            </a:extLst>
          </p:cNvPr>
          <p:cNvSpPr>
            <a:spLocks noGrp="1"/>
          </p:cNvSpPr>
          <p:nvPr>
            <p:ph type="sldNum" sz="quarter" idx="12"/>
          </p:nvPr>
        </p:nvSpPr>
        <p:spPr/>
        <p:txBody>
          <a:bodyPr/>
          <a:lstStyle/>
          <a:p>
            <a:fld id="{D8231094-7D3C-4755-AFD2-C6993C605EC5}" type="slidenum">
              <a:rPr lang="en-NA" smtClean="0"/>
              <a:t>‹#›</a:t>
            </a:fld>
            <a:endParaRPr lang="en-NA"/>
          </a:p>
        </p:txBody>
      </p:sp>
    </p:spTree>
    <p:extLst>
      <p:ext uri="{BB962C8B-B14F-4D97-AF65-F5344CB8AC3E}">
        <p14:creationId xmlns:p14="http://schemas.microsoft.com/office/powerpoint/2010/main" val="182749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8C473-0C7B-78D7-3921-8CB148D722EB}"/>
              </a:ext>
            </a:extLst>
          </p:cNvPr>
          <p:cNvSpPr>
            <a:spLocks noGrp="1"/>
          </p:cNvSpPr>
          <p:nvPr>
            <p:ph type="title"/>
          </p:nvPr>
        </p:nvSpPr>
        <p:spPr/>
        <p:txBody>
          <a:bodyPr/>
          <a:lstStyle/>
          <a:p>
            <a:r>
              <a:rPr lang="en-US"/>
              <a:t>Click to edit Master title style</a:t>
            </a:r>
            <a:endParaRPr lang="en-NA"/>
          </a:p>
        </p:txBody>
      </p:sp>
      <p:sp>
        <p:nvSpPr>
          <p:cNvPr id="3" name="Date Placeholder 2">
            <a:extLst>
              <a:ext uri="{FF2B5EF4-FFF2-40B4-BE49-F238E27FC236}">
                <a16:creationId xmlns:a16="http://schemas.microsoft.com/office/drawing/2014/main" id="{DF43CAC2-7DB4-AA00-7E1D-7BAADB8AA241}"/>
              </a:ext>
            </a:extLst>
          </p:cNvPr>
          <p:cNvSpPr>
            <a:spLocks noGrp="1"/>
          </p:cNvSpPr>
          <p:nvPr>
            <p:ph type="dt" sz="half" idx="10"/>
          </p:nvPr>
        </p:nvSpPr>
        <p:spPr/>
        <p:txBody>
          <a:bodyPr/>
          <a:lstStyle/>
          <a:p>
            <a:fld id="{F4FF8E33-D9E1-400E-B811-DD5CA968C90C}" type="datetimeFigureOut">
              <a:rPr lang="en-NA" smtClean="0"/>
              <a:t>26/10/2023</a:t>
            </a:fld>
            <a:endParaRPr lang="en-NA"/>
          </a:p>
        </p:txBody>
      </p:sp>
      <p:sp>
        <p:nvSpPr>
          <p:cNvPr id="4" name="Footer Placeholder 3">
            <a:extLst>
              <a:ext uri="{FF2B5EF4-FFF2-40B4-BE49-F238E27FC236}">
                <a16:creationId xmlns:a16="http://schemas.microsoft.com/office/drawing/2014/main" id="{511BD54F-5DBD-A36E-45F5-9FC339019B3D}"/>
              </a:ext>
            </a:extLst>
          </p:cNvPr>
          <p:cNvSpPr>
            <a:spLocks noGrp="1"/>
          </p:cNvSpPr>
          <p:nvPr>
            <p:ph type="ftr" sz="quarter" idx="11"/>
          </p:nvPr>
        </p:nvSpPr>
        <p:spPr/>
        <p:txBody>
          <a:bodyPr/>
          <a:lstStyle/>
          <a:p>
            <a:endParaRPr lang="en-NA"/>
          </a:p>
        </p:txBody>
      </p:sp>
      <p:sp>
        <p:nvSpPr>
          <p:cNvPr id="5" name="Slide Number Placeholder 4">
            <a:extLst>
              <a:ext uri="{FF2B5EF4-FFF2-40B4-BE49-F238E27FC236}">
                <a16:creationId xmlns:a16="http://schemas.microsoft.com/office/drawing/2014/main" id="{79F803EE-6B20-92DC-1547-8D42E8A58EB5}"/>
              </a:ext>
            </a:extLst>
          </p:cNvPr>
          <p:cNvSpPr>
            <a:spLocks noGrp="1"/>
          </p:cNvSpPr>
          <p:nvPr>
            <p:ph type="sldNum" sz="quarter" idx="12"/>
          </p:nvPr>
        </p:nvSpPr>
        <p:spPr/>
        <p:txBody>
          <a:bodyPr/>
          <a:lstStyle/>
          <a:p>
            <a:fld id="{D8231094-7D3C-4755-AFD2-C6993C605EC5}" type="slidenum">
              <a:rPr lang="en-NA" smtClean="0"/>
              <a:t>‹#›</a:t>
            </a:fld>
            <a:endParaRPr lang="en-NA"/>
          </a:p>
        </p:txBody>
      </p:sp>
    </p:spTree>
    <p:extLst>
      <p:ext uri="{BB962C8B-B14F-4D97-AF65-F5344CB8AC3E}">
        <p14:creationId xmlns:p14="http://schemas.microsoft.com/office/powerpoint/2010/main" val="3210279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F66C65-D337-EEAF-DDC2-EAADF4497ADD}"/>
              </a:ext>
            </a:extLst>
          </p:cNvPr>
          <p:cNvSpPr>
            <a:spLocks noGrp="1"/>
          </p:cNvSpPr>
          <p:nvPr>
            <p:ph type="dt" sz="half" idx="10"/>
          </p:nvPr>
        </p:nvSpPr>
        <p:spPr/>
        <p:txBody>
          <a:bodyPr/>
          <a:lstStyle/>
          <a:p>
            <a:fld id="{F4FF8E33-D9E1-400E-B811-DD5CA968C90C}" type="datetimeFigureOut">
              <a:rPr lang="en-NA" smtClean="0"/>
              <a:t>26/10/2023</a:t>
            </a:fld>
            <a:endParaRPr lang="en-NA"/>
          </a:p>
        </p:txBody>
      </p:sp>
      <p:sp>
        <p:nvSpPr>
          <p:cNvPr id="3" name="Footer Placeholder 2">
            <a:extLst>
              <a:ext uri="{FF2B5EF4-FFF2-40B4-BE49-F238E27FC236}">
                <a16:creationId xmlns:a16="http://schemas.microsoft.com/office/drawing/2014/main" id="{8D80B773-383A-A955-E144-740E03684498}"/>
              </a:ext>
            </a:extLst>
          </p:cNvPr>
          <p:cNvSpPr>
            <a:spLocks noGrp="1"/>
          </p:cNvSpPr>
          <p:nvPr>
            <p:ph type="ftr" sz="quarter" idx="11"/>
          </p:nvPr>
        </p:nvSpPr>
        <p:spPr/>
        <p:txBody>
          <a:bodyPr/>
          <a:lstStyle/>
          <a:p>
            <a:endParaRPr lang="en-NA"/>
          </a:p>
        </p:txBody>
      </p:sp>
      <p:sp>
        <p:nvSpPr>
          <p:cNvPr id="4" name="Slide Number Placeholder 3">
            <a:extLst>
              <a:ext uri="{FF2B5EF4-FFF2-40B4-BE49-F238E27FC236}">
                <a16:creationId xmlns:a16="http://schemas.microsoft.com/office/drawing/2014/main" id="{6D0E00D5-8227-E932-D7AD-062922B37369}"/>
              </a:ext>
            </a:extLst>
          </p:cNvPr>
          <p:cNvSpPr>
            <a:spLocks noGrp="1"/>
          </p:cNvSpPr>
          <p:nvPr>
            <p:ph type="sldNum" sz="quarter" idx="12"/>
          </p:nvPr>
        </p:nvSpPr>
        <p:spPr/>
        <p:txBody>
          <a:bodyPr/>
          <a:lstStyle/>
          <a:p>
            <a:fld id="{D8231094-7D3C-4755-AFD2-C6993C605EC5}" type="slidenum">
              <a:rPr lang="en-NA" smtClean="0"/>
              <a:t>‹#›</a:t>
            </a:fld>
            <a:endParaRPr lang="en-NA"/>
          </a:p>
        </p:txBody>
      </p:sp>
    </p:spTree>
    <p:extLst>
      <p:ext uri="{BB962C8B-B14F-4D97-AF65-F5344CB8AC3E}">
        <p14:creationId xmlns:p14="http://schemas.microsoft.com/office/powerpoint/2010/main" val="259508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C6BC4-928C-6135-DD8B-00960898C0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A"/>
          </a:p>
        </p:txBody>
      </p:sp>
      <p:sp>
        <p:nvSpPr>
          <p:cNvPr id="3" name="Content Placeholder 2">
            <a:extLst>
              <a:ext uri="{FF2B5EF4-FFF2-40B4-BE49-F238E27FC236}">
                <a16:creationId xmlns:a16="http://schemas.microsoft.com/office/drawing/2014/main" id="{93CB6280-DDBA-6EBE-FB3A-0649A6BC05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Text Placeholder 3">
            <a:extLst>
              <a:ext uri="{FF2B5EF4-FFF2-40B4-BE49-F238E27FC236}">
                <a16:creationId xmlns:a16="http://schemas.microsoft.com/office/drawing/2014/main" id="{956C4A9D-8916-4AE8-31CA-17B37354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80DAD-E5A6-AFB9-1DA9-CDDD8F4F5155}"/>
              </a:ext>
            </a:extLst>
          </p:cNvPr>
          <p:cNvSpPr>
            <a:spLocks noGrp="1"/>
          </p:cNvSpPr>
          <p:nvPr>
            <p:ph type="dt" sz="half" idx="10"/>
          </p:nvPr>
        </p:nvSpPr>
        <p:spPr/>
        <p:txBody>
          <a:bodyPr/>
          <a:lstStyle/>
          <a:p>
            <a:fld id="{F4FF8E33-D9E1-400E-B811-DD5CA968C90C}" type="datetimeFigureOut">
              <a:rPr lang="en-NA" smtClean="0"/>
              <a:t>26/10/2023</a:t>
            </a:fld>
            <a:endParaRPr lang="en-NA"/>
          </a:p>
        </p:txBody>
      </p:sp>
      <p:sp>
        <p:nvSpPr>
          <p:cNvPr id="6" name="Footer Placeholder 5">
            <a:extLst>
              <a:ext uri="{FF2B5EF4-FFF2-40B4-BE49-F238E27FC236}">
                <a16:creationId xmlns:a16="http://schemas.microsoft.com/office/drawing/2014/main" id="{60DEEBD6-408E-6FA6-6355-4F8D89DBC632}"/>
              </a:ext>
            </a:extLst>
          </p:cNvPr>
          <p:cNvSpPr>
            <a:spLocks noGrp="1"/>
          </p:cNvSpPr>
          <p:nvPr>
            <p:ph type="ftr" sz="quarter" idx="11"/>
          </p:nvPr>
        </p:nvSpPr>
        <p:spPr/>
        <p:txBody>
          <a:bodyPr/>
          <a:lstStyle/>
          <a:p>
            <a:endParaRPr lang="en-NA"/>
          </a:p>
        </p:txBody>
      </p:sp>
      <p:sp>
        <p:nvSpPr>
          <p:cNvPr id="7" name="Slide Number Placeholder 6">
            <a:extLst>
              <a:ext uri="{FF2B5EF4-FFF2-40B4-BE49-F238E27FC236}">
                <a16:creationId xmlns:a16="http://schemas.microsoft.com/office/drawing/2014/main" id="{F2981F7C-987E-66E4-ECD7-8041B4EAAF40}"/>
              </a:ext>
            </a:extLst>
          </p:cNvPr>
          <p:cNvSpPr>
            <a:spLocks noGrp="1"/>
          </p:cNvSpPr>
          <p:nvPr>
            <p:ph type="sldNum" sz="quarter" idx="12"/>
          </p:nvPr>
        </p:nvSpPr>
        <p:spPr/>
        <p:txBody>
          <a:bodyPr/>
          <a:lstStyle/>
          <a:p>
            <a:fld id="{D8231094-7D3C-4755-AFD2-C6993C605EC5}" type="slidenum">
              <a:rPr lang="en-NA" smtClean="0"/>
              <a:t>‹#›</a:t>
            </a:fld>
            <a:endParaRPr lang="en-NA"/>
          </a:p>
        </p:txBody>
      </p:sp>
    </p:spTree>
    <p:extLst>
      <p:ext uri="{BB962C8B-B14F-4D97-AF65-F5344CB8AC3E}">
        <p14:creationId xmlns:p14="http://schemas.microsoft.com/office/powerpoint/2010/main" val="181160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6493-7F34-03F4-1747-D905C0A129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A"/>
          </a:p>
        </p:txBody>
      </p:sp>
      <p:sp>
        <p:nvSpPr>
          <p:cNvPr id="3" name="Picture Placeholder 2">
            <a:extLst>
              <a:ext uri="{FF2B5EF4-FFF2-40B4-BE49-F238E27FC236}">
                <a16:creationId xmlns:a16="http://schemas.microsoft.com/office/drawing/2014/main" id="{179A4485-558B-A4F4-2E12-B1C812FE68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A"/>
          </a:p>
        </p:txBody>
      </p:sp>
      <p:sp>
        <p:nvSpPr>
          <p:cNvPr id="4" name="Text Placeholder 3">
            <a:extLst>
              <a:ext uri="{FF2B5EF4-FFF2-40B4-BE49-F238E27FC236}">
                <a16:creationId xmlns:a16="http://schemas.microsoft.com/office/drawing/2014/main" id="{C62F4BE1-A6BC-1A31-820C-5285D17FD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C9E57-FE90-3EB4-4BE8-22D8EEF33408}"/>
              </a:ext>
            </a:extLst>
          </p:cNvPr>
          <p:cNvSpPr>
            <a:spLocks noGrp="1"/>
          </p:cNvSpPr>
          <p:nvPr>
            <p:ph type="dt" sz="half" idx="10"/>
          </p:nvPr>
        </p:nvSpPr>
        <p:spPr/>
        <p:txBody>
          <a:bodyPr/>
          <a:lstStyle/>
          <a:p>
            <a:fld id="{F4FF8E33-D9E1-400E-B811-DD5CA968C90C}" type="datetimeFigureOut">
              <a:rPr lang="en-NA" smtClean="0"/>
              <a:t>26/10/2023</a:t>
            </a:fld>
            <a:endParaRPr lang="en-NA"/>
          </a:p>
        </p:txBody>
      </p:sp>
      <p:sp>
        <p:nvSpPr>
          <p:cNvPr id="6" name="Footer Placeholder 5">
            <a:extLst>
              <a:ext uri="{FF2B5EF4-FFF2-40B4-BE49-F238E27FC236}">
                <a16:creationId xmlns:a16="http://schemas.microsoft.com/office/drawing/2014/main" id="{FCFBF2F0-9220-B772-5211-4BDD349EF1EC}"/>
              </a:ext>
            </a:extLst>
          </p:cNvPr>
          <p:cNvSpPr>
            <a:spLocks noGrp="1"/>
          </p:cNvSpPr>
          <p:nvPr>
            <p:ph type="ftr" sz="quarter" idx="11"/>
          </p:nvPr>
        </p:nvSpPr>
        <p:spPr/>
        <p:txBody>
          <a:bodyPr/>
          <a:lstStyle/>
          <a:p>
            <a:endParaRPr lang="en-NA"/>
          </a:p>
        </p:txBody>
      </p:sp>
      <p:sp>
        <p:nvSpPr>
          <p:cNvPr id="7" name="Slide Number Placeholder 6">
            <a:extLst>
              <a:ext uri="{FF2B5EF4-FFF2-40B4-BE49-F238E27FC236}">
                <a16:creationId xmlns:a16="http://schemas.microsoft.com/office/drawing/2014/main" id="{B73A15D6-287A-D3A0-4037-64B07EB1C5DA}"/>
              </a:ext>
            </a:extLst>
          </p:cNvPr>
          <p:cNvSpPr>
            <a:spLocks noGrp="1"/>
          </p:cNvSpPr>
          <p:nvPr>
            <p:ph type="sldNum" sz="quarter" idx="12"/>
          </p:nvPr>
        </p:nvSpPr>
        <p:spPr/>
        <p:txBody>
          <a:bodyPr/>
          <a:lstStyle/>
          <a:p>
            <a:fld id="{D8231094-7D3C-4755-AFD2-C6993C605EC5}" type="slidenum">
              <a:rPr lang="en-NA" smtClean="0"/>
              <a:t>‹#›</a:t>
            </a:fld>
            <a:endParaRPr lang="en-NA"/>
          </a:p>
        </p:txBody>
      </p:sp>
    </p:spTree>
    <p:extLst>
      <p:ext uri="{BB962C8B-B14F-4D97-AF65-F5344CB8AC3E}">
        <p14:creationId xmlns:p14="http://schemas.microsoft.com/office/powerpoint/2010/main" val="78373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E62FC9-9E7E-8206-4F09-44B814550E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A"/>
          </a:p>
        </p:txBody>
      </p:sp>
      <p:sp>
        <p:nvSpPr>
          <p:cNvPr id="3" name="Text Placeholder 2">
            <a:extLst>
              <a:ext uri="{FF2B5EF4-FFF2-40B4-BE49-F238E27FC236}">
                <a16:creationId xmlns:a16="http://schemas.microsoft.com/office/drawing/2014/main" id="{60CEBD8D-0106-A2A2-5629-8035568A53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Date Placeholder 3">
            <a:extLst>
              <a:ext uri="{FF2B5EF4-FFF2-40B4-BE49-F238E27FC236}">
                <a16:creationId xmlns:a16="http://schemas.microsoft.com/office/drawing/2014/main" id="{A577253F-F298-24A4-CEA2-835C15E517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F8E33-D9E1-400E-B811-DD5CA968C90C}" type="datetimeFigureOut">
              <a:rPr lang="en-NA" smtClean="0"/>
              <a:t>26/10/2023</a:t>
            </a:fld>
            <a:endParaRPr lang="en-NA"/>
          </a:p>
        </p:txBody>
      </p:sp>
      <p:sp>
        <p:nvSpPr>
          <p:cNvPr id="5" name="Footer Placeholder 4">
            <a:extLst>
              <a:ext uri="{FF2B5EF4-FFF2-40B4-BE49-F238E27FC236}">
                <a16:creationId xmlns:a16="http://schemas.microsoft.com/office/drawing/2014/main" id="{6D641A23-0586-7693-B739-8FD3559CA4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A"/>
          </a:p>
        </p:txBody>
      </p:sp>
      <p:sp>
        <p:nvSpPr>
          <p:cNvPr id="6" name="Slide Number Placeholder 5">
            <a:extLst>
              <a:ext uri="{FF2B5EF4-FFF2-40B4-BE49-F238E27FC236}">
                <a16:creationId xmlns:a16="http://schemas.microsoft.com/office/drawing/2014/main" id="{5D946EDD-65FA-135C-388F-FAF4119DB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31094-7D3C-4755-AFD2-C6993C605EC5}" type="slidenum">
              <a:rPr lang="en-NA" smtClean="0"/>
              <a:t>‹#›</a:t>
            </a:fld>
            <a:endParaRPr lang="en-NA"/>
          </a:p>
        </p:txBody>
      </p:sp>
    </p:spTree>
    <p:extLst>
      <p:ext uri="{BB962C8B-B14F-4D97-AF65-F5344CB8AC3E}">
        <p14:creationId xmlns:p14="http://schemas.microsoft.com/office/powerpoint/2010/main" val="2645679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Role of Nutrition in Health">
            <a:extLst>
              <a:ext uri="{FF2B5EF4-FFF2-40B4-BE49-F238E27FC236}">
                <a16:creationId xmlns:a16="http://schemas.microsoft.com/office/drawing/2014/main" id="{70FD051A-E4BE-753F-6311-90AA24EB777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 y="1228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CAA52F-9EC4-411F-03B0-843AA4154051}"/>
              </a:ext>
            </a:extLst>
          </p:cNvPr>
          <p:cNvSpPr>
            <a:spLocks noGrp="1"/>
          </p:cNvSpPr>
          <p:nvPr>
            <p:ph type="ctrTitle"/>
          </p:nvPr>
        </p:nvSpPr>
        <p:spPr>
          <a:xfrm>
            <a:off x="-185098" y="4945799"/>
            <a:ext cx="8102990" cy="1786597"/>
          </a:xfrm>
        </p:spPr>
        <p:txBody>
          <a:bodyPr>
            <a:noAutofit/>
          </a:bodyPr>
          <a:lstStyle/>
          <a:p>
            <a:r>
              <a:rPr lang="en-GB" b="1" dirty="0">
                <a:latin typeface="+mn-lt"/>
                <a:cs typeface="Times New Roman" panose="02020603050405020304" pitchFamily="18" charset="0"/>
              </a:rPr>
              <a:t>Nutrition for Health </a:t>
            </a:r>
            <a:r>
              <a:rPr lang="en-GB" sz="5400" dirty="0">
                <a:latin typeface="+mn-lt"/>
                <a:cs typeface="Times New Roman" panose="02020603050405020304" pitchFamily="18" charset="0"/>
              </a:rPr>
              <a:t>Embracing our Namibian Food Systems</a:t>
            </a:r>
            <a:endParaRPr lang="en-US" sz="5400" dirty="0">
              <a:latin typeface="+mn-lt"/>
              <a:cs typeface="Times New Roman" panose="02020603050405020304" pitchFamily="18" charset="0"/>
            </a:endParaRPr>
          </a:p>
        </p:txBody>
      </p:sp>
      <p:sp>
        <p:nvSpPr>
          <p:cNvPr id="3" name="Title 1">
            <a:extLst>
              <a:ext uri="{FF2B5EF4-FFF2-40B4-BE49-F238E27FC236}">
                <a16:creationId xmlns:a16="http://schemas.microsoft.com/office/drawing/2014/main" id="{6380DB6E-79AC-87EC-046D-C6F60C60DCE9}"/>
              </a:ext>
            </a:extLst>
          </p:cNvPr>
          <p:cNvSpPr txBox="1">
            <a:spLocks/>
          </p:cNvSpPr>
          <p:nvPr/>
        </p:nvSpPr>
        <p:spPr>
          <a:xfrm>
            <a:off x="8665991" y="769257"/>
            <a:ext cx="3859838" cy="11660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i="1" dirty="0">
                <a:solidFill>
                  <a:srgbClr val="7030A0"/>
                </a:solidFill>
                <a:latin typeface="+mn-lt"/>
                <a:cs typeface="Times New Roman" panose="02020603050405020304" pitchFamily="18" charset="0"/>
              </a:rPr>
              <a:t>Slide-Set </a:t>
            </a:r>
          </a:p>
          <a:p>
            <a:r>
              <a:rPr lang="en-GB" b="1" i="1" dirty="0">
                <a:solidFill>
                  <a:srgbClr val="7030A0"/>
                </a:solidFill>
                <a:latin typeface="+mn-lt"/>
                <a:cs typeface="Times New Roman" panose="02020603050405020304" pitchFamily="18" charset="0"/>
              </a:rPr>
              <a:t>1 of 4</a:t>
            </a:r>
            <a:endParaRPr lang="en-US" sz="5400" i="1" dirty="0">
              <a:solidFill>
                <a:srgbClr val="7030A0"/>
              </a:solidFill>
              <a:latin typeface="+mn-lt"/>
              <a:cs typeface="Times New Roman" panose="02020603050405020304" pitchFamily="18" charset="0"/>
            </a:endParaRPr>
          </a:p>
        </p:txBody>
      </p:sp>
    </p:spTree>
    <p:extLst>
      <p:ext uri="{BB962C8B-B14F-4D97-AF65-F5344CB8AC3E}">
        <p14:creationId xmlns:p14="http://schemas.microsoft.com/office/powerpoint/2010/main" val="122754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1"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9AE3A-20E9-55CD-45FC-27A87986F15A}"/>
              </a:ext>
            </a:extLst>
          </p:cNvPr>
          <p:cNvPicPr>
            <a:picLocks noChangeAspect="1"/>
          </p:cNvPicPr>
          <p:nvPr/>
        </p:nvPicPr>
        <p:blipFill rotWithShape="1">
          <a:blip r:embed="rId3">
            <a:extLst>
              <a:ext uri="{28A0092B-C50C-407E-A947-70E740481C1C}">
                <a14:useLocalDpi xmlns:a14="http://schemas.microsoft.com/office/drawing/2010/main" val="0"/>
              </a:ext>
            </a:extLst>
          </a:blip>
          <a:srcRect l="1732" t="9468" r="1957" b="14589"/>
          <a:stretch/>
        </p:blipFill>
        <p:spPr>
          <a:xfrm>
            <a:off x="0" y="37490"/>
            <a:ext cx="12232736" cy="6820509"/>
          </a:xfrm>
          <a:prstGeom prst="rect">
            <a:avLst/>
          </a:prstGeom>
        </p:spPr>
      </p:pic>
    </p:spTree>
    <p:extLst>
      <p:ext uri="{BB962C8B-B14F-4D97-AF65-F5344CB8AC3E}">
        <p14:creationId xmlns:p14="http://schemas.microsoft.com/office/powerpoint/2010/main" val="2109268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23326-5AA3-C238-8F46-91E769AF00E4}"/>
              </a:ext>
            </a:extLst>
          </p:cNvPr>
          <p:cNvPicPr>
            <a:picLocks noChangeAspect="1"/>
          </p:cNvPicPr>
          <p:nvPr/>
        </p:nvPicPr>
        <p:blipFill rotWithShape="1">
          <a:blip r:embed="rId3">
            <a:extLst>
              <a:ext uri="{28A0092B-C50C-407E-A947-70E740481C1C}">
                <a14:useLocalDpi xmlns:a14="http://schemas.microsoft.com/office/drawing/2010/main" val="0"/>
              </a:ext>
            </a:extLst>
          </a:blip>
          <a:srcRect t="6184" b="9758"/>
          <a:stretch/>
        </p:blipFill>
        <p:spPr>
          <a:xfrm>
            <a:off x="120799" y="45374"/>
            <a:ext cx="11461602" cy="6812626"/>
          </a:xfrm>
          <a:prstGeom prst="rect">
            <a:avLst/>
          </a:prstGeom>
        </p:spPr>
      </p:pic>
    </p:spTree>
    <p:extLst>
      <p:ext uri="{BB962C8B-B14F-4D97-AF65-F5344CB8AC3E}">
        <p14:creationId xmlns:p14="http://schemas.microsoft.com/office/powerpoint/2010/main" val="2636284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25D07-C565-0C35-F042-FA0B226B85B8}"/>
              </a:ext>
            </a:extLst>
          </p:cNvPr>
          <p:cNvPicPr>
            <a:picLocks noChangeAspect="1"/>
          </p:cNvPicPr>
          <p:nvPr/>
        </p:nvPicPr>
        <p:blipFill rotWithShape="1">
          <a:blip r:embed="rId3">
            <a:extLst>
              <a:ext uri="{28A0092B-C50C-407E-A947-70E740481C1C}">
                <a14:useLocalDpi xmlns:a14="http://schemas.microsoft.com/office/drawing/2010/main" val="0"/>
              </a:ext>
            </a:extLst>
          </a:blip>
          <a:srcRect t="6377" b="1835"/>
          <a:stretch/>
        </p:blipFill>
        <p:spPr>
          <a:xfrm>
            <a:off x="735495" y="0"/>
            <a:ext cx="10475844" cy="6799275"/>
          </a:xfrm>
          <a:prstGeom prst="rect">
            <a:avLst/>
          </a:prstGeom>
        </p:spPr>
      </p:pic>
    </p:spTree>
    <p:extLst>
      <p:ext uri="{BB962C8B-B14F-4D97-AF65-F5344CB8AC3E}">
        <p14:creationId xmlns:p14="http://schemas.microsoft.com/office/powerpoint/2010/main" val="3206959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84296-DF79-0A11-534A-106A1BADBF8E}"/>
              </a:ext>
            </a:extLst>
          </p:cNvPr>
          <p:cNvPicPr>
            <a:picLocks noChangeAspect="1"/>
          </p:cNvPicPr>
          <p:nvPr/>
        </p:nvPicPr>
        <p:blipFill rotWithShape="1">
          <a:blip r:embed="rId3">
            <a:extLst>
              <a:ext uri="{28A0092B-C50C-407E-A947-70E740481C1C}">
                <a14:useLocalDpi xmlns:a14="http://schemas.microsoft.com/office/drawing/2010/main" val="0"/>
              </a:ext>
            </a:extLst>
          </a:blip>
          <a:srcRect l="7368" t="10628" r="6958" b="7053"/>
          <a:stretch/>
        </p:blipFill>
        <p:spPr>
          <a:xfrm>
            <a:off x="998394" y="1"/>
            <a:ext cx="10110755" cy="6869508"/>
          </a:xfrm>
          <a:prstGeom prst="rect">
            <a:avLst/>
          </a:prstGeom>
        </p:spPr>
      </p:pic>
    </p:spTree>
    <p:extLst>
      <p:ext uri="{BB962C8B-B14F-4D97-AF65-F5344CB8AC3E}">
        <p14:creationId xmlns:p14="http://schemas.microsoft.com/office/powerpoint/2010/main" val="2404122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CFE9F-1C43-3BB5-19C4-74CFDC4EF702}"/>
              </a:ext>
            </a:extLst>
          </p:cNvPr>
          <p:cNvPicPr>
            <a:picLocks noChangeAspect="1"/>
          </p:cNvPicPr>
          <p:nvPr/>
        </p:nvPicPr>
        <p:blipFill rotWithShape="1">
          <a:blip r:embed="rId3">
            <a:extLst>
              <a:ext uri="{28A0092B-C50C-407E-A947-70E740481C1C}">
                <a14:useLocalDpi xmlns:a14="http://schemas.microsoft.com/office/drawing/2010/main" val="0"/>
              </a:ext>
            </a:extLst>
          </a:blip>
          <a:srcRect l="11194" t="7536" r="11057" b="7439"/>
          <a:stretch/>
        </p:blipFill>
        <p:spPr>
          <a:xfrm>
            <a:off x="1666898" y="0"/>
            <a:ext cx="8858204" cy="6849930"/>
          </a:xfrm>
          <a:prstGeom prst="rect">
            <a:avLst/>
          </a:prstGeom>
        </p:spPr>
      </p:pic>
    </p:spTree>
    <p:extLst>
      <p:ext uri="{BB962C8B-B14F-4D97-AF65-F5344CB8AC3E}">
        <p14:creationId xmlns:p14="http://schemas.microsoft.com/office/powerpoint/2010/main" val="3042533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18825E-70E3-E432-F0A6-7E002A26E584}"/>
              </a:ext>
            </a:extLst>
          </p:cNvPr>
          <p:cNvPicPr>
            <a:picLocks noChangeAspect="1"/>
          </p:cNvPicPr>
          <p:nvPr/>
        </p:nvPicPr>
        <p:blipFill rotWithShape="1">
          <a:blip r:embed="rId3">
            <a:extLst>
              <a:ext uri="{28A0092B-C50C-407E-A947-70E740481C1C}">
                <a14:useLocalDpi xmlns:a14="http://schemas.microsoft.com/office/drawing/2010/main" val="0"/>
              </a:ext>
            </a:extLst>
          </a:blip>
          <a:srcRect l="6685" t="8696" r="7504" b="10531"/>
          <a:stretch/>
        </p:blipFill>
        <p:spPr>
          <a:xfrm>
            <a:off x="944297" y="0"/>
            <a:ext cx="10303405" cy="6858000"/>
          </a:xfrm>
          <a:prstGeom prst="rect">
            <a:avLst/>
          </a:prstGeom>
        </p:spPr>
      </p:pic>
    </p:spTree>
    <p:extLst>
      <p:ext uri="{BB962C8B-B14F-4D97-AF65-F5344CB8AC3E}">
        <p14:creationId xmlns:p14="http://schemas.microsoft.com/office/powerpoint/2010/main" val="4009448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C4341-F0D4-5915-22A4-0AD199A283EF}"/>
              </a:ext>
            </a:extLst>
          </p:cNvPr>
          <p:cNvPicPr>
            <a:picLocks noChangeAspect="1"/>
          </p:cNvPicPr>
          <p:nvPr/>
        </p:nvPicPr>
        <p:blipFill rotWithShape="1">
          <a:blip r:embed="rId3">
            <a:extLst>
              <a:ext uri="{28A0092B-C50C-407E-A947-70E740481C1C}">
                <a14:useLocalDpi xmlns:a14="http://schemas.microsoft.com/office/drawing/2010/main" val="0"/>
              </a:ext>
            </a:extLst>
          </a:blip>
          <a:srcRect l="12971" t="13526" r="15703" b="15942"/>
          <a:stretch/>
        </p:blipFill>
        <p:spPr>
          <a:xfrm>
            <a:off x="1179534" y="-17519"/>
            <a:ext cx="9832932" cy="6875519"/>
          </a:xfrm>
          <a:prstGeom prst="rect">
            <a:avLst/>
          </a:prstGeom>
        </p:spPr>
      </p:pic>
    </p:spTree>
    <p:extLst>
      <p:ext uri="{BB962C8B-B14F-4D97-AF65-F5344CB8AC3E}">
        <p14:creationId xmlns:p14="http://schemas.microsoft.com/office/powerpoint/2010/main" val="797146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622F1-C213-F226-D4AC-C660AA21E96A}"/>
              </a:ext>
            </a:extLst>
          </p:cNvPr>
          <p:cNvPicPr>
            <a:picLocks noChangeAspect="1"/>
          </p:cNvPicPr>
          <p:nvPr/>
        </p:nvPicPr>
        <p:blipFill rotWithShape="1">
          <a:blip r:embed="rId3">
            <a:extLst>
              <a:ext uri="{28A0092B-C50C-407E-A947-70E740481C1C}">
                <a14:useLocalDpi xmlns:a14="http://schemas.microsoft.com/office/drawing/2010/main" val="0"/>
              </a:ext>
            </a:extLst>
          </a:blip>
          <a:srcRect l="8734" t="16424" r="8188" b="10339"/>
          <a:stretch/>
        </p:blipFill>
        <p:spPr>
          <a:xfrm>
            <a:off x="627101" y="0"/>
            <a:ext cx="10937798" cy="6818134"/>
          </a:xfrm>
          <a:prstGeom prst="rect">
            <a:avLst/>
          </a:prstGeom>
        </p:spPr>
      </p:pic>
    </p:spTree>
    <p:extLst>
      <p:ext uri="{BB962C8B-B14F-4D97-AF65-F5344CB8AC3E}">
        <p14:creationId xmlns:p14="http://schemas.microsoft.com/office/powerpoint/2010/main" val="1335431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food&#10;&#10;Description automatically generated">
            <a:extLst>
              <a:ext uri="{FF2B5EF4-FFF2-40B4-BE49-F238E27FC236}">
                <a16:creationId xmlns:a16="http://schemas.microsoft.com/office/drawing/2014/main" id="{835D305E-7736-7263-E6A0-D1F4DAD65932}"/>
              </a:ext>
            </a:extLst>
          </p:cNvPr>
          <p:cNvPicPr>
            <a:picLocks noChangeAspect="1"/>
          </p:cNvPicPr>
          <p:nvPr/>
        </p:nvPicPr>
        <p:blipFill rotWithShape="1">
          <a:blip r:embed="rId3">
            <a:extLst>
              <a:ext uri="{28A0092B-C50C-407E-A947-70E740481C1C}">
                <a14:useLocalDpi xmlns:a14="http://schemas.microsoft.com/office/drawing/2010/main" val="0"/>
              </a:ext>
            </a:extLst>
          </a:blip>
          <a:srcRect t="7885" b="6346"/>
          <a:stretch/>
        </p:blipFill>
        <p:spPr>
          <a:xfrm>
            <a:off x="438990" y="0"/>
            <a:ext cx="11314020" cy="6858000"/>
          </a:xfrm>
          <a:prstGeom prst="rect">
            <a:avLst/>
          </a:prstGeom>
        </p:spPr>
      </p:pic>
    </p:spTree>
    <p:extLst>
      <p:ext uri="{BB962C8B-B14F-4D97-AF65-F5344CB8AC3E}">
        <p14:creationId xmlns:p14="http://schemas.microsoft.com/office/powerpoint/2010/main" val="1265849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A9329-5EB3-0945-0FEE-08808D26057B}"/>
              </a:ext>
            </a:extLst>
          </p:cNvPr>
          <p:cNvPicPr>
            <a:picLocks noChangeAspect="1"/>
          </p:cNvPicPr>
          <p:nvPr/>
        </p:nvPicPr>
        <p:blipFill rotWithShape="1">
          <a:blip r:embed="rId3">
            <a:extLst>
              <a:ext uri="{28A0092B-C50C-407E-A947-70E740481C1C}">
                <a14:useLocalDpi xmlns:a14="http://schemas.microsoft.com/office/drawing/2010/main" val="0"/>
              </a:ext>
            </a:extLst>
          </a:blip>
          <a:srcRect l="15020" t="14798" r="15430" b="14010"/>
          <a:stretch/>
        </p:blipFill>
        <p:spPr>
          <a:xfrm>
            <a:off x="1405006" y="67202"/>
            <a:ext cx="9381987" cy="6790798"/>
          </a:xfrm>
          <a:prstGeom prst="rect">
            <a:avLst/>
          </a:prstGeom>
        </p:spPr>
      </p:pic>
    </p:spTree>
    <p:extLst>
      <p:ext uri="{BB962C8B-B14F-4D97-AF65-F5344CB8AC3E}">
        <p14:creationId xmlns:p14="http://schemas.microsoft.com/office/powerpoint/2010/main" val="1835308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AC9102-1009-F53D-4923-ADCEDC36E1A1}"/>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r="327"/>
          <a:stretch/>
        </p:blipFill>
        <p:spPr>
          <a:xfrm>
            <a:off x="1" y="0"/>
            <a:ext cx="12192000" cy="6858000"/>
          </a:xfrm>
          <a:prstGeom prst="rect">
            <a:avLst/>
          </a:prstGeom>
        </p:spPr>
      </p:pic>
      <p:pic>
        <p:nvPicPr>
          <p:cNvPr id="5" name="Picture 4">
            <a:extLst>
              <a:ext uri="{FF2B5EF4-FFF2-40B4-BE49-F238E27FC236}">
                <a16:creationId xmlns:a16="http://schemas.microsoft.com/office/drawing/2014/main" id="{2828ED4B-AA4E-8100-F51D-F5A6487C7FD6}"/>
              </a:ext>
            </a:extLst>
          </p:cNvPr>
          <p:cNvPicPr>
            <a:picLocks noChangeAspect="1"/>
          </p:cNvPicPr>
          <p:nvPr/>
        </p:nvPicPr>
        <p:blipFill rotWithShape="1">
          <a:blip r:embed="rId3">
            <a:duotone>
              <a:schemeClr val="accent6">
                <a:shade val="45000"/>
                <a:satMod val="135000"/>
              </a:schemeClr>
              <a:prstClr val="white"/>
            </a:duotone>
            <a:alphaModFix amt="55000"/>
            <a:extLst>
              <a:ext uri="{28A0092B-C50C-407E-A947-70E740481C1C}">
                <a14:useLocalDpi xmlns:a14="http://schemas.microsoft.com/office/drawing/2010/main" val="0"/>
              </a:ext>
            </a:extLst>
          </a:blip>
          <a:srcRect t="35346" b="33333"/>
          <a:stretch/>
        </p:blipFill>
        <p:spPr bwMode="auto">
          <a:xfrm>
            <a:off x="3772535" y="3429000"/>
            <a:ext cx="4646930" cy="145478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D2D4AB8-E6BF-9AE4-32D4-68D903835B58}"/>
              </a:ext>
            </a:extLst>
          </p:cNvPr>
          <p:cNvSpPr>
            <a:spLocks noGrp="1"/>
          </p:cNvSpPr>
          <p:nvPr>
            <p:ph type="ctrTitle"/>
          </p:nvPr>
        </p:nvSpPr>
        <p:spPr>
          <a:xfrm>
            <a:off x="-1" y="-25818"/>
            <a:ext cx="12192000" cy="1698170"/>
          </a:xfrm>
        </p:spPr>
        <p:txBody>
          <a:bodyPr>
            <a:normAutofit fontScale="90000"/>
          </a:bodyPr>
          <a:lstStyle/>
          <a:p>
            <a:r>
              <a:rPr lang="en-GB" sz="6700" b="1" i="1" dirty="0">
                <a:solidFill>
                  <a:srgbClr val="213315"/>
                </a:solidFill>
                <a:latin typeface="+mn-lt"/>
              </a:rPr>
              <a:t>Nutrition for Health</a:t>
            </a:r>
            <a:br>
              <a:rPr lang="en-GB" dirty="0">
                <a:solidFill>
                  <a:srgbClr val="213315"/>
                </a:solidFill>
              </a:rPr>
            </a:br>
            <a:r>
              <a:rPr lang="en-GB" dirty="0">
                <a:solidFill>
                  <a:srgbClr val="213315"/>
                </a:solidFill>
              </a:rPr>
              <a:t> </a:t>
            </a:r>
            <a:r>
              <a:rPr lang="en-GB" sz="5300" b="1" i="1" dirty="0">
                <a:solidFill>
                  <a:srgbClr val="213315"/>
                </a:solidFill>
              </a:rPr>
              <a:t>Embracing our Namibian Food Systems</a:t>
            </a:r>
            <a:endParaRPr lang="en-NA" b="1" i="1" dirty="0">
              <a:solidFill>
                <a:srgbClr val="213315"/>
              </a:solidFill>
            </a:endParaRPr>
          </a:p>
        </p:txBody>
      </p:sp>
      <p:pic>
        <p:nvPicPr>
          <p:cNvPr id="4" name="Picture 3">
            <a:extLst>
              <a:ext uri="{FF2B5EF4-FFF2-40B4-BE49-F238E27FC236}">
                <a16:creationId xmlns:a16="http://schemas.microsoft.com/office/drawing/2014/main" id="{EA64863C-0DB6-2521-751B-109ECA017B97}"/>
              </a:ext>
            </a:extLst>
          </p:cNvPr>
          <p:cNvPicPr>
            <a:picLocks noChangeAspect="1"/>
          </p:cNvPicPr>
          <p:nvPr/>
        </p:nvPicPr>
        <p:blipFill>
          <a:blip r:embed="rId4">
            <a:alphaModFix amt="27000"/>
            <a:extLst>
              <a:ext uri="{28A0092B-C50C-407E-A947-70E740481C1C}">
                <a14:useLocalDpi xmlns:a14="http://schemas.microsoft.com/office/drawing/2010/main" val="0"/>
              </a:ext>
            </a:extLst>
          </a:blip>
          <a:stretch>
            <a:fillRect/>
          </a:stretch>
        </p:blipFill>
        <p:spPr>
          <a:xfrm>
            <a:off x="3215640" y="1805464"/>
            <a:ext cx="5760720" cy="5318760"/>
          </a:xfrm>
          <a:prstGeom prst="rect">
            <a:avLst/>
          </a:prstGeom>
          <a:ln>
            <a:noFill/>
          </a:ln>
          <a:effectLst>
            <a:softEdge rad="112500"/>
          </a:effectLst>
        </p:spPr>
      </p:pic>
      <p:pic>
        <p:nvPicPr>
          <p:cNvPr id="7" name="Picture 6" descr="A logo of a baby holding a bowl of food&#10;&#10;Description automatically generated">
            <a:extLst>
              <a:ext uri="{FF2B5EF4-FFF2-40B4-BE49-F238E27FC236}">
                <a16:creationId xmlns:a16="http://schemas.microsoft.com/office/drawing/2014/main" id="{4DC704B0-165D-B466-3995-120BC7C36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15" y="4298795"/>
            <a:ext cx="4056742" cy="2868696"/>
          </a:xfrm>
          <a:prstGeom prst="rect">
            <a:avLst/>
          </a:prstGeom>
        </p:spPr>
      </p:pic>
      <p:pic>
        <p:nvPicPr>
          <p:cNvPr id="8" name="Picture 7">
            <a:extLst>
              <a:ext uri="{FF2B5EF4-FFF2-40B4-BE49-F238E27FC236}">
                <a16:creationId xmlns:a16="http://schemas.microsoft.com/office/drawing/2014/main" id="{5C0EFE4A-4067-2EB0-6BBB-E807D53AC3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602" b="16712"/>
          <a:stretch/>
        </p:blipFill>
        <p:spPr bwMode="auto">
          <a:xfrm>
            <a:off x="8818039" y="5733143"/>
            <a:ext cx="3373961" cy="1124858"/>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D36369E7-144F-A81E-8578-25218CFAB8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0379" y="3456691"/>
            <a:ext cx="1887602" cy="2010228"/>
          </a:xfrm>
          <a:prstGeom prst="rect">
            <a:avLst/>
          </a:prstGeom>
        </p:spPr>
      </p:pic>
      <p:pic>
        <p:nvPicPr>
          <p:cNvPr id="11" name="Picture 10" descr="A person and person holding a bear and a bear&#10;&#10;Description automatically generated">
            <a:extLst>
              <a:ext uri="{FF2B5EF4-FFF2-40B4-BE49-F238E27FC236}">
                <a16:creationId xmlns:a16="http://schemas.microsoft.com/office/drawing/2014/main" id="{543253B8-DD32-849F-7E8B-1128EDD6AA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922" y="1858214"/>
            <a:ext cx="1725139" cy="2440581"/>
          </a:xfrm>
          <a:prstGeom prst="rect">
            <a:avLst/>
          </a:prstGeom>
        </p:spPr>
      </p:pic>
    </p:spTree>
    <p:extLst>
      <p:ext uri="{BB962C8B-B14F-4D97-AF65-F5344CB8AC3E}">
        <p14:creationId xmlns:p14="http://schemas.microsoft.com/office/powerpoint/2010/main" val="3273727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413E1-7C83-F1A8-42EF-04A81B0DBC08}"/>
              </a:ext>
            </a:extLst>
          </p:cNvPr>
          <p:cNvSpPr>
            <a:spLocks noGrp="1"/>
          </p:cNvSpPr>
          <p:nvPr>
            <p:ph type="title"/>
          </p:nvPr>
        </p:nvSpPr>
        <p:spPr>
          <a:xfrm>
            <a:off x="838200" y="1005522"/>
            <a:ext cx="10515600" cy="4846955"/>
          </a:xfrm>
        </p:spPr>
        <p:txBody>
          <a:bodyPr>
            <a:normAutofit/>
          </a:bodyPr>
          <a:lstStyle/>
          <a:p>
            <a:pPr algn="ctr"/>
            <a:r>
              <a:rPr lang="en-GB" sz="8800" dirty="0">
                <a:latin typeface="+mn-lt"/>
                <a:cs typeface="Times New Roman" panose="02020603050405020304" pitchFamily="18" charset="0"/>
              </a:rPr>
              <a:t>Understanding Malnutrition: </a:t>
            </a:r>
            <a:br>
              <a:rPr lang="en-GB" sz="8800" dirty="0">
                <a:latin typeface="+mn-lt"/>
                <a:cs typeface="Times New Roman" panose="02020603050405020304" pitchFamily="18" charset="0"/>
              </a:rPr>
            </a:br>
            <a:r>
              <a:rPr lang="en-GB" sz="8800" b="1" dirty="0">
                <a:latin typeface="+mn-lt"/>
                <a:cs typeface="Times New Roman" panose="02020603050405020304" pitchFamily="18" charset="0"/>
              </a:rPr>
              <a:t>Over-Nutrition</a:t>
            </a:r>
            <a:endParaRPr lang="en-NA" sz="8800" b="1" dirty="0">
              <a:latin typeface="+mn-lt"/>
              <a:cs typeface="Times New Roman" panose="02020603050405020304" pitchFamily="18" charset="0"/>
            </a:endParaRPr>
          </a:p>
        </p:txBody>
      </p:sp>
    </p:spTree>
    <p:extLst>
      <p:ext uri="{BB962C8B-B14F-4D97-AF65-F5344CB8AC3E}">
        <p14:creationId xmlns:p14="http://schemas.microsoft.com/office/powerpoint/2010/main" val="2322122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20AE34-D38D-3209-3C63-2C5DA746369E}"/>
              </a:ext>
            </a:extLst>
          </p:cNvPr>
          <p:cNvPicPr>
            <a:picLocks noChangeAspect="1"/>
          </p:cNvPicPr>
          <p:nvPr/>
        </p:nvPicPr>
        <p:blipFill rotWithShape="1">
          <a:blip r:embed="rId3">
            <a:extLst>
              <a:ext uri="{28A0092B-C50C-407E-A947-70E740481C1C}">
                <a14:useLocalDpi xmlns:a14="http://schemas.microsoft.com/office/drawing/2010/main" val="0"/>
              </a:ext>
            </a:extLst>
          </a:blip>
          <a:srcRect l="4772" t="8116" r="4498" b="5315"/>
          <a:stretch/>
        </p:blipFill>
        <p:spPr>
          <a:xfrm>
            <a:off x="1169387" y="0"/>
            <a:ext cx="10164534" cy="6858000"/>
          </a:xfrm>
          <a:prstGeom prst="rect">
            <a:avLst/>
          </a:prstGeom>
        </p:spPr>
      </p:pic>
    </p:spTree>
    <p:extLst>
      <p:ext uri="{BB962C8B-B14F-4D97-AF65-F5344CB8AC3E}">
        <p14:creationId xmlns:p14="http://schemas.microsoft.com/office/powerpoint/2010/main" val="1224288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0D6C-3877-611F-F6B0-F8C2556B75B1}"/>
              </a:ext>
            </a:extLst>
          </p:cNvPr>
          <p:cNvPicPr>
            <a:picLocks noChangeAspect="1"/>
          </p:cNvPicPr>
          <p:nvPr/>
        </p:nvPicPr>
        <p:blipFill rotWithShape="1">
          <a:blip r:embed="rId3">
            <a:extLst>
              <a:ext uri="{28A0092B-C50C-407E-A947-70E740481C1C}">
                <a14:useLocalDpi xmlns:a14="http://schemas.microsoft.com/office/drawing/2010/main" val="0"/>
              </a:ext>
            </a:extLst>
          </a:blip>
          <a:srcRect l="5038" t="8697" r="4912" b="12850"/>
          <a:stretch/>
        </p:blipFill>
        <p:spPr>
          <a:xfrm>
            <a:off x="521761" y="0"/>
            <a:ext cx="11148475" cy="6858000"/>
          </a:xfrm>
          <a:prstGeom prst="rect">
            <a:avLst/>
          </a:prstGeom>
        </p:spPr>
      </p:pic>
    </p:spTree>
    <p:extLst>
      <p:ext uri="{BB962C8B-B14F-4D97-AF65-F5344CB8AC3E}">
        <p14:creationId xmlns:p14="http://schemas.microsoft.com/office/powerpoint/2010/main" val="1440162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596994-B7CF-1B55-577F-2DA0B8D8B5E1}"/>
              </a:ext>
            </a:extLst>
          </p:cNvPr>
          <p:cNvPicPr>
            <a:picLocks noChangeAspect="1"/>
          </p:cNvPicPr>
          <p:nvPr/>
        </p:nvPicPr>
        <p:blipFill rotWithShape="1">
          <a:blip r:embed="rId3">
            <a:extLst>
              <a:ext uri="{28A0092B-C50C-407E-A947-70E740481C1C}">
                <a14:useLocalDpi xmlns:a14="http://schemas.microsoft.com/office/drawing/2010/main" val="0"/>
              </a:ext>
            </a:extLst>
          </a:blip>
          <a:srcRect l="16933" t="13188" r="16933" b="17295"/>
          <a:stretch/>
        </p:blipFill>
        <p:spPr>
          <a:xfrm>
            <a:off x="1482732" y="0"/>
            <a:ext cx="9226535" cy="6858000"/>
          </a:xfrm>
          <a:prstGeom prst="rect">
            <a:avLst/>
          </a:prstGeom>
        </p:spPr>
      </p:pic>
    </p:spTree>
    <p:extLst>
      <p:ext uri="{BB962C8B-B14F-4D97-AF65-F5344CB8AC3E}">
        <p14:creationId xmlns:p14="http://schemas.microsoft.com/office/powerpoint/2010/main" val="347979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5BA4B-0BFB-0782-1AF5-FB469E76EEAA}"/>
              </a:ext>
            </a:extLst>
          </p:cNvPr>
          <p:cNvPicPr>
            <a:picLocks noChangeAspect="1"/>
          </p:cNvPicPr>
          <p:nvPr/>
        </p:nvPicPr>
        <p:blipFill rotWithShape="1">
          <a:blip r:embed="rId3">
            <a:extLst>
              <a:ext uri="{28A0092B-C50C-407E-A947-70E740481C1C}">
                <a14:useLocalDpi xmlns:a14="http://schemas.microsoft.com/office/drawing/2010/main" val="0"/>
              </a:ext>
            </a:extLst>
          </a:blip>
          <a:srcRect l="5181" t="10821" r="5319" b="3189"/>
          <a:stretch/>
        </p:blipFill>
        <p:spPr>
          <a:xfrm>
            <a:off x="1226794" y="1"/>
            <a:ext cx="10090564" cy="6855422"/>
          </a:xfrm>
          <a:prstGeom prst="rect">
            <a:avLst/>
          </a:prstGeom>
        </p:spPr>
      </p:pic>
    </p:spTree>
    <p:extLst>
      <p:ext uri="{BB962C8B-B14F-4D97-AF65-F5344CB8AC3E}">
        <p14:creationId xmlns:p14="http://schemas.microsoft.com/office/powerpoint/2010/main" val="1152528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271E5E-B867-66C4-0F1F-4151527E40DA}"/>
              </a:ext>
            </a:extLst>
          </p:cNvPr>
          <p:cNvPicPr>
            <a:picLocks noChangeAspect="1"/>
          </p:cNvPicPr>
          <p:nvPr/>
        </p:nvPicPr>
        <p:blipFill rotWithShape="1">
          <a:blip r:embed="rId3">
            <a:extLst>
              <a:ext uri="{28A0092B-C50C-407E-A947-70E740481C1C}">
                <a14:useLocalDpi xmlns:a14="http://schemas.microsoft.com/office/drawing/2010/main" val="0"/>
              </a:ext>
            </a:extLst>
          </a:blip>
          <a:srcRect l="17890" t="18164" r="17616" b="17101"/>
          <a:stretch/>
        </p:blipFill>
        <p:spPr>
          <a:xfrm>
            <a:off x="1219200" y="-5252"/>
            <a:ext cx="9670012" cy="6863252"/>
          </a:xfrm>
          <a:prstGeom prst="rect">
            <a:avLst/>
          </a:prstGeom>
        </p:spPr>
      </p:pic>
    </p:spTree>
    <p:extLst>
      <p:ext uri="{BB962C8B-B14F-4D97-AF65-F5344CB8AC3E}">
        <p14:creationId xmlns:p14="http://schemas.microsoft.com/office/powerpoint/2010/main" val="4132047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31844-5441-D120-9B64-3C6933F50DB0}"/>
              </a:ext>
            </a:extLst>
          </p:cNvPr>
          <p:cNvPicPr>
            <a:picLocks noChangeAspect="1"/>
          </p:cNvPicPr>
          <p:nvPr/>
        </p:nvPicPr>
        <p:blipFill rotWithShape="1">
          <a:blip r:embed="rId3">
            <a:extLst>
              <a:ext uri="{28A0092B-C50C-407E-A947-70E740481C1C}">
                <a14:useLocalDpi xmlns:a14="http://schemas.microsoft.com/office/drawing/2010/main" val="0"/>
              </a:ext>
            </a:extLst>
          </a:blip>
          <a:srcRect l="8728" t="13720" r="8604" b="3575"/>
          <a:stretch/>
        </p:blipFill>
        <p:spPr>
          <a:xfrm>
            <a:off x="1224975" y="18268"/>
            <a:ext cx="9668312" cy="6839732"/>
          </a:xfrm>
          <a:prstGeom prst="rect">
            <a:avLst/>
          </a:prstGeom>
        </p:spPr>
      </p:pic>
    </p:spTree>
    <p:extLst>
      <p:ext uri="{BB962C8B-B14F-4D97-AF65-F5344CB8AC3E}">
        <p14:creationId xmlns:p14="http://schemas.microsoft.com/office/powerpoint/2010/main" val="3199782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641A0-F0B5-CB54-2C95-12E330F4A3E0}"/>
              </a:ext>
            </a:extLst>
          </p:cNvPr>
          <p:cNvPicPr>
            <a:picLocks noChangeAspect="1"/>
          </p:cNvPicPr>
          <p:nvPr/>
        </p:nvPicPr>
        <p:blipFill rotWithShape="1">
          <a:blip r:embed="rId3">
            <a:extLst>
              <a:ext uri="{28A0092B-C50C-407E-A947-70E740481C1C}">
                <a14:useLocalDpi xmlns:a14="http://schemas.microsoft.com/office/drawing/2010/main" val="0"/>
              </a:ext>
            </a:extLst>
          </a:blip>
          <a:srcRect l="7505" t="8309" r="7915" b="13236"/>
          <a:stretch/>
        </p:blipFill>
        <p:spPr>
          <a:xfrm>
            <a:off x="937247" y="0"/>
            <a:ext cx="10317505" cy="6767218"/>
          </a:xfrm>
          <a:prstGeom prst="rect">
            <a:avLst/>
          </a:prstGeom>
        </p:spPr>
      </p:pic>
    </p:spTree>
    <p:extLst>
      <p:ext uri="{BB962C8B-B14F-4D97-AF65-F5344CB8AC3E}">
        <p14:creationId xmlns:p14="http://schemas.microsoft.com/office/powerpoint/2010/main" val="920781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E74F-DEC4-7B95-B402-D1DECBA2E7C4}"/>
              </a:ext>
            </a:extLst>
          </p:cNvPr>
          <p:cNvSpPr txBox="1">
            <a:spLocks/>
          </p:cNvSpPr>
          <p:nvPr/>
        </p:nvSpPr>
        <p:spPr>
          <a:xfrm>
            <a:off x="838200" y="2088014"/>
            <a:ext cx="10515600" cy="24496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GB" sz="8800" b="1" dirty="0">
                <a:solidFill>
                  <a:srgbClr val="002060"/>
                </a:solidFill>
                <a:latin typeface="+mn-lt"/>
                <a:cs typeface="Times New Roman" panose="02020603050405020304" pitchFamily="18" charset="0"/>
              </a:rPr>
              <a:t>Sugar &amp; Me</a:t>
            </a:r>
            <a:r>
              <a:rPr lang="en-GB" sz="8800" dirty="0">
                <a:solidFill>
                  <a:srgbClr val="002060"/>
                </a:solidFill>
                <a:latin typeface="+mn-lt"/>
                <a:cs typeface="Times New Roman" panose="02020603050405020304" pitchFamily="18" charset="0"/>
              </a:rPr>
              <a:t>: </a:t>
            </a:r>
          </a:p>
          <a:p>
            <a:pPr algn="ctr"/>
            <a:r>
              <a:rPr lang="en-GB" sz="8800" i="1" dirty="0">
                <a:solidFill>
                  <a:srgbClr val="7030A0"/>
                </a:solidFill>
                <a:latin typeface="+mn-lt"/>
                <a:cs typeface="Times New Roman" panose="02020603050405020304" pitchFamily="18" charset="0"/>
              </a:rPr>
              <a:t>Exercise 2</a:t>
            </a:r>
            <a:endParaRPr lang="en-US" sz="8800" i="1" dirty="0">
              <a:solidFill>
                <a:srgbClr val="7030A0"/>
              </a:solidFill>
              <a:latin typeface="+mn-lt"/>
              <a:cs typeface="Times New Roman" panose="02020603050405020304" pitchFamily="18" charset="0"/>
            </a:endParaRPr>
          </a:p>
        </p:txBody>
      </p:sp>
    </p:spTree>
    <p:extLst>
      <p:ext uri="{BB962C8B-B14F-4D97-AF65-F5344CB8AC3E}">
        <p14:creationId xmlns:p14="http://schemas.microsoft.com/office/powerpoint/2010/main" val="419021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7376DA-9066-3BE5-F224-699CCA8A04E1}"/>
              </a:ext>
            </a:extLst>
          </p:cNvPr>
          <p:cNvPicPr>
            <a:picLocks noChangeAspect="1"/>
          </p:cNvPicPr>
          <p:nvPr/>
        </p:nvPicPr>
        <p:blipFill>
          <a:blip r:embed="rId2">
            <a:alphaModFix amt="32000"/>
            <a:extLst>
              <a:ext uri="{28A0092B-C50C-407E-A947-70E740481C1C}">
                <a14:useLocalDpi xmlns:a14="http://schemas.microsoft.com/office/drawing/2010/main" val="0"/>
              </a:ext>
            </a:extLst>
          </a:blip>
          <a:stretch>
            <a:fillRect/>
          </a:stretch>
        </p:blipFill>
        <p:spPr>
          <a:xfrm>
            <a:off x="0" y="11272"/>
            <a:ext cx="12224067" cy="6857999"/>
          </a:xfrm>
          <a:prstGeom prst="rect">
            <a:avLst/>
          </a:prstGeom>
        </p:spPr>
      </p:pic>
      <p:sp>
        <p:nvSpPr>
          <p:cNvPr id="2" name="Title 1">
            <a:extLst>
              <a:ext uri="{FF2B5EF4-FFF2-40B4-BE49-F238E27FC236}">
                <a16:creationId xmlns:a16="http://schemas.microsoft.com/office/drawing/2014/main" id="{4BA77AE8-206A-1ADB-D2DD-544CEC80D754}"/>
              </a:ext>
            </a:extLst>
          </p:cNvPr>
          <p:cNvSpPr>
            <a:spLocks noGrp="1"/>
          </p:cNvSpPr>
          <p:nvPr>
            <p:ph type="title"/>
          </p:nvPr>
        </p:nvSpPr>
        <p:spPr>
          <a:xfrm>
            <a:off x="7815945" y="-49005"/>
            <a:ext cx="4633685" cy="1941124"/>
          </a:xfrm>
        </p:spPr>
        <p:txBody>
          <a:bodyPr>
            <a:normAutofit/>
          </a:bodyPr>
          <a:lstStyle/>
          <a:p>
            <a:r>
              <a:rPr lang="en-NA" sz="6800" i="1" dirty="0">
                <a:solidFill>
                  <a:schemeClr val="accent6">
                    <a:lumMod val="50000"/>
                  </a:schemeClr>
                </a:solidFill>
                <a:latin typeface="AkayaKanadaka" panose="02010502080401010103" pitchFamily="2" charset="77"/>
                <a:cs typeface="AkayaKanadaka" panose="02010502080401010103" pitchFamily="2" charset="77"/>
              </a:rPr>
              <a:t>Thank you!</a:t>
            </a:r>
          </a:p>
        </p:txBody>
      </p:sp>
      <p:sp>
        <p:nvSpPr>
          <p:cNvPr id="5" name="Title 1">
            <a:extLst>
              <a:ext uri="{FF2B5EF4-FFF2-40B4-BE49-F238E27FC236}">
                <a16:creationId xmlns:a16="http://schemas.microsoft.com/office/drawing/2014/main" id="{75F2000D-1774-E846-A291-E86D0CEFB1E5}"/>
              </a:ext>
            </a:extLst>
          </p:cNvPr>
          <p:cNvSpPr txBox="1">
            <a:spLocks/>
          </p:cNvSpPr>
          <p:nvPr/>
        </p:nvSpPr>
        <p:spPr>
          <a:xfrm>
            <a:off x="5907314" y="5268685"/>
            <a:ext cx="6128067" cy="145120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5000"/>
              </a:lnSpc>
            </a:pPr>
            <a:r>
              <a:rPr lang="en-NA" sz="4000" b="1" dirty="0"/>
              <a:t>More information:</a:t>
            </a:r>
          </a:p>
          <a:p>
            <a:pPr algn="r"/>
            <a:r>
              <a:rPr lang="en-NA" b="1" dirty="0"/>
              <a:t> </a:t>
            </a:r>
            <a:r>
              <a:rPr lang="en-NA" b="1" dirty="0">
                <a:latin typeface="+mn-lt"/>
              </a:rPr>
              <a:t>www.nafsan.org/N4H</a:t>
            </a:r>
            <a:endParaRPr lang="en-NA" b="1" dirty="0"/>
          </a:p>
        </p:txBody>
      </p:sp>
      <p:pic>
        <p:nvPicPr>
          <p:cNvPr id="6" name="Picture 5">
            <a:extLst>
              <a:ext uri="{FF2B5EF4-FFF2-40B4-BE49-F238E27FC236}">
                <a16:creationId xmlns:a16="http://schemas.microsoft.com/office/drawing/2014/main" id="{6563D3D1-CF18-EE75-34E2-EACE3D0DDF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02" b="16712"/>
          <a:stretch/>
        </p:blipFill>
        <p:spPr bwMode="auto">
          <a:xfrm>
            <a:off x="0" y="5863771"/>
            <a:ext cx="2948336" cy="982957"/>
          </a:xfrm>
          <a:prstGeom prst="rect">
            <a:avLst/>
          </a:prstGeom>
          <a:ln>
            <a:noFill/>
          </a:ln>
          <a:effectLst>
            <a:softEdge rad="112500"/>
          </a:effectLst>
          <a:extLst>
            <a:ext uri="{53640926-AAD7-44D8-BBD7-CCE9431645EC}">
              <a14:shadowObscured xmlns:a14="http://schemas.microsoft.com/office/drawing/2010/main"/>
            </a:ext>
          </a:extLst>
        </p:spPr>
      </p:pic>
      <p:pic>
        <p:nvPicPr>
          <p:cNvPr id="9" name="Picture 8" descr="A logo of a baby holding a bowl of food&#10;&#10;Description automatically generated">
            <a:extLst>
              <a:ext uri="{FF2B5EF4-FFF2-40B4-BE49-F238E27FC236}">
                <a16:creationId xmlns:a16="http://schemas.microsoft.com/office/drawing/2014/main" id="{D50C1511-EFA3-5725-E34F-E37E53B8D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7" y="-476476"/>
            <a:ext cx="4484914" cy="3171475"/>
          </a:xfrm>
          <a:prstGeom prst="rect">
            <a:avLst/>
          </a:prstGeom>
        </p:spPr>
      </p:pic>
      <p:pic>
        <p:nvPicPr>
          <p:cNvPr id="10" name="Picture 9">
            <a:extLst>
              <a:ext uri="{FF2B5EF4-FFF2-40B4-BE49-F238E27FC236}">
                <a16:creationId xmlns:a16="http://schemas.microsoft.com/office/drawing/2014/main" id="{FC8C9159-8CC1-CD5B-2D3A-38966DA57B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998" y="2969203"/>
            <a:ext cx="1887602" cy="2010228"/>
          </a:xfrm>
          <a:prstGeom prst="rect">
            <a:avLst/>
          </a:prstGeom>
        </p:spPr>
      </p:pic>
      <p:pic>
        <p:nvPicPr>
          <p:cNvPr id="12" name="Picture 11" descr="A person and person holding a bear and a bear&#10;&#10;Description automatically generated">
            <a:extLst>
              <a:ext uri="{FF2B5EF4-FFF2-40B4-BE49-F238E27FC236}">
                <a16:creationId xmlns:a16="http://schemas.microsoft.com/office/drawing/2014/main" id="{E7F6D493-8E4C-1F75-3999-E54C20E5B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0349" y="1631983"/>
            <a:ext cx="2465032" cy="3487319"/>
          </a:xfrm>
          <a:prstGeom prst="rect">
            <a:avLst/>
          </a:prstGeom>
        </p:spPr>
      </p:pic>
    </p:spTree>
    <p:extLst>
      <p:ext uri="{BB962C8B-B14F-4D97-AF65-F5344CB8AC3E}">
        <p14:creationId xmlns:p14="http://schemas.microsoft.com/office/powerpoint/2010/main" val="3128472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413E1-7C83-F1A8-42EF-04A81B0DBC08}"/>
              </a:ext>
            </a:extLst>
          </p:cNvPr>
          <p:cNvSpPr>
            <a:spLocks noGrp="1"/>
          </p:cNvSpPr>
          <p:nvPr>
            <p:ph type="title"/>
          </p:nvPr>
        </p:nvSpPr>
        <p:spPr>
          <a:xfrm>
            <a:off x="838200" y="1005523"/>
            <a:ext cx="10515600" cy="4320858"/>
          </a:xfrm>
        </p:spPr>
        <p:txBody>
          <a:bodyPr>
            <a:normAutofit/>
          </a:bodyPr>
          <a:lstStyle/>
          <a:p>
            <a:pPr algn="ctr"/>
            <a:r>
              <a:rPr lang="en-GB" sz="8800" dirty="0">
                <a:latin typeface="+mn-lt"/>
                <a:cs typeface="Times New Roman" panose="02020603050405020304" pitchFamily="18" charset="0"/>
              </a:rPr>
              <a:t>Understanding Malnutrition: </a:t>
            </a:r>
            <a:br>
              <a:rPr lang="en-GB" sz="8800" dirty="0">
                <a:latin typeface="+mn-lt"/>
                <a:cs typeface="Times New Roman" panose="02020603050405020304" pitchFamily="18" charset="0"/>
              </a:rPr>
            </a:br>
            <a:r>
              <a:rPr lang="en-GB" sz="8800" b="1" dirty="0">
                <a:latin typeface="+mn-lt"/>
                <a:cs typeface="Times New Roman" panose="02020603050405020304" pitchFamily="18" charset="0"/>
              </a:rPr>
              <a:t>Under-Nutrition</a:t>
            </a:r>
            <a:endParaRPr lang="en-NA" sz="8800" b="1" dirty="0">
              <a:latin typeface="+mn-lt"/>
              <a:cs typeface="Times New Roman" panose="02020603050405020304" pitchFamily="18" charset="0"/>
            </a:endParaRPr>
          </a:p>
        </p:txBody>
      </p:sp>
    </p:spTree>
    <p:extLst>
      <p:ext uri="{BB962C8B-B14F-4D97-AF65-F5344CB8AC3E}">
        <p14:creationId xmlns:p14="http://schemas.microsoft.com/office/powerpoint/2010/main" val="3322617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5EDD81-9585-20EF-0D75-873B7DD4C2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33" t="9397" r="8490" b="2114"/>
          <a:stretch/>
        </p:blipFill>
        <p:spPr>
          <a:xfrm>
            <a:off x="1232094" y="55220"/>
            <a:ext cx="9727811" cy="6802780"/>
          </a:xfrm>
        </p:spPr>
      </p:pic>
    </p:spTree>
    <p:extLst>
      <p:ext uri="{BB962C8B-B14F-4D97-AF65-F5344CB8AC3E}">
        <p14:creationId xmlns:p14="http://schemas.microsoft.com/office/powerpoint/2010/main" val="300739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41E3F8-52E8-063B-C1E9-A2C86BAFAF5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127" t="11240" r="6830" b="3792"/>
          <a:stretch/>
        </p:blipFill>
        <p:spPr>
          <a:xfrm>
            <a:off x="1196049" y="0"/>
            <a:ext cx="9799901" cy="6843033"/>
          </a:xfrm>
        </p:spPr>
      </p:pic>
    </p:spTree>
    <p:extLst>
      <p:ext uri="{BB962C8B-B14F-4D97-AF65-F5344CB8AC3E}">
        <p14:creationId xmlns:p14="http://schemas.microsoft.com/office/powerpoint/2010/main" val="3197287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740F57-59E0-4406-3D7F-E45C6B2BF860}"/>
              </a:ext>
            </a:extLst>
          </p:cNvPr>
          <p:cNvPicPr>
            <a:picLocks noChangeAspect="1"/>
          </p:cNvPicPr>
          <p:nvPr/>
        </p:nvPicPr>
        <p:blipFill rotWithShape="1">
          <a:blip r:embed="rId3">
            <a:extLst>
              <a:ext uri="{28A0092B-C50C-407E-A947-70E740481C1C}">
                <a14:useLocalDpi xmlns:a14="http://schemas.microsoft.com/office/drawing/2010/main" val="0"/>
              </a:ext>
            </a:extLst>
          </a:blip>
          <a:srcRect l="6549" t="13333" r="8871" b="19613"/>
          <a:stretch/>
        </p:blipFill>
        <p:spPr>
          <a:xfrm>
            <a:off x="148771" y="95093"/>
            <a:ext cx="11894457" cy="6667813"/>
          </a:xfrm>
          <a:prstGeom prst="rect">
            <a:avLst/>
          </a:prstGeom>
        </p:spPr>
      </p:pic>
    </p:spTree>
    <p:extLst>
      <p:ext uri="{BB962C8B-B14F-4D97-AF65-F5344CB8AC3E}">
        <p14:creationId xmlns:p14="http://schemas.microsoft.com/office/powerpoint/2010/main" val="932774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16D74-154D-CDB9-D357-E1887BD24740}"/>
              </a:ext>
            </a:extLst>
          </p:cNvPr>
          <p:cNvPicPr>
            <a:picLocks noChangeAspect="1"/>
          </p:cNvPicPr>
          <p:nvPr/>
        </p:nvPicPr>
        <p:blipFill rotWithShape="1">
          <a:blip r:embed="rId3">
            <a:extLst>
              <a:ext uri="{28A0092B-C50C-407E-A947-70E740481C1C}">
                <a14:useLocalDpi xmlns:a14="http://schemas.microsoft.com/office/drawing/2010/main" val="0"/>
              </a:ext>
            </a:extLst>
          </a:blip>
          <a:srcRect l="5592" t="7343" r="5183" b="9179"/>
          <a:stretch/>
        </p:blipFill>
        <p:spPr>
          <a:xfrm>
            <a:off x="861391" y="0"/>
            <a:ext cx="10342523" cy="6842221"/>
          </a:xfrm>
          <a:prstGeom prst="rect">
            <a:avLst/>
          </a:prstGeom>
        </p:spPr>
      </p:pic>
    </p:spTree>
    <p:extLst>
      <p:ext uri="{BB962C8B-B14F-4D97-AF65-F5344CB8AC3E}">
        <p14:creationId xmlns:p14="http://schemas.microsoft.com/office/powerpoint/2010/main" val="181094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5ED2D-B902-D552-18D3-71870506CBAD}"/>
              </a:ext>
            </a:extLst>
          </p:cNvPr>
          <p:cNvPicPr>
            <a:picLocks noChangeAspect="1"/>
          </p:cNvPicPr>
          <p:nvPr/>
        </p:nvPicPr>
        <p:blipFill rotWithShape="1">
          <a:blip r:embed="rId3">
            <a:extLst>
              <a:ext uri="{28A0092B-C50C-407E-A947-70E740481C1C}">
                <a14:useLocalDpi xmlns:a14="http://schemas.microsoft.com/office/drawing/2010/main" val="0"/>
              </a:ext>
            </a:extLst>
          </a:blip>
          <a:srcRect l="10647" t="13719" r="14779" b="17048"/>
          <a:stretch/>
        </p:blipFill>
        <p:spPr>
          <a:xfrm>
            <a:off x="872588" y="0"/>
            <a:ext cx="10446823" cy="6858000"/>
          </a:xfrm>
          <a:prstGeom prst="rect">
            <a:avLst/>
          </a:prstGeom>
        </p:spPr>
      </p:pic>
    </p:spTree>
    <p:extLst>
      <p:ext uri="{BB962C8B-B14F-4D97-AF65-F5344CB8AC3E}">
        <p14:creationId xmlns:p14="http://schemas.microsoft.com/office/powerpoint/2010/main" val="1583473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F9D7B-E150-E16E-60C7-54534BB89232}"/>
              </a:ext>
            </a:extLst>
          </p:cNvPr>
          <p:cNvPicPr>
            <a:picLocks noChangeAspect="1"/>
          </p:cNvPicPr>
          <p:nvPr/>
        </p:nvPicPr>
        <p:blipFill rotWithShape="1">
          <a:blip r:embed="rId3">
            <a:extLst>
              <a:ext uri="{28A0092B-C50C-407E-A947-70E740481C1C}">
                <a14:useLocalDpi xmlns:a14="http://schemas.microsoft.com/office/drawing/2010/main" val="0"/>
              </a:ext>
            </a:extLst>
          </a:blip>
          <a:srcRect l="5609" t="8309" r="5046" b="3768"/>
          <a:stretch/>
        </p:blipFill>
        <p:spPr>
          <a:xfrm>
            <a:off x="1152939" y="0"/>
            <a:ext cx="9855620" cy="6858000"/>
          </a:xfrm>
          <a:prstGeom prst="rect">
            <a:avLst/>
          </a:prstGeom>
        </p:spPr>
      </p:pic>
    </p:spTree>
    <p:extLst>
      <p:ext uri="{BB962C8B-B14F-4D97-AF65-F5344CB8AC3E}">
        <p14:creationId xmlns:p14="http://schemas.microsoft.com/office/powerpoint/2010/main" val="113745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TotalTime>
  <Words>1566</Words>
  <Application>Microsoft Macintosh PowerPoint</Application>
  <PresentationFormat>Widescreen</PresentationFormat>
  <Paragraphs>65</Paragraphs>
  <Slides>29</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AkayaKanadaka</vt:lpstr>
      <vt:lpstr>Arial</vt:lpstr>
      <vt:lpstr>Calibri</vt:lpstr>
      <vt:lpstr>Calibri Light</vt:lpstr>
      <vt:lpstr>Office Theme</vt:lpstr>
      <vt:lpstr>Nutrition for Health Embracing our Namibian Food Systems</vt:lpstr>
      <vt:lpstr>Nutrition for Health  Embracing our Namibian Food Systems</vt:lpstr>
      <vt:lpstr>Understanding Malnutrition:  Under-Nutrition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Malnutrition:  Over-Nutrition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Manual- Slides</dc:title>
  <dc:creator>Outreach</dc:creator>
  <cp:lastModifiedBy>Ben Schernick</cp:lastModifiedBy>
  <cp:revision>12</cp:revision>
  <dcterms:created xsi:type="dcterms:W3CDTF">2023-07-12T12:39:02Z</dcterms:created>
  <dcterms:modified xsi:type="dcterms:W3CDTF">2023-10-26T12:45:08Z</dcterms:modified>
</cp:coreProperties>
</file>