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12" r:id="rId2"/>
    <p:sldId id="317" r:id="rId3"/>
    <p:sldId id="258" r:id="rId4"/>
    <p:sldId id="259" r:id="rId5"/>
    <p:sldId id="314" r:id="rId6"/>
    <p:sldId id="287" r:id="rId7"/>
    <p:sldId id="318" r:id="rId8"/>
    <p:sldId id="316" r:id="rId9"/>
    <p:sldId id="319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4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72"/>
    <p:restoredTop sz="94648"/>
  </p:normalViewPr>
  <p:slideViewPr>
    <p:cSldViewPr snapToGrid="0" snapToObjects="1">
      <p:cViewPr varScale="1">
        <p:scale>
          <a:sx n="106" d="100"/>
          <a:sy n="10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E09E88-EFF8-A24E-8848-79A12C95A3A2}" type="doc">
      <dgm:prSet loTypeId="urn:microsoft.com/office/officeart/2005/8/layout/venn1" loCatId="" qsTypeId="urn:microsoft.com/office/officeart/2005/8/quickstyle/simple1" qsCatId="simple" csTypeId="urn:microsoft.com/office/officeart/2005/8/colors/colorful1" csCatId="colorful" phldr="1"/>
      <dgm:spPr/>
    </dgm:pt>
    <dgm:pt modelId="{61DAA73E-BB9D-BE44-BB33-393190C1CB32}">
      <dgm:prSet phldrT="[Text]" custT="1"/>
      <dgm:spPr>
        <a:solidFill>
          <a:schemeClr val="accent2">
            <a:alpha val="50000"/>
          </a:schemeClr>
        </a:solidFill>
      </dgm:spPr>
      <dgm:t>
        <a:bodyPr/>
        <a:lstStyle/>
        <a:p>
          <a:pPr>
            <a:lnSpc>
              <a:spcPct val="110000"/>
            </a:lnSpc>
          </a:pPr>
          <a:r>
            <a: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Maternal &amp;               Child Care</a:t>
          </a:r>
        </a:p>
      </dgm:t>
    </dgm:pt>
    <dgm:pt modelId="{5D10E580-B8C7-E045-9535-08F62C319B9D}" type="parTrans" cxnId="{0AE35635-1670-7E45-92B7-941C2143EF6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06E682A-9424-B440-9B0F-B35F8094C0B8}" type="sibTrans" cxnId="{0AE35635-1670-7E45-92B7-941C2143EF6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04A4441-6038-CE4B-9972-49943EB934F1}">
      <dgm:prSet phldrT="[Text]" custT="1"/>
      <dgm:spPr>
        <a:solidFill>
          <a:srgbClr val="7030A0">
            <a:alpha val="50000"/>
          </a:srgbClr>
        </a:solidFill>
      </dgm:spPr>
      <dgm:t>
        <a:bodyPr/>
        <a:lstStyle/>
        <a:p>
          <a:pPr>
            <a:lnSpc>
              <a:spcPct val="110000"/>
            </a:lnSpc>
          </a:pPr>
          <a:r>
            <a: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Health,                   Water &amp; Hygiene</a:t>
          </a:r>
        </a:p>
        <a:p>
          <a:pPr>
            <a:lnSpc>
              <a:spcPct val="90000"/>
            </a:lnSpc>
          </a:pPr>
          <a:endParaRPr lang="en-US" sz="1500" b="1" dirty="0">
            <a:solidFill>
              <a:schemeClr val="bg1"/>
            </a:solidFill>
          </a:endParaRPr>
        </a:p>
      </dgm:t>
    </dgm:pt>
    <dgm:pt modelId="{55640F43-0A78-8A4E-8FAF-7302B853ADCA}" type="parTrans" cxnId="{7ABC6A67-1C63-8D4F-9502-D73D9D51777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5AACC98-D2F3-8341-901A-92AF2E5D6561}" type="sibTrans" cxnId="{7ABC6A67-1C63-8D4F-9502-D73D9D51777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775A7D1-8B1A-F64E-B0EF-51213921195F}">
      <dgm:prSet phldrT="[Text]" custT="1"/>
      <dgm:spPr>
        <a:solidFill>
          <a:schemeClr val="accent5">
            <a:lumMod val="75000"/>
            <a:alpha val="50000"/>
          </a:schemeClr>
        </a:solidFill>
      </dgm:spPr>
      <dgm:t>
        <a:bodyPr/>
        <a:lstStyle/>
        <a:p>
          <a:pPr marL="15875" indent="0">
            <a:lnSpc>
              <a:spcPct val="110000"/>
            </a:lnSpc>
            <a:tabLst/>
          </a:pPr>
          <a:r>
            <a: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 Protection</a:t>
          </a:r>
        </a:p>
      </dgm:t>
    </dgm:pt>
    <dgm:pt modelId="{89D5DBD4-93DF-E547-9095-2419015E3515}" type="parTrans" cxnId="{3595B3DA-0BC8-004B-85E6-1190D4134B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C01AE9E-7E9F-FD47-98DC-D0FDBB505421}" type="sibTrans" cxnId="{3595B3DA-0BC8-004B-85E6-1190D4134BB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006BB4A-84D5-9045-B077-A2A34E0EB31F}">
      <dgm:prSet phldrT="[Text]" custT="1"/>
      <dgm:spPr>
        <a:solidFill>
          <a:srgbClr val="00B050">
            <a:alpha val="50000"/>
          </a:srgbClr>
        </a:solidFill>
      </dgm:spPr>
      <dgm:t>
        <a:bodyPr/>
        <a:lstStyle/>
        <a:p>
          <a:pPr>
            <a:lnSpc>
              <a:spcPct val="110000"/>
            </a:lnSpc>
          </a:pPr>
          <a:r>
            <a: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Food, Agriculture &amp; Diets</a:t>
          </a:r>
        </a:p>
      </dgm:t>
    </dgm:pt>
    <dgm:pt modelId="{25A587C0-45DB-7A4F-ACD6-FEB149A6D3AC}" type="parTrans" cxnId="{6BA597C5-1BE2-E24D-8AEB-D4BE0AE78B9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E8A5990-6914-314D-AC6D-3D85E9B6DC6C}" type="sibTrans" cxnId="{6BA597C5-1BE2-E24D-8AEB-D4BE0AE78B9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B194E9F-D999-1E44-BC43-54EF45A12141}" type="pres">
      <dgm:prSet presAssocID="{41E09E88-EFF8-A24E-8848-79A12C95A3A2}" presName="compositeShape" presStyleCnt="0">
        <dgm:presLayoutVars>
          <dgm:chMax val="7"/>
          <dgm:dir/>
          <dgm:resizeHandles val="exact"/>
        </dgm:presLayoutVars>
      </dgm:prSet>
      <dgm:spPr/>
    </dgm:pt>
    <dgm:pt modelId="{F267C79D-D19E-4442-AC66-DD763EF0DF66}" type="pres">
      <dgm:prSet presAssocID="{61DAA73E-BB9D-BE44-BB33-393190C1CB32}" presName="circ1" presStyleLbl="vennNode1" presStyleIdx="0" presStyleCnt="4"/>
      <dgm:spPr/>
    </dgm:pt>
    <dgm:pt modelId="{2C84E8CE-45D2-5C46-BB23-8B1F783F07B6}" type="pres">
      <dgm:prSet presAssocID="{61DAA73E-BB9D-BE44-BB33-393190C1CB3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8F486BA-0B13-E24C-813A-724C9A9F78A5}" type="pres">
      <dgm:prSet presAssocID="{0006BB4A-84D5-9045-B077-A2A34E0EB31F}" presName="circ2" presStyleLbl="vennNode1" presStyleIdx="1" presStyleCnt="4" custScaleX="120795"/>
      <dgm:spPr/>
    </dgm:pt>
    <dgm:pt modelId="{B7249566-D2D0-DF44-94E4-75238F468CA2}" type="pres">
      <dgm:prSet presAssocID="{0006BB4A-84D5-9045-B077-A2A34E0EB31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E81EF1-8A6A-4743-9123-E45DD0D87CCC}" type="pres">
      <dgm:prSet presAssocID="{804A4441-6038-CE4B-9972-49943EB934F1}" presName="circ3" presStyleLbl="vennNode1" presStyleIdx="2" presStyleCnt="4"/>
      <dgm:spPr/>
    </dgm:pt>
    <dgm:pt modelId="{54977685-5D5B-404A-BEB4-D22CE296ECDB}" type="pres">
      <dgm:prSet presAssocID="{804A4441-6038-CE4B-9972-49943EB934F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8E0BB03-A538-3A44-9C5F-4EFFF8A62BB7}" type="pres">
      <dgm:prSet presAssocID="{6775A7D1-8B1A-F64E-B0EF-51213921195F}" presName="circ4" presStyleLbl="vennNode1" presStyleIdx="3" presStyleCnt="4" custScaleX="117309"/>
      <dgm:spPr/>
    </dgm:pt>
    <dgm:pt modelId="{14EC5A97-9146-DC41-9364-729840B35828}" type="pres">
      <dgm:prSet presAssocID="{6775A7D1-8B1A-F64E-B0EF-51213921195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4B3F924-9A9C-804A-A8A7-3A6507947D6C}" type="presOf" srcId="{6775A7D1-8B1A-F64E-B0EF-51213921195F}" destId="{14EC5A97-9146-DC41-9364-729840B35828}" srcOrd="1" destOrd="0" presId="urn:microsoft.com/office/officeart/2005/8/layout/venn1"/>
    <dgm:cxn modelId="{6FA2D329-4161-D747-9D23-CE4BC5275C3D}" type="presOf" srcId="{61DAA73E-BB9D-BE44-BB33-393190C1CB32}" destId="{F267C79D-D19E-4442-AC66-DD763EF0DF66}" srcOrd="0" destOrd="0" presId="urn:microsoft.com/office/officeart/2005/8/layout/venn1"/>
    <dgm:cxn modelId="{0AE35635-1670-7E45-92B7-941C2143EF65}" srcId="{41E09E88-EFF8-A24E-8848-79A12C95A3A2}" destId="{61DAA73E-BB9D-BE44-BB33-393190C1CB32}" srcOrd="0" destOrd="0" parTransId="{5D10E580-B8C7-E045-9535-08F62C319B9D}" sibTransId="{E06E682A-9424-B440-9B0F-B35F8094C0B8}"/>
    <dgm:cxn modelId="{B3E5235D-F3F1-3841-9866-83F0CDEB4FB6}" type="presOf" srcId="{0006BB4A-84D5-9045-B077-A2A34E0EB31F}" destId="{E8F486BA-0B13-E24C-813A-724C9A9F78A5}" srcOrd="0" destOrd="0" presId="urn:microsoft.com/office/officeart/2005/8/layout/venn1"/>
    <dgm:cxn modelId="{BD589161-DEC8-1E49-BE21-6313EC2589BA}" type="presOf" srcId="{804A4441-6038-CE4B-9972-49943EB934F1}" destId="{54977685-5D5B-404A-BEB4-D22CE296ECDB}" srcOrd="1" destOrd="0" presId="urn:microsoft.com/office/officeart/2005/8/layout/venn1"/>
    <dgm:cxn modelId="{81DA6962-0C4E-CE43-BD67-6959C3D72A4B}" type="presOf" srcId="{6775A7D1-8B1A-F64E-B0EF-51213921195F}" destId="{88E0BB03-A538-3A44-9C5F-4EFFF8A62BB7}" srcOrd="0" destOrd="0" presId="urn:microsoft.com/office/officeart/2005/8/layout/venn1"/>
    <dgm:cxn modelId="{7ABC6A67-1C63-8D4F-9502-D73D9D517774}" srcId="{41E09E88-EFF8-A24E-8848-79A12C95A3A2}" destId="{804A4441-6038-CE4B-9972-49943EB934F1}" srcOrd="2" destOrd="0" parTransId="{55640F43-0A78-8A4E-8FAF-7302B853ADCA}" sibTransId="{65AACC98-D2F3-8341-901A-92AF2E5D6561}"/>
    <dgm:cxn modelId="{4B562C8C-46EF-A94C-B082-33676D4EDE58}" type="presOf" srcId="{41E09E88-EFF8-A24E-8848-79A12C95A3A2}" destId="{7B194E9F-D999-1E44-BC43-54EF45A12141}" srcOrd="0" destOrd="0" presId="urn:microsoft.com/office/officeart/2005/8/layout/venn1"/>
    <dgm:cxn modelId="{A6CDCD96-5F62-0241-AAD3-8DD8F87866BA}" type="presOf" srcId="{804A4441-6038-CE4B-9972-49943EB934F1}" destId="{57E81EF1-8A6A-4743-9123-E45DD0D87CCC}" srcOrd="0" destOrd="0" presId="urn:microsoft.com/office/officeart/2005/8/layout/venn1"/>
    <dgm:cxn modelId="{690F19AC-01B8-8D41-BFFB-6FFC9ED1E915}" type="presOf" srcId="{0006BB4A-84D5-9045-B077-A2A34E0EB31F}" destId="{B7249566-D2D0-DF44-94E4-75238F468CA2}" srcOrd="1" destOrd="0" presId="urn:microsoft.com/office/officeart/2005/8/layout/venn1"/>
    <dgm:cxn modelId="{75F4D2B4-4E1E-E84C-87FB-FEA44FED3370}" type="presOf" srcId="{61DAA73E-BB9D-BE44-BB33-393190C1CB32}" destId="{2C84E8CE-45D2-5C46-BB23-8B1F783F07B6}" srcOrd="1" destOrd="0" presId="urn:microsoft.com/office/officeart/2005/8/layout/venn1"/>
    <dgm:cxn modelId="{6BA597C5-1BE2-E24D-8AEB-D4BE0AE78B91}" srcId="{41E09E88-EFF8-A24E-8848-79A12C95A3A2}" destId="{0006BB4A-84D5-9045-B077-A2A34E0EB31F}" srcOrd="1" destOrd="0" parTransId="{25A587C0-45DB-7A4F-ACD6-FEB149A6D3AC}" sibTransId="{7E8A5990-6914-314D-AC6D-3D85E9B6DC6C}"/>
    <dgm:cxn modelId="{3595B3DA-0BC8-004B-85E6-1190D4134BBD}" srcId="{41E09E88-EFF8-A24E-8848-79A12C95A3A2}" destId="{6775A7D1-8B1A-F64E-B0EF-51213921195F}" srcOrd="3" destOrd="0" parTransId="{89D5DBD4-93DF-E547-9095-2419015E3515}" sibTransId="{4C01AE9E-7E9F-FD47-98DC-D0FDBB505421}"/>
    <dgm:cxn modelId="{7110F9CC-6555-4D48-B9EE-D7ACFF5122F2}" type="presParOf" srcId="{7B194E9F-D999-1E44-BC43-54EF45A12141}" destId="{F267C79D-D19E-4442-AC66-DD763EF0DF66}" srcOrd="0" destOrd="0" presId="urn:microsoft.com/office/officeart/2005/8/layout/venn1"/>
    <dgm:cxn modelId="{5FFFE367-8D5A-854F-83C3-AC69E623847E}" type="presParOf" srcId="{7B194E9F-D999-1E44-BC43-54EF45A12141}" destId="{2C84E8CE-45D2-5C46-BB23-8B1F783F07B6}" srcOrd="1" destOrd="0" presId="urn:microsoft.com/office/officeart/2005/8/layout/venn1"/>
    <dgm:cxn modelId="{FE2A9495-B0EF-C54B-8DCD-5E1405855E65}" type="presParOf" srcId="{7B194E9F-D999-1E44-BC43-54EF45A12141}" destId="{E8F486BA-0B13-E24C-813A-724C9A9F78A5}" srcOrd="2" destOrd="0" presId="urn:microsoft.com/office/officeart/2005/8/layout/venn1"/>
    <dgm:cxn modelId="{7BC9F780-1661-3548-8D11-C24873AC1D69}" type="presParOf" srcId="{7B194E9F-D999-1E44-BC43-54EF45A12141}" destId="{B7249566-D2D0-DF44-94E4-75238F468CA2}" srcOrd="3" destOrd="0" presId="urn:microsoft.com/office/officeart/2005/8/layout/venn1"/>
    <dgm:cxn modelId="{6941E388-9B59-1949-8A93-2FF1488FDF78}" type="presParOf" srcId="{7B194E9F-D999-1E44-BC43-54EF45A12141}" destId="{57E81EF1-8A6A-4743-9123-E45DD0D87CCC}" srcOrd="4" destOrd="0" presId="urn:microsoft.com/office/officeart/2005/8/layout/venn1"/>
    <dgm:cxn modelId="{554888AE-9A40-C345-B66B-E3058E58E287}" type="presParOf" srcId="{7B194E9F-D999-1E44-BC43-54EF45A12141}" destId="{54977685-5D5B-404A-BEB4-D22CE296ECDB}" srcOrd="5" destOrd="0" presId="urn:microsoft.com/office/officeart/2005/8/layout/venn1"/>
    <dgm:cxn modelId="{542BB7B9-E4D1-E848-8EFA-0AEAA1051FFA}" type="presParOf" srcId="{7B194E9F-D999-1E44-BC43-54EF45A12141}" destId="{88E0BB03-A538-3A44-9C5F-4EFFF8A62BB7}" srcOrd="6" destOrd="0" presId="urn:microsoft.com/office/officeart/2005/8/layout/venn1"/>
    <dgm:cxn modelId="{3A64FDAA-8AA5-7A4E-ACB1-BA553BFF64B0}" type="presParOf" srcId="{7B194E9F-D999-1E44-BC43-54EF45A12141}" destId="{14EC5A97-9146-DC41-9364-729840B35828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7C79D-D19E-4442-AC66-DD763EF0DF66}">
      <dsp:nvSpPr>
        <dsp:cNvPr id="0" name=""/>
        <dsp:cNvSpPr/>
      </dsp:nvSpPr>
      <dsp:spPr>
        <a:xfrm>
          <a:off x="3134830" y="68579"/>
          <a:ext cx="3566160" cy="3566160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Maternal &amp;               Child Care</a:t>
          </a:r>
        </a:p>
      </dsp:txBody>
      <dsp:txXfrm>
        <a:off x="3546310" y="548639"/>
        <a:ext cx="2743200" cy="1131570"/>
      </dsp:txXfrm>
    </dsp:sp>
    <dsp:sp modelId="{E8F486BA-0B13-E24C-813A-724C9A9F78A5}">
      <dsp:nvSpPr>
        <dsp:cNvPr id="0" name=""/>
        <dsp:cNvSpPr/>
      </dsp:nvSpPr>
      <dsp:spPr>
        <a:xfrm>
          <a:off x="4341378" y="1645919"/>
          <a:ext cx="4307742" cy="3566160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Food, Agriculture &amp; Diets</a:t>
          </a:r>
        </a:p>
      </dsp:txBody>
      <dsp:txXfrm>
        <a:off x="6660932" y="2057399"/>
        <a:ext cx="1656824" cy="2743200"/>
      </dsp:txXfrm>
    </dsp:sp>
    <dsp:sp modelId="{57E81EF1-8A6A-4743-9123-E45DD0D87CCC}">
      <dsp:nvSpPr>
        <dsp:cNvPr id="0" name=""/>
        <dsp:cNvSpPr/>
      </dsp:nvSpPr>
      <dsp:spPr>
        <a:xfrm>
          <a:off x="3134830" y="3223260"/>
          <a:ext cx="3566160" cy="3566160"/>
        </a:xfrm>
        <a:prstGeom prst="ellipse">
          <a:avLst/>
        </a:prstGeom>
        <a:solidFill>
          <a:srgbClr val="7030A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Health,                   Water &amp; Hygiene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/>
            </a:solidFill>
          </a:endParaRPr>
        </a:p>
      </dsp:txBody>
      <dsp:txXfrm>
        <a:off x="3546310" y="5177789"/>
        <a:ext cx="2743200" cy="1131570"/>
      </dsp:txXfrm>
    </dsp:sp>
    <dsp:sp modelId="{88E0BB03-A538-3A44-9C5F-4EFFF8A62BB7}">
      <dsp:nvSpPr>
        <dsp:cNvPr id="0" name=""/>
        <dsp:cNvSpPr/>
      </dsp:nvSpPr>
      <dsp:spPr>
        <a:xfrm>
          <a:off x="1248857" y="1645919"/>
          <a:ext cx="4183426" cy="3566160"/>
        </a:xfrm>
        <a:prstGeom prst="ellipse">
          <a:avLst/>
        </a:prstGeom>
        <a:solidFill>
          <a:schemeClr val="accent5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5875" lvl="0" indent="0" algn="ctr" defTabSz="1244600">
            <a:lnSpc>
              <a:spcPct val="11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US" sz="28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Social Protection</a:t>
          </a:r>
        </a:p>
      </dsp:txBody>
      <dsp:txXfrm>
        <a:off x="1570659" y="2057399"/>
        <a:ext cx="1609010" cy="2743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FD186-AC61-48FF-9461-8C017D220C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FD186-AC61-48FF-9461-8C017D220C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3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GRN structures existed at all levels but NGOs only existed at National level.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GRN Structure moved to OPM</a:t>
            </a:r>
          </a:p>
          <a:p>
            <a:r>
              <a:t>NAFIN reconstituted itself into NAFSAN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FD186-AC61-48FF-9461-8C017D220C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44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GRN Structure moved to OPM</a:t>
            </a:r>
          </a:p>
          <a:p>
            <a:r>
              <a:rPr dirty="0"/>
              <a:t>NAFIN reconstituted itself into NAFSAN</a:t>
            </a:r>
          </a:p>
        </p:txBody>
      </p:sp>
    </p:spTree>
    <p:extLst>
      <p:ext uri="{BB962C8B-B14F-4D97-AF65-F5344CB8AC3E}">
        <p14:creationId xmlns:p14="http://schemas.microsoft.com/office/powerpoint/2010/main" val="74008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4"/>
            <a:ext cx="103632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1"/>
            <a:ext cx="5389033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597" y="1435101"/>
            <a:ext cx="4011088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7" y="612775"/>
            <a:ext cx="73152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7" y="5367337"/>
            <a:ext cx="7315203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7331" y="6400416"/>
            <a:ext cx="275071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21.JPG"/><Relationship Id="rId3" Type="http://schemas.openxmlformats.org/officeDocument/2006/relationships/image" Target="../media/image13.png"/><Relationship Id="rId7" Type="http://schemas.openxmlformats.org/officeDocument/2006/relationships/image" Target="../media/image8.jpg"/><Relationship Id="rId12" Type="http://schemas.openxmlformats.org/officeDocument/2006/relationships/image" Target="../media/image2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JPG"/><Relationship Id="rId5" Type="http://schemas.openxmlformats.org/officeDocument/2006/relationships/image" Target="../media/image15.png"/><Relationship Id="rId10" Type="http://schemas.openxmlformats.org/officeDocument/2006/relationships/image" Target="../media/image18.JPG"/><Relationship Id="rId4" Type="http://schemas.openxmlformats.org/officeDocument/2006/relationships/image" Target="../media/image14.png"/><Relationship Id="rId9" Type="http://schemas.openxmlformats.org/officeDocument/2006/relationships/image" Target="../media/image17.JPG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98B75D0-0067-D04A-A4AD-7E188A3F1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9091"/>
          <a:stretch/>
        </p:blipFill>
        <p:spPr>
          <a:xfrm>
            <a:off x="0" y="0"/>
            <a:ext cx="5581935" cy="29720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4A42C6-B5EC-0046-B21A-F3F98E26F968}"/>
              </a:ext>
            </a:extLst>
          </p:cNvPr>
          <p:cNvSpPr txBox="1">
            <a:spLocks/>
          </p:cNvSpPr>
          <p:nvPr/>
        </p:nvSpPr>
        <p:spPr>
          <a:xfrm>
            <a:off x="2261576" y="1354252"/>
            <a:ext cx="9025183" cy="376503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5000"/>
              </a:lnSpc>
            </a:pPr>
            <a:r>
              <a:rPr lang="en-GB" b="1" i="1" dirty="0">
                <a:solidFill>
                  <a:srgbClr val="3A481D"/>
                </a:solidFill>
              </a:rPr>
              <a:t>…</a:t>
            </a:r>
            <a:r>
              <a:rPr lang="en-GB" b="1" i="1" dirty="0">
                <a:solidFill>
                  <a:schemeClr val="accent3">
                    <a:lumMod val="50000"/>
                  </a:schemeClr>
                </a:solidFill>
              </a:rPr>
              <a:t>and it’s Role within </a:t>
            </a:r>
          </a:p>
          <a:p>
            <a:pPr algn="ctr">
              <a:lnSpc>
                <a:spcPct val="125000"/>
              </a:lnSpc>
            </a:pPr>
            <a:r>
              <a:rPr lang="en-GB" b="1" i="1" dirty="0">
                <a:solidFill>
                  <a:schemeClr val="accent3">
                    <a:lumMod val="50000"/>
                  </a:schemeClr>
                </a:solidFill>
              </a:rPr>
              <a:t>Namibia’s Food and Nutrition Security Coordination Systems </a:t>
            </a:r>
            <a:endParaRPr lang="en-GB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6044CE-EC0A-AE46-8ACB-B138B083A176}"/>
              </a:ext>
            </a:extLst>
          </p:cNvPr>
          <p:cNvSpPr txBox="1"/>
          <p:nvPr/>
        </p:nvSpPr>
        <p:spPr>
          <a:xfrm>
            <a:off x="1276451" y="5393526"/>
            <a:ext cx="3029030" cy="1004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A" sz="2800" b="0" i="0" u="none" strike="noStrike" cap="none" spc="0" normalizeH="0" baseline="0" dirty="0">
                <a:ln>
                  <a:noFill/>
                </a:ln>
                <a:solidFill>
                  <a:srgbClr val="3A481D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Mr. Ben Schernick</a:t>
            </a:r>
          </a:p>
          <a:p>
            <a:pPr marL="0" marR="0" indent="0" algn="l" defTabSz="457200" rtl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NA" sz="2400" dirty="0">
                <a:solidFill>
                  <a:srgbClr val="3A481D"/>
                </a:solidFill>
              </a:rPr>
              <a:t>Director of NAFSAN</a:t>
            </a:r>
            <a:endParaRPr kumimoji="0" lang="en-NA" sz="2400" b="0" i="0" u="none" strike="noStrike" cap="none" spc="0" normalizeH="0" baseline="0" dirty="0">
              <a:ln>
                <a:noFill/>
              </a:ln>
              <a:solidFill>
                <a:srgbClr val="3A481D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6CA9ED-8260-AE4D-9600-5F01BEF3F3FE}"/>
              </a:ext>
            </a:extLst>
          </p:cNvPr>
          <p:cNvSpPr txBox="1"/>
          <p:nvPr/>
        </p:nvSpPr>
        <p:spPr>
          <a:xfrm>
            <a:off x="8613994" y="5884750"/>
            <a:ext cx="3202155" cy="5133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A" sz="2400" b="1" i="0" u="none" strike="noStrike" cap="none" spc="0" normalizeH="0" baseline="0" dirty="0">
                <a:ln>
                  <a:noFill/>
                </a:ln>
                <a:solidFill>
                  <a:srgbClr val="3A481D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Windhoek, April 2021</a:t>
            </a:r>
            <a:endParaRPr kumimoji="0" lang="en-NA" sz="2000" b="1" i="0" u="none" strike="noStrike" cap="none" spc="0" normalizeH="0" baseline="0" dirty="0">
              <a:ln>
                <a:noFill/>
              </a:ln>
              <a:solidFill>
                <a:srgbClr val="3A481D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470830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0E1C699-9754-7E4A-9893-C99055C173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5941633"/>
              </p:ext>
            </p:extLst>
          </p:nvPr>
        </p:nvGraphicFramePr>
        <p:xfrm>
          <a:off x="2606842" y="0"/>
          <a:ext cx="989797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C44A42C6-B5EC-0046-B21A-F3F98E26F968}"/>
              </a:ext>
            </a:extLst>
          </p:cNvPr>
          <p:cNvSpPr txBox="1">
            <a:spLocks/>
          </p:cNvSpPr>
          <p:nvPr/>
        </p:nvSpPr>
        <p:spPr>
          <a:xfrm>
            <a:off x="221080" y="0"/>
            <a:ext cx="4771524" cy="26407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en-US" sz="4200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Key Aspects of </a:t>
            </a:r>
          </a:p>
          <a:p>
            <a:pPr>
              <a:lnSpc>
                <a:spcPct val="125000"/>
              </a:lnSpc>
            </a:pP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Food and Nutrition</a:t>
            </a:r>
          </a:p>
          <a:p>
            <a:pPr>
              <a:lnSpc>
                <a:spcPct val="110000"/>
              </a:lnSpc>
            </a:pPr>
            <a:r>
              <a:rPr lang="en-US" sz="42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Security</a:t>
            </a:r>
            <a:endParaRPr lang="en-US" sz="42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39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267C79D-D19E-4442-AC66-DD763EF0D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F267C79D-D19E-4442-AC66-DD763EF0D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F486BA-0B13-E24C-813A-724C9A9F7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E8F486BA-0B13-E24C-813A-724C9A9F78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E81EF1-8A6A-4743-9123-E45DD0D87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7">
                                            <p:graphicEl>
                                              <a:dgm id="{57E81EF1-8A6A-4743-9123-E45DD0D87C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E0BB03-A538-3A44-9C5F-4EFFF8A62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7">
                                            <p:graphicEl>
                                              <a:dgm id="{88E0BB03-A538-3A44-9C5F-4EFFF8A62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"/>
          <p:cNvSpPr txBox="1">
            <a:spLocks noGrp="1"/>
          </p:cNvSpPr>
          <p:nvPr>
            <p:ph type="title"/>
          </p:nvPr>
        </p:nvSpPr>
        <p:spPr>
          <a:xfrm>
            <a:off x="1735596" y="-67234"/>
            <a:ext cx="8229601" cy="95701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Namibia: 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Historical </a:t>
            </a:r>
            <a:r>
              <a:rPr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Background </a:t>
            </a:r>
          </a:p>
        </p:txBody>
      </p:sp>
      <p:sp>
        <p:nvSpPr>
          <p:cNvPr id="10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87533" y="889780"/>
            <a:ext cx="11844046" cy="58625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195132">
              <a:spcBef>
                <a:spcPts val="0"/>
              </a:spcBef>
              <a:buNone/>
              <a:defRPr sz="1940"/>
            </a:pPr>
            <a:r>
              <a:rPr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September </a:t>
            </a:r>
            <a:r>
              <a:rPr sz="2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1994</a:t>
            </a:r>
            <a:r>
              <a:rPr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Cabinet approved </a:t>
            </a:r>
            <a:r>
              <a:rPr sz="2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Food Security and Nutrition Council</a:t>
            </a:r>
            <a:r>
              <a:rPr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(FSNC) </a:t>
            </a: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587375" indent="-333375" defTabSz="195132">
              <a:spcBef>
                <a:spcPts val="1200"/>
              </a:spcBef>
              <a:buFont typeface="Courier New" panose="02070309020205020404" pitchFamily="49" charset="0"/>
              <a:buChar char="o"/>
              <a:defRPr sz="1940"/>
            </a:pP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Chaired by 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Permanent Secretary 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of Ministry of Health and Social Services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(</a:t>
            </a:r>
            <a:r>
              <a:rPr lang="en-US" sz="26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MoHSS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  <a:p>
            <a:pPr marL="587375" indent="-333375" defTabSz="195132">
              <a:spcBef>
                <a:spcPts val="1200"/>
              </a:spcBef>
              <a:buFont typeface="Courier New" panose="02070309020205020404" pitchFamily="49" charset="0"/>
              <a:buChar char="o"/>
              <a:defRPr sz="1940"/>
            </a:pP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Technical Committee chaired 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by Ministry of Agriculture, Water and                              Rural Development (M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AWRD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  <a:endParaRPr sz="2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0" indent="0" algn="just" defTabSz="195132">
              <a:spcBef>
                <a:spcPts val="600"/>
              </a:spcBef>
              <a:buSzTx/>
              <a:buNone/>
              <a:defRPr sz="3395"/>
            </a:pPr>
            <a:endParaRPr sz="1358" dirty="0"/>
          </a:p>
          <a:p>
            <a:pPr marL="1076325" indent="-711200" defTabSz="195132">
              <a:spcBef>
                <a:spcPts val="600"/>
              </a:spcBef>
              <a:buNone/>
              <a:defRPr sz="1940"/>
            </a:pPr>
            <a:r>
              <a:rPr lang="en-GB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…after some time, as a result of institutional 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restructuring,                                             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Technical 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Committee and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entire 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FNC 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became</a:t>
            </a:r>
            <a:r>
              <a:rPr sz="2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dormant</a:t>
            </a:r>
            <a:endParaRPr lang="en-US" sz="2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1076325" indent="-711200" defTabSz="195132">
              <a:spcBef>
                <a:spcPts val="600"/>
              </a:spcBef>
              <a:buNone/>
              <a:defRPr sz="1940"/>
            </a:pPr>
            <a:endParaRPr sz="2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defTabSz="195132">
              <a:spcBef>
                <a:spcPts val="1400"/>
              </a:spcBef>
              <a:buFont typeface="Wingdings" pitchFamily="2" charset="2"/>
              <a:buChar char="Ø"/>
              <a:defRPr sz="1940"/>
            </a:pPr>
            <a:r>
              <a:rPr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 </a:t>
            </a:r>
            <a:r>
              <a:rPr sz="26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2010</a:t>
            </a:r>
            <a:r>
              <a:rPr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, the </a:t>
            </a:r>
            <a:r>
              <a:rPr sz="26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Na</a:t>
            </a:r>
            <a:r>
              <a:rPr lang="en-US" sz="26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mibian </a:t>
            </a:r>
            <a:r>
              <a:rPr sz="26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Alliance for Improved Nutrition (NAFIN) </a:t>
            </a:r>
            <a:r>
              <a:rPr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was established</a:t>
            </a:r>
            <a:r>
              <a:rPr lang="en-US"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         							via Cabinet Resolution as a non-profit organization (Trust)</a:t>
            </a:r>
          </a:p>
          <a:p>
            <a:pPr marL="2000250" indent="-1600200" algn="just" defTabSz="195132">
              <a:spcBef>
                <a:spcPts val="1400"/>
              </a:spcBef>
              <a:buNone/>
              <a:defRPr sz="1940"/>
            </a:pP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…however, around 2017, NAFIN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also 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became dormant</a:t>
            </a:r>
            <a:r>
              <a:rPr sz="2600" u="sng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en-US" sz="2600" u="sng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896938" indent="-69850" algn="just" defTabSz="195132">
              <a:spcBef>
                <a:spcPts val="200"/>
              </a:spcBef>
              <a:buNone/>
              <a:defRPr sz="1940"/>
            </a:pPr>
            <a:r>
              <a:rPr lang="en-NA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+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did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6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anyhow 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 have the proper </a:t>
            </a:r>
            <a:r>
              <a:rPr lang="en-US" sz="26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'</a:t>
            </a:r>
            <a:r>
              <a:rPr sz="26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convening power</a:t>
            </a:r>
            <a:r>
              <a:rPr lang="en-US" sz="26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’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sz="26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0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0039922" y="6400415"/>
            <a:ext cx="170876" cy="2769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6" name="Picture 5" descr="Description: LOGO2">
            <a:extLst>
              <a:ext uri="{FF2B5EF4-FFF2-40B4-BE49-F238E27FC236}">
                <a16:creationId xmlns:a16="http://schemas.microsoft.com/office/drawing/2014/main" id="{3C736B21-1ACF-614A-A022-EA4D1434085B}"/>
              </a:ext>
            </a:extLst>
          </p:cNvPr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56" y="1062308"/>
            <a:ext cx="5309917" cy="3257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24114" y="230951"/>
            <a:ext cx="11005177" cy="644645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 defTabSz="452627">
              <a:spcBef>
                <a:spcPts val="500"/>
              </a:spcBef>
              <a:buSzTx/>
              <a:buNone/>
              <a:defRPr sz="2300" b="1"/>
            </a:pPr>
            <a:r>
              <a:rPr lang="en-US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2017 = </a:t>
            </a:r>
            <a:r>
              <a:rPr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Cabinet Decision </a:t>
            </a:r>
            <a:r>
              <a:rPr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No: 1/14.02.17/004</a:t>
            </a:r>
            <a:r>
              <a:rPr sz="24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sz="28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resolved </a:t>
            </a:r>
            <a:r>
              <a:rPr sz="24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that </a:t>
            </a:r>
            <a:endParaRPr lang="en-US" sz="2400" b="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1125538" indent="0" algn="just" defTabSz="452627">
              <a:spcBef>
                <a:spcPts val="500"/>
              </a:spcBef>
              <a:buSzTx/>
              <a:buNone/>
              <a:defRPr sz="2300" b="1"/>
            </a:pPr>
            <a:r>
              <a:rPr lang="en-US" sz="24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</a:t>
            </a:r>
            <a:r>
              <a:rPr sz="2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ffice of the </a:t>
            </a:r>
            <a:r>
              <a:rPr sz="2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rime Minister </a:t>
            </a: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(OP</a:t>
            </a:r>
            <a:r>
              <a:rPr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NA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)</a:t>
            </a:r>
            <a:r>
              <a:rPr lang="en-NA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:</a:t>
            </a:r>
            <a:endParaRPr sz="2800" dirty="0">
              <a:solidFill>
                <a:schemeClr val="accent3">
                  <a:lumMod val="20000"/>
                  <a:lumOff val="8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 defTabSz="452627">
              <a:buSzTx/>
              <a:buNone/>
              <a:defRPr sz="1700"/>
            </a:pPr>
            <a:endParaRPr b="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533400" indent="-533400" algn="just" defTabSz="452627">
              <a:lnSpc>
                <a:spcPct val="110000"/>
              </a:lnSpc>
              <a:spcBef>
                <a:spcPts val="400"/>
              </a:spcBef>
              <a:buFont typeface="+mj-lt"/>
              <a:buAutoNum type="arabicPeriod"/>
              <a:defRPr sz="2000" b="1"/>
            </a:pP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Revive</a:t>
            </a:r>
            <a:r>
              <a:rPr sz="26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the </a:t>
            </a:r>
            <a:r>
              <a:rPr sz="2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National Food Security and Nutrition Council </a:t>
            </a:r>
            <a:endParaRPr lang="en-US" sz="2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0" indent="0" algn="just" defTabSz="452627">
              <a:lnSpc>
                <a:spcPct val="110000"/>
              </a:lnSpc>
              <a:spcBef>
                <a:spcPts val="0"/>
              </a:spcBef>
              <a:buNone/>
              <a:defRPr sz="2000" b="1"/>
            </a:pPr>
            <a:r>
              <a:rPr lang="en-US" sz="26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		</a:t>
            </a:r>
            <a:r>
              <a:rPr sz="26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chaired by the Office of the Prime Minister</a:t>
            </a:r>
            <a:endParaRPr lang="en-US" sz="2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533400" indent="-533400" algn="just" defTabSz="452627">
              <a:lnSpc>
                <a:spcPct val="110000"/>
              </a:lnSpc>
              <a:spcBef>
                <a:spcPts val="1000"/>
              </a:spcBef>
              <a:buNone/>
              <a:defRPr sz="2000" b="1"/>
            </a:pPr>
            <a:r>
              <a:rPr lang="en-NA" sz="2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2. 	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Endorse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NAFIN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serve as a </a:t>
            </a:r>
            <a:r>
              <a:rPr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technical partner 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763588" indent="-519113" defTabSz="452627">
              <a:lnSpc>
                <a:spcPct val="110000"/>
              </a:lnSpc>
              <a:spcBef>
                <a:spcPts val="3600"/>
              </a:spcBef>
              <a:buFont typeface="Wingdings" pitchFamily="2" charset="2"/>
              <a:buChar char="Ø"/>
              <a:defRPr sz="2000"/>
            </a:pPr>
            <a:r>
              <a:rPr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OPM established a</a:t>
            </a:r>
            <a:r>
              <a:rPr lang="en-US"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</a:t>
            </a:r>
            <a:r>
              <a:rPr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inter-ministerial </a:t>
            </a:r>
            <a:r>
              <a:rPr 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Technical C</a:t>
            </a:r>
            <a:r>
              <a:rPr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ommittee</a:t>
            </a:r>
            <a:r>
              <a:rPr lang="en-US" sz="2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                                    </a:t>
            </a:r>
            <a:r>
              <a:rPr lang="en-US"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incl. UN Agencies + NAFIN  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(later: NAFSAN)</a:t>
            </a:r>
          </a:p>
          <a:p>
            <a:pPr marL="936625" indent="0" defTabSz="452627">
              <a:lnSpc>
                <a:spcPct val="110000"/>
              </a:lnSpc>
              <a:spcBef>
                <a:spcPts val="200"/>
              </a:spcBef>
              <a:buNone/>
              <a:defRPr sz="2000"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sym typeface="Wingdings" pitchFamily="2" charset="2"/>
              </a:rPr>
              <a:t> </a:t>
            </a:r>
            <a:r>
              <a:rPr lang="en-US" sz="2600" dirty="0">
                <a:solidFill>
                  <a:schemeClr val="accent3">
                    <a:lumMod val="40000"/>
                    <a:lumOff val="60000"/>
                  </a:schemeClr>
                </a:solidFill>
                <a:sym typeface="Wingdings" pitchFamily="2" charset="2"/>
              </a:rPr>
              <a:t>to develop </a:t>
            </a: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sym typeface="Wingdings" pitchFamily="2" charset="2"/>
              </a:rPr>
              <a:t>Namibia’s 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sym typeface="Wingdings" pitchFamily="2" charset="2"/>
              </a:rPr>
              <a:t>Food and Nutrition Security </a:t>
            </a: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  <a:sym typeface="Wingdings" pitchFamily="2" charset="2"/>
              </a:rPr>
              <a:t>(FNS)</a:t>
            </a:r>
          </a:p>
          <a:p>
            <a:pPr marL="3559175" indent="-385763" defTabSz="452627">
              <a:lnSpc>
                <a:spcPct val="110000"/>
              </a:lnSpc>
              <a:spcBef>
                <a:spcPts val="800"/>
              </a:spcBef>
              <a:buFont typeface="Wingdings" pitchFamily="2" charset="2"/>
              <a:buChar char="ü"/>
              <a:defRPr sz="2000"/>
            </a:pP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Policy 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(2021 - 2031)</a:t>
            </a:r>
          </a:p>
          <a:p>
            <a:pPr marL="3559175" indent="-385763" defTabSz="452627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  <a:defRPr sz="2000"/>
            </a:pP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Implementation Action Plan 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(2021-2026)</a:t>
            </a:r>
          </a:p>
          <a:p>
            <a:pPr marL="3559175" indent="-385763" defTabSz="452627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ü"/>
              <a:defRPr sz="2000"/>
            </a:pP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Coordination Structure 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(national/sub-national)</a:t>
            </a:r>
            <a:endParaRPr lang="en-US" sz="2400" b="1" dirty="0">
              <a:solidFill>
                <a:schemeClr val="accent3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4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0039922" y="6400415"/>
            <a:ext cx="170876" cy="2769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D59D0F5F-3610-EB42-9749-FE1D99AE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306"/>
                    </a14:imgEffect>
                    <a14:imgEffect>
                      <a14:saturation sat="1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969" y="358587"/>
            <a:ext cx="2466511" cy="138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B68A34-A742-C848-9AB9-7EC483BD98F7}"/>
              </a:ext>
            </a:extLst>
          </p:cNvPr>
          <p:cNvSpPr/>
          <p:nvPr/>
        </p:nvSpPr>
        <p:spPr>
          <a:xfrm>
            <a:off x="3018942" y="358587"/>
            <a:ext cx="9173058" cy="4526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0" indent="-1111250" defTabSz="452627">
              <a:lnSpc>
                <a:spcPct val="110000"/>
              </a:lnSpc>
              <a:spcBef>
                <a:spcPts val="1500"/>
              </a:spcBef>
              <a:defRPr sz="2000"/>
            </a:pPr>
            <a:r>
              <a:rPr lang="en-GB" sz="2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2018/19 </a:t>
            </a:r>
            <a:r>
              <a:rPr lang="en-GB" sz="2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= Participatory process leading to transition: ..from NAFIN to</a:t>
            </a:r>
            <a:r>
              <a:rPr lang="en-GB" sz="28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NAFSAN</a:t>
            </a:r>
            <a:endParaRPr lang="en-GB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546100" indent="-406400" defTabSz="452627">
              <a:lnSpc>
                <a:spcPct val="110000"/>
              </a:lnSpc>
              <a:spcBef>
                <a:spcPts val="2100"/>
              </a:spcBef>
              <a:spcAft>
                <a:spcPts val="1800"/>
              </a:spcAft>
              <a:buFont typeface="Wingdings" pitchFamily="2" charset="2"/>
              <a:buChar char="v"/>
              <a:defRPr sz="2000"/>
            </a:pPr>
            <a:r>
              <a:rPr lang="en-GB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800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Nutrition and Food Security Alliance of Namibia</a:t>
            </a:r>
          </a:p>
          <a:p>
            <a:pPr marL="898525" indent="-528638" defTabSz="452627">
              <a:lnSpc>
                <a:spcPct val="110000"/>
              </a:lnSpc>
              <a:spcBef>
                <a:spcPts val="1500"/>
              </a:spcBef>
              <a:buFont typeface="Wingdings" pitchFamily="2" charset="2"/>
              <a:buChar char="ü"/>
              <a:defRPr sz="2000"/>
            </a:pPr>
            <a:r>
              <a:rPr lang="en-GB"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Oct’19 = Constituting Meeting </a:t>
            </a:r>
          </a:p>
          <a:p>
            <a:pPr marL="898525" indent="-528638" defTabSz="452627">
              <a:lnSpc>
                <a:spcPct val="110000"/>
              </a:lnSpc>
              <a:spcBef>
                <a:spcPts val="1500"/>
              </a:spcBef>
              <a:buFont typeface="Wingdings" pitchFamily="2" charset="2"/>
              <a:buChar char="ü"/>
              <a:defRPr sz="2000"/>
            </a:pPr>
            <a:r>
              <a:rPr lang="en-GB"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Jan’20 = Official Letter to OPM:  (</a:t>
            </a:r>
            <a:r>
              <a:rPr lang="en-GB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NAFIN </a:t>
            </a:r>
            <a:r>
              <a:rPr lang="en-GB" sz="2000" dirty="0">
                <a:solidFill>
                  <a:schemeClr val="accent3">
                    <a:lumMod val="40000"/>
                    <a:lumOff val="60000"/>
                  </a:schemeClr>
                </a:solidFill>
                <a:sym typeface="Wingdings" pitchFamily="2" charset="2"/>
              </a:rPr>
              <a:t></a:t>
            </a:r>
            <a:r>
              <a:rPr lang="en-GB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NAFSAN)</a:t>
            </a:r>
            <a:endParaRPr lang="en-GB" sz="2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898525" indent="-528638" defTabSz="452627">
              <a:lnSpc>
                <a:spcPct val="110000"/>
              </a:lnSpc>
              <a:spcBef>
                <a:spcPts val="1500"/>
              </a:spcBef>
              <a:buFont typeface="Wingdings" pitchFamily="2" charset="2"/>
              <a:buChar char="ü"/>
              <a:defRPr sz="2000"/>
            </a:pPr>
            <a:r>
              <a:rPr lang="en-GB"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Mar’20 = NAFSAN’s Constitution </a:t>
            </a:r>
          </a:p>
          <a:p>
            <a:pPr marL="898525" indent="-528638" defTabSz="452627">
              <a:lnSpc>
                <a:spcPct val="110000"/>
              </a:lnSpc>
              <a:spcBef>
                <a:spcPts val="1500"/>
              </a:spcBef>
              <a:buFont typeface="Wingdings" pitchFamily="2" charset="2"/>
              <a:buChar char="ü"/>
              <a:defRPr sz="2000"/>
            </a:pPr>
            <a:r>
              <a:rPr lang="en-GB" sz="2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Jun’20 = Start-up Funding </a:t>
            </a:r>
            <a:r>
              <a:rPr lang="en-GB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from GIZ + SUN</a:t>
            </a:r>
            <a:endParaRPr lang="en-GB" sz="2800" b="1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B40F2A-5470-BC4F-B800-FD3B954675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7" b="16655"/>
          <a:stretch/>
        </p:blipFill>
        <p:spPr>
          <a:xfrm>
            <a:off x="7189695" y="5357622"/>
            <a:ext cx="5002305" cy="1524972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837DD0B-DE6B-2C45-B78B-BAF251815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7624"/>
            <a:ext cx="7494494" cy="150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77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298872F-B455-0F4D-9DEA-6C3B42EF22E3}"/>
              </a:ext>
            </a:extLst>
          </p:cNvPr>
          <p:cNvSpPr/>
          <p:nvPr/>
        </p:nvSpPr>
        <p:spPr>
          <a:xfrm>
            <a:off x="1545966" y="857250"/>
            <a:ext cx="3672506" cy="2964426"/>
          </a:xfrm>
          <a:prstGeom prst="ellipse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chemeClr val="tx1"/>
              </a:solidFill>
            </a:endParaRPr>
          </a:p>
          <a:p>
            <a:pPr algn="ctr"/>
            <a:endParaRPr lang="en-US" sz="900" b="1" dirty="0">
              <a:solidFill>
                <a:schemeClr val="tx1"/>
              </a:solidFill>
            </a:endParaRPr>
          </a:p>
          <a:p>
            <a:pPr algn="ctr"/>
            <a:endParaRPr lang="en-US" sz="21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68B562-23ED-BF41-8904-CB30B1593D2B}"/>
              </a:ext>
            </a:extLst>
          </p:cNvPr>
          <p:cNvSpPr txBox="1"/>
          <p:nvPr/>
        </p:nvSpPr>
        <p:spPr>
          <a:xfrm>
            <a:off x="2038688" y="2897354"/>
            <a:ext cx="1108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Academic Institutions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267836-3DD9-FD46-A477-617157E4F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63" y="2176786"/>
            <a:ext cx="5300339" cy="375284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A3700B-3FF3-B747-BD32-BFBE78451171}"/>
              </a:ext>
            </a:extLst>
          </p:cNvPr>
          <p:cNvSpPr txBox="1">
            <a:spLocks/>
          </p:cNvSpPr>
          <p:nvPr/>
        </p:nvSpPr>
        <p:spPr>
          <a:xfrm rot="744661">
            <a:off x="4822417" y="2563636"/>
            <a:ext cx="83600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  <a:sym typeface="Wingdings" pitchFamily="2" charset="2"/>
              </a:rPr>
              <a:t></a:t>
            </a:r>
            <a:endParaRPr lang="en-US" sz="33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6BF4F6-9131-E449-80AB-0DC2E02141A9}"/>
              </a:ext>
            </a:extLst>
          </p:cNvPr>
          <p:cNvSpPr txBox="1"/>
          <p:nvPr/>
        </p:nvSpPr>
        <p:spPr>
          <a:xfrm>
            <a:off x="4003913" y="2146953"/>
            <a:ext cx="1108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Private Sector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79469-9F24-A44A-9DD3-D2FE11CAB0A8}"/>
              </a:ext>
            </a:extLst>
          </p:cNvPr>
          <p:cNvSpPr txBox="1"/>
          <p:nvPr/>
        </p:nvSpPr>
        <p:spPr>
          <a:xfrm>
            <a:off x="3639553" y="2894044"/>
            <a:ext cx="1108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UN/Global Partners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414B1-0D42-BC43-A3A4-EAEF3A375E36}"/>
              </a:ext>
            </a:extLst>
          </p:cNvPr>
          <p:cNvSpPr txBox="1"/>
          <p:nvPr/>
        </p:nvSpPr>
        <p:spPr>
          <a:xfrm>
            <a:off x="1595384" y="2130409"/>
            <a:ext cx="1108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Civil Society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85FF7ED-2549-324D-B040-617E230F9069}"/>
              </a:ext>
            </a:extLst>
          </p:cNvPr>
          <p:cNvSpPr txBox="1">
            <a:spLocks/>
          </p:cNvSpPr>
          <p:nvPr/>
        </p:nvSpPr>
        <p:spPr>
          <a:xfrm rot="16549794">
            <a:off x="7662727" y="3335675"/>
            <a:ext cx="71021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50" dirty="0">
                <a:sym typeface="Wingdings" pitchFamily="2" charset="2"/>
              </a:rPr>
              <a:t></a:t>
            </a:r>
            <a:endParaRPr lang="en-US" sz="315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0F33C3-1E3C-8543-9369-96606A001964}"/>
              </a:ext>
            </a:extLst>
          </p:cNvPr>
          <p:cNvSpPr/>
          <p:nvPr/>
        </p:nvSpPr>
        <p:spPr>
          <a:xfrm>
            <a:off x="5764262" y="887635"/>
            <a:ext cx="4389053" cy="2707656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68000">
                <a:schemeClr val="accent4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5ADDDF-6EC2-BE41-8ECB-C3FF52D98AC4}"/>
              </a:ext>
            </a:extLst>
          </p:cNvPr>
          <p:cNvSpPr txBox="1"/>
          <p:nvPr/>
        </p:nvSpPr>
        <p:spPr>
          <a:xfrm>
            <a:off x="7466720" y="3077487"/>
            <a:ext cx="9569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/>
              <a:t>Country Network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7B8FF5-9AE3-A444-B00A-F3F02D5EB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78" y="887635"/>
            <a:ext cx="933495" cy="9941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B7101C-5F94-8A42-B999-D5AC4F950F02}"/>
              </a:ext>
            </a:extLst>
          </p:cNvPr>
          <p:cNvSpPr txBox="1"/>
          <p:nvPr/>
        </p:nvSpPr>
        <p:spPr>
          <a:xfrm>
            <a:off x="2789353" y="1899787"/>
            <a:ext cx="11081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+mj-lt"/>
              </a:rPr>
              <a:t>Government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ABE289-41F3-6644-872F-733F634729DB}"/>
              </a:ext>
            </a:extLst>
          </p:cNvPr>
          <p:cNvSpPr txBox="1"/>
          <p:nvPr/>
        </p:nvSpPr>
        <p:spPr>
          <a:xfrm>
            <a:off x="6580557" y="2244705"/>
            <a:ext cx="2756458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/>
              <a:t>Food and Nutrition Security Council  (2021)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948AD9-AAD9-5B4E-9C2D-334E428185F0}"/>
              </a:ext>
            </a:extLst>
          </p:cNvPr>
          <p:cNvGrpSpPr/>
          <p:nvPr/>
        </p:nvGrpSpPr>
        <p:grpSpPr>
          <a:xfrm>
            <a:off x="2690939" y="2188048"/>
            <a:ext cx="1306556" cy="966834"/>
            <a:chOff x="1555918" y="1774397"/>
            <a:chExt cx="1742075" cy="1289111"/>
          </a:xfrm>
        </p:grpSpPr>
        <p:pic>
          <p:nvPicPr>
            <p:cNvPr id="31" name="Picture 30" descr="Description: LOGO2">
              <a:extLst>
                <a:ext uri="{FF2B5EF4-FFF2-40B4-BE49-F238E27FC236}">
                  <a16:creationId xmlns:a16="http://schemas.microsoft.com/office/drawing/2014/main" id="{AE237FD8-4B7A-D245-9A49-E1CED973A124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918" y="1774397"/>
              <a:ext cx="1742075" cy="9652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53860F4-5619-6B4B-8FA3-0B6680EDEA6A}"/>
                </a:ext>
              </a:extLst>
            </p:cNvPr>
            <p:cNvSpPr txBox="1"/>
            <p:nvPr/>
          </p:nvSpPr>
          <p:spPr>
            <a:xfrm>
              <a:off x="1886787" y="2694176"/>
              <a:ext cx="1101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1F3113"/>
                  </a:solidFill>
                </a:rPr>
                <a:t>2010-19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EE23DF68-92C7-4040-B600-E98F0B345F92}"/>
              </a:ext>
            </a:extLst>
          </p:cNvPr>
          <p:cNvSpPr/>
          <p:nvPr/>
        </p:nvSpPr>
        <p:spPr>
          <a:xfrm>
            <a:off x="5448160" y="2874256"/>
            <a:ext cx="5271222" cy="81966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rgbClr val="E8A97E"/>
              </a:gs>
              <a:gs pos="83000">
                <a:srgbClr val="E8A97E"/>
              </a:gs>
              <a:gs pos="100000">
                <a:srgbClr val="E8A97E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Food and Nutrition Security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INTER-AGENCY STEERING COMMITEE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151854-58E0-6449-B778-87B476B17541}"/>
              </a:ext>
            </a:extLst>
          </p:cNvPr>
          <p:cNvGrpSpPr/>
          <p:nvPr/>
        </p:nvGrpSpPr>
        <p:grpSpPr>
          <a:xfrm>
            <a:off x="5400854" y="3682209"/>
            <a:ext cx="5205399" cy="729455"/>
            <a:chOff x="5169137" y="3766611"/>
            <a:chExt cx="6940532" cy="97260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C2FEB9-0F3A-B64A-8BD6-5B091A840041}"/>
                </a:ext>
              </a:extLst>
            </p:cNvPr>
            <p:cNvSpPr/>
            <p:nvPr/>
          </p:nvSpPr>
          <p:spPr>
            <a:xfrm>
              <a:off x="5169137" y="3769222"/>
              <a:ext cx="1414894" cy="3719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E8A97E"/>
                </a:gs>
                <a:gs pos="83000">
                  <a:srgbClr val="E8A97E"/>
                </a:gs>
                <a:gs pos="100000">
                  <a:srgbClr val="E8A97E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709E950-F56D-674D-BEB7-440EA0D65CF0}"/>
                </a:ext>
              </a:extLst>
            </p:cNvPr>
            <p:cNvSpPr/>
            <p:nvPr/>
          </p:nvSpPr>
          <p:spPr>
            <a:xfrm>
              <a:off x="5618695" y="4259637"/>
              <a:ext cx="1414894" cy="3719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E8A97E"/>
                </a:gs>
                <a:gs pos="83000">
                  <a:srgbClr val="E8A97E"/>
                </a:gs>
                <a:gs pos="100000">
                  <a:srgbClr val="E8A97E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72DA636-6697-274F-BFB4-AE963FC2CFBF}"/>
                </a:ext>
              </a:extLst>
            </p:cNvPr>
            <p:cNvSpPr/>
            <p:nvPr/>
          </p:nvSpPr>
          <p:spPr>
            <a:xfrm>
              <a:off x="10283293" y="4268582"/>
              <a:ext cx="1414894" cy="3719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E8A97E"/>
                </a:gs>
                <a:gs pos="83000">
                  <a:srgbClr val="E8A97E"/>
                </a:gs>
                <a:gs pos="100000">
                  <a:srgbClr val="E8A97E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C761250-E393-5E46-8FC9-63FEA6B4BAD8}"/>
                </a:ext>
              </a:extLst>
            </p:cNvPr>
            <p:cNvSpPr/>
            <p:nvPr/>
          </p:nvSpPr>
          <p:spPr>
            <a:xfrm>
              <a:off x="7950994" y="4367303"/>
              <a:ext cx="1414894" cy="3719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E8A97E"/>
                </a:gs>
                <a:gs pos="83000">
                  <a:srgbClr val="E8A97E"/>
                </a:gs>
                <a:gs pos="100000">
                  <a:srgbClr val="E8A97E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E0C6E3B-995C-FD42-83CD-99924A1490D7}"/>
                </a:ext>
              </a:extLst>
            </p:cNvPr>
            <p:cNvSpPr/>
            <p:nvPr/>
          </p:nvSpPr>
          <p:spPr>
            <a:xfrm>
              <a:off x="10694775" y="3766611"/>
              <a:ext cx="1414894" cy="3719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E8A97E"/>
                </a:gs>
                <a:gs pos="83000">
                  <a:srgbClr val="E8A97E"/>
                </a:gs>
                <a:gs pos="100000">
                  <a:srgbClr val="E8A97E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59EE1D6-3FE2-D543-AECC-628584DE3BE8}"/>
                </a:ext>
              </a:extLst>
            </p:cNvPr>
            <p:cNvSpPr/>
            <p:nvPr/>
          </p:nvSpPr>
          <p:spPr>
            <a:xfrm>
              <a:off x="8894303" y="3955179"/>
              <a:ext cx="1414894" cy="3719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E8A97E"/>
                </a:gs>
                <a:gs pos="83000">
                  <a:srgbClr val="E8A97E"/>
                </a:gs>
                <a:gs pos="100000">
                  <a:srgbClr val="E8A97E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08AD31B-8349-E34B-853C-5381CE043990}"/>
                </a:ext>
              </a:extLst>
            </p:cNvPr>
            <p:cNvSpPr/>
            <p:nvPr/>
          </p:nvSpPr>
          <p:spPr>
            <a:xfrm>
              <a:off x="6891266" y="3974895"/>
              <a:ext cx="1414894" cy="371914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rgbClr val="E8A97E"/>
                </a:gs>
                <a:gs pos="83000">
                  <a:srgbClr val="E8A97E"/>
                </a:gs>
                <a:gs pos="100000">
                  <a:srgbClr val="E8A97E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99809-1EFD-BD40-AAF5-4EC412EFD34F}"/>
              </a:ext>
            </a:extLst>
          </p:cNvPr>
          <p:cNvGrpSpPr/>
          <p:nvPr/>
        </p:nvGrpSpPr>
        <p:grpSpPr>
          <a:xfrm>
            <a:off x="5547081" y="5058911"/>
            <a:ext cx="4941500" cy="763367"/>
            <a:chOff x="5364107" y="4919232"/>
            <a:chExt cx="6588667" cy="101782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ADBD2C-4EDD-4348-8DE3-42A7DAAACCCE}"/>
                </a:ext>
              </a:extLst>
            </p:cNvPr>
            <p:cNvGrpSpPr/>
            <p:nvPr/>
          </p:nvGrpSpPr>
          <p:grpSpPr>
            <a:xfrm>
              <a:off x="7746321" y="4920533"/>
              <a:ext cx="1924069" cy="395997"/>
              <a:chOff x="7746321" y="4920533"/>
              <a:chExt cx="1924069" cy="39599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B60AB89-9E47-B24B-A7D6-FB781716BBD7}"/>
                  </a:ext>
                </a:extLst>
              </p:cNvPr>
              <p:cNvSpPr/>
              <p:nvPr/>
            </p:nvSpPr>
            <p:spPr>
              <a:xfrm>
                <a:off x="7746321" y="4920533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1E3B203-E472-5F46-BF21-BB59B5E11132}"/>
                  </a:ext>
                </a:extLst>
              </p:cNvPr>
              <p:cNvSpPr/>
              <p:nvPr/>
            </p:nvSpPr>
            <p:spPr>
              <a:xfrm>
                <a:off x="8017620" y="5150761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5305550-63F3-DA44-983B-7CF71BD70596}"/>
                  </a:ext>
                </a:extLst>
              </p:cNvPr>
              <p:cNvSpPr/>
              <p:nvPr/>
            </p:nvSpPr>
            <p:spPr>
              <a:xfrm>
                <a:off x="9110551" y="4930036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1F60855-5F14-B341-AE64-079C82665E96}"/>
                  </a:ext>
                </a:extLst>
              </p:cNvPr>
              <p:cNvSpPr/>
              <p:nvPr/>
            </p:nvSpPr>
            <p:spPr>
              <a:xfrm>
                <a:off x="8736575" y="5164130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E2305CC-EE6B-EA4D-A094-251843ADF126}"/>
                  </a:ext>
                </a:extLst>
              </p:cNvPr>
              <p:cNvSpPr/>
              <p:nvPr/>
            </p:nvSpPr>
            <p:spPr>
              <a:xfrm>
                <a:off x="8428436" y="4933924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587899E-78DF-644C-8D61-66BC8E431A7C}"/>
                </a:ext>
              </a:extLst>
            </p:cNvPr>
            <p:cNvGrpSpPr/>
            <p:nvPr/>
          </p:nvGrpSpPr>
          <p:grpSpPr>
            <a:xfrm>
              <a:off x="5364107" y="4919232"/>
              <a:ext cx="1924069" cy="395997"/>
              <a:chOff x="7746321" y="4920533"/>
              <a:chExt cx="1924069" cy="395997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DEFB643-0DF8-BE45-A4F6-B9D1C4173C80}"/>
                  </a:ext>
                </a:extLst>
              </p:cNvPr>
              <p:cNvSpPr/>
              <p:nvPr/>
            </p:nvSpPr>
            <p:spPr>
              <a:xfrm>
                <a:off x="7746321" y="4920533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4610424-F87C-E445-8183-A800BAAED6C8}"/>
                  </a:ext>
                </a:extLst>
              </p:cNvPr>
              <p:cNvSpPr/>
              <p:nvPr/>
            </p:nvSpPr>
            <p:spPr>
              <a:xfrm>
                <a:off x="8017620" y="5150761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E6CD213-4D3E-734F-804C-3F02747813C6}"/>
                  </a:ext>
                </a:extLst>
              </p:cNvPr>
              <p:cNvSpPr/>
              <p:nvPr/>
            </p:nvSpPr>
            <p:spPr>
              <a:xfrm>
                <a:off x="9110551" y="4930036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5F34DBF-4298-E24D-B0EE-C71A6B8E4538}"/>
                  </a:ext>
                </a:extLst>
              </p:cNvPr>
              <p:cNvSpPr/>
              <p:nvPr/>
            </p:nvSpPr>
            <p:spPr>
              <a:xfrm>
                <a:off x="8736575" y="5164130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E0A1470-B07F-2040-A96C-3CBC21CC2871}"/>
                  </a:ext>
                </a:extLst>
              </p:cNvPr>
              <p:cNvSpPr/>
              <p:nvPr/>
            </p:nvSpPr>
            <p:spPr>
              <a:xfrm>
                <a:off x="8428436" y="4933924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FF69FAA-DDA9-F641-9C86-B843AEB8D228}"/>
                </a:ext>
              </a:extLst>
            </p:cNvPr>
            <p:cNvGrpSpPr/>
            <p:nvPr/>
          </p:nvGrpSpPr>
          <p:grpSpPr>
            <a:xfrm>
              <a:off x="10028705" y="4951135"/>
              <a:ext cx="1924069" cy="395997"/>
              <a:chOff x="7746321" y="4920533"/>
              <a:chExt cx="1924069" cy="39599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09051A9-3160-0546-8BC3-4AC1BD7B991B}"/>
                  </a:ext>
                </a:extLst>
              </p:cNvPr>
              <p:cNvSpPr/>
              <p:nvPr/>
            </p:nvSpPr>
            <p:spPr>
              <a:xfrm>
                <a:off x="7746321" y="4920533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D5FBCBB-A570-244F-B246-F44A1397B497}"/>
                  </a:ext>
                </a:extLst>
              </p:cNvPr>
              <p:cNvSpPr/>
              <p:nvPr/>
            </p:nvSpPr>
            <p:spPr>
              <a:xfrm>
                <a:off x="8017620" y="5150761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4F633B8-5370-C74F-B038-295AC80CDD99}"/>
                  </a:ext>
                </a:extLst>
              </p:cNvPr>
              <p:cNvSpPr/>
              <p:nvPr/>
            </p:nvSpPr>
            <p:spPr>
              <a:xfrm>
                <a:off x="9110551" y="4930036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743AD92-453A-BB43-8123-FF89C3A49E2B}"/>
                  </a:ext>
                </a:extLst>
              </p:cNvPr>
              <p:cNvSpPr/>
              <p:nvPr/>
            </p:nvSpPr>
            <p:spPr>
              <a:xfrm>
                <a:off x="8736575" y="5164130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A1B2F9E-B3A6-5A44-AD67-05E86B88D7DB}"/>
                  </a:ext>
                </a:extLst>
              </p:cNvPr>
              <p:cNvSpPr/>
              <p:nvPr/>
            </p:nvSpPr>
            <p:spPr>
              <a:xfrm>
                <a:off x="8428436" y="4933924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DB9768D-FD39-F541-B3D4-F5BFB6EFCC0C}"/>
                </a:ext>
              </a:extLst>
            </p:cNvPr>
            <p:cNvGrpSpPr/>
            <p:nvPr/>
          </p:nvGrpSpPr>
          <p:grpSpPr>
            <a:xfrm>
              <a:off x="9016494" y="5541058"/>
              <a:ext cx="1924069" cy="395997"/>
              <a:chOff x="7746321" y="4920533"/>
              <a:chExt cx="1924069" cy="395997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9A59A92-D8D5-EC40-8043-6A8D9FF1F196}"/>
                  </a:ext>
                </a:extLst>
              </p:cNvPr>
              <p:cNvSpPr/>
              <p:nvPr/>
            </p:nvSpPr>
            <p:spPr>
              <a:xfrm>
                <a:off x="7746321" y="4920533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8EAE21EB-8B1B-7944-9FB3-BF3C0EC7C492}"/>
                  </a:ext>
                </a:extLst>
              </p:cNvPr>
              <p:cNvSpPr/>
              <p:nvPr/>
            </p:nvSpPr>
            <p:spPr>
              <a:xfrm>
                <a:off x="8017620" y="5150761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8C9D018-607E-B349-9AE1-B2027E119EF8}"/>
                  </a:ext>
                </a:extLst>
              </p:cNvPr>
              <p:cNvSpPr/>
              <p:nvPr/>
            </p:nvSpPr>
            <p:spPr>
              <a:xfrm>
                <a:off x="9110551" y="4930036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042F625-0BDF-0140-B223-3601BEC95777}"/>
                  </a:ext>
                </a:extLst>
              </p:cNvPr>
              <p:cNvSpPr/>
              <p:nvPr/>
            </p:nvSpPr>
            <p:spPr>
              <a:xfrm>
                <a:off x="8736575" y="5164130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BFB889F-959D-8D49-8F4D-9A25B8E2F49C}"/>
                  </a:ext>
                </a:extLst>
              </p:cNvPr>
              <p:cNvSpPr/>
              <p:nvPr/>
            </p:nvSpPr>
            <p:spPr>
              <a:xfrm>
                <a:off x="8428436" y="4933924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0FB314E-0243-E740-8FE2-0750D301A0AB}"/>
                </a:ext>
              </a:extLst>
            </p:cNvPr>
            <p:cNvGrpSpPr/>
            <p:nvPr/>
          </p:nvGrpSpPr>
          <p:grpSpPr>
            <a:xfrm>
              <a:off x="6373470" y="5531555"/>
              <a:ext cx="1924069" cy="395997"/>
              <a:chOff x="7746321" y="4920533"/>
              <a:chExt cx="1924069" cy="395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C1D64AA4-E9D3-E146-A119-1C9D7C5010EC}"/>
                  </a:ext>
                </a:extLst>
              </p:cNvPr>
              <p:cNvSpPr/>
              <p:nvPr/>
            </p:nvSpPr>
            <p:spPr>
              <a:xfrm>
                <a:off x="7746321" y="4920533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540C072-5EDD-784F-83EC-67ACD8E9A455}"/>
                  </a:ext>
                </a:extLst>
              </p:cNvPr>
              <p:cNvSpPr/>
              <p:nvPr/>
            </p:nvSpPr>
            <p:spPr>
              <a:xfrm>
                <a:off x="8017620" y="5150761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137FB3E-BF1B-F04D-9AB7-78FDD045FB57}"/>
                  </a:ext>
                </a:extLst>
              </p:cNvPr>
              <p:cNvSpPr/>
              <p:nvPr/>
            </p:nvSpPr>
            <p:spPr>
              <a:xfrm>
                <a:off x="9110551" y="4930036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E1A52B0-3883-064E-9CAF-6E6354657827}"/>
                  </a:ext>
                </a:extLst>
              </p:cNvPr>
              <p:cNvSpPr/>
              <p:nvPr/>
            </p:nvSpPr>
            <p:spPr>
              <a:xfrm>
                <a:off x="8736575" y="5164130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C88A0908-8DC8-214B-908B-9F1CF6CFDA8B}"/>
                  </a:ext>
                </a:extLst>
              </p:cNvPr>
              <p:cNvSpPr/>
              <p:nvPr/>
            </p:nvSpPr>
            <p:spPr>
              <a:xfrm>
                <a:off x="8428436" y="4933924"/>
                <a:ext cx="559839" cy="152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74000">
                    <a:srgbClr val="E8A97E"/>
                  </a:gs>
                  <a:gs pos="83000">
                    <a:srgbClr val="E8A97E"/>
                  </a:gs>
                  <a:gs pos="100000">
                    <a:srgbClr val="E8A97E"/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26539F8-EE96-E244-8133-39C8543BCEB0}"/>
              </a:ext>
            </a:extLst>
          </p:cNvPr>
          <p:cNvSpPr txBox="1"/>
          <p:nvPr/>
        </p:nvSpPr>
        <p:spPr>
          <a:xfrm>
            <a:off x="6480804" y="4328183"/>
            <a:ext cx="3047402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A" sz="1350" dirty="0"/>
              <a:t>Integrated into and aligned with</a:t>
            </a:r>
          </a:p>
          <a:p>
            <a:pPr algn="ctr"/>
            <a:r>
              <a:rPr lang="en-NA" sz="1350" b="1" dirty="0"/>
              <a:t>Regional Structures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232AA66-59AE-A644-94BD-A55017E6EB13}"/>
              </a:ext>
            </a:extLst>
          </p:cNvPr>
          <p:cNvSpPr txBox="1"/>
          <p:nvPr/>
        </p:nvSpPr>
        <p:spPr>
          <a:xfrm>
            <a:off x="6514042" y="5743771"/>
            <a:ext cx="3047402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NA" sz="1350" dirty="0"/>
              <a:t>Integrated into and aligned with</a:t>
            </a:r>
          </a:p>
          <a:p>
            <a:pPr algn="ctr"/>
            <a:r>
              <a:rPr lang="en-NA" sz="1350" b="1" dirty="0"/>
              <a:t>Structures at Constituency Level</a:t>
            </a:r>
          </a:p>
        </p:txBody>
      </p:sp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801D5ADD-E440-7545-8049-C03C47107DE9}"/>
              </a:ext>
            </a:extLst>
          </p:cNvPr>
          <p:cNvSpPr/>
          <p:nvPr/>
        </p:nvSpPr>
        <p:spPr>
          <a:xfrm rot="1027818">
            <a:off x="4412083" y="2486576"/>
            <a:ext cx="2028676" cy="865683"/>
          </a:xfrm>
          <a:prstGeom prst="striped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92D05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i="1" dirty="0">
                <a:solidFill>
                  <a:schemeClr val="tx1"/>
                </a:solidFill>
                <a:latin typeface="+mj-lt"/>
              </a:rPr>
              <a:t>Technical Guidance &amp; Regular Feedback</a:t>
            </a:r>
          </a:p>
        </p:txBody>
      </p:sp>
      <p:sp>
        <p:nvSpPr>
          <p:cNvPr id="73" name="Striped Right Arrow 72">
            <a:extLst>
              <a:ext uri="{FF2B5EF4-FFF2-40B4-BE49-F238E27FC236}">
                <a16:creationId xmlns:a16="http://schemas.microsoft.com/office/drawing/2014/main" id="{DE74E782-EC58-3C4E-9C7E-D0562BC93E26}"/>
              </a:ext>
            </a:extLst>
          </p:cNvPr>
          <p:cNvSpPr/>
          <p:nvPr/>
        </p:nvSpPr>
        <p:spPr>
          <a:xfrm rot="929614">
            <a:off x="3888402" y="3612588"/>
            <a:ext cx="2047166" cy="926293"/>
          </a:xfrm>
          <a:prstGeom prst="striped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92D05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i="1" dirty="0">
                <a:solidFill>
                  <a:schemeClr val="tx1"/>
                </a:solidFill>
                <a:latin typeface="+mj-lt"/>
              </a:rPr>
              <a:t>Initiate &amp; Support</a:t>
            </a:r>
          </a:p>
          <a:p>
            <a:pPr algn="ctr"/>
            <a:r>
              <a:rPr lang="en-US" sz="1350" b="1" i="1" dirty="0">
                <a:solidFill>
                  <a:schemeClr val="tx1"/>
                </a:solidFill>
                <a:latin typeface="+mj-lt"/>
              </a:rPr>
              <a:t>Implementation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2CED721-61E6-1345-A0DA-E53E3B05DD69}"/>
              </a:ext>
            </a:extLst>
          </p:cNvPr>
          <p:cNvSpPr/>
          <p:nvPr/>
        </p:nvSpPr>
        <p:spPr>
          <a:xfrm>
            <a:off x="3894818" y="3362038"/>
            <a:ext cx="1275271" cy="385879"/>
          </a:xfrm>
          <a:prstGeom prst="ellipse">
            <a:avLst/>
          </a:prstGeom>
          <a:solidFill>
            <a:schemeClr val="accent3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+mj-lt"/>
              </a:rPr>
              <a:t>Members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DDA603F-AE97-EF4E-85E9-63D2E81996B3}"/>
              </a:ext>
            </a:extLst>
          </p:cNvPr>
          <p:cNvSpPr/>
          <p:nvPr/>
        </p:nvSpPr>
        <p:spPr>
          <a:xfrm>
            <a:off x="2902060" y="3552986"/>
            <a:ext cx="1275271" cy="385879"/>
          </a:xfrm>
          <a:prstGeom prst="ellipse">
            <a:avLst/>
          </a:prstGeom>
          <a:solidFill>
            <a:schemeClr val="accent3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+mj-lt"/>
              </a:rPr>
              <a:t>Members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FA548AB-AC25-8A40-BC2F-EF4DE58625FC}"/>
              </a:ext>
            </a:extLst>
          </p:cNvPr>
          <p:cNvSpPr/>
          <p:nvPr/>
        </p:nvSpPr>
        <p:spPr>
          <a:xfrm>
            <a:off x="1607920" y="3732793"/>
            <a:ext cx="1275271" cy="385879"/>
          </a:xfrm>
          <a:prstGeom prst="ellipse">
            <a:avLst/>
          </a:prstGeom>
          <a:solidFill>
            <a:schemeClr val="accent3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+mj-lt"/>
              </a:rPr>
              <a:t>Members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7559946-395D-174A-A331-2CA3D8FB23B4}"/>
              </a:ext>
            </a:extLst>
          </p:cNvPr>
          <p:cNvSpPr/>
          <p:nvPr/>
        </p:nvSpPr>
        <p:spPr>
          <a:xfrm>
            <a:off x="1871562" y="3395563"/>
            <a:ext cx="1275271" cy="385879"/>
          </a:xfrm>
          <a:prstGeom prst="ellipse">
            <a:avLst/>
          </a:prstGeom>
          <a:solidFill>
            <a:schemeClr val="accent3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+mj-lt"/>
              </a:rPr>
              <a:t>Members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D9A1A0F-6FB3-2845-AE1B-265F06F9B279}"/>
              </a:ext>
            </a:extLst>
          </p:cNvPr>
          <p:cNvSpPr/>
          <p:nvPr/>
        </p:nvSpPr>
        <p:spPr>
          <a:xfrm>
            <a:off x="2613184" y="3885525"/>
            <a:ext cx="1275271" cy="385879"/>
          </a:xfrm>
          <a:prstGeom prst="ellipse">
            <a:avLst/>
          </a:prstGeom>
          <a:solidFill>
            <a:schemeClr val="accent3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+mj-lt"/>
              </a:rPr>
              <a:t>Members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1C2DFFD-5385-F54A-9C7C-7F0F57654D86}"/>
              </a:ext>
            </a:extLst>
          </p:cNvPr>
          <p:cNvSpPr/>
          <p:nvPr/>
        </p:nvSpPr>
        <p:spPr>
          <a:xfrm>
            <a:off x="1728678" y="4069927"/>
            <a:ext cx="1275271" cy="385879"/>
          </a:xfrm>
          <a:prstGeom prst="ellipse">
            <a:avLst/>
          </a:prstGeom>
          <a:solidFill>
            <a:schemeClr val="accent3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+mj-lt"/>
              </a:rPr>
              <a:t>Members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6AC2255-FD6C-084A-B333-CAD7B69F5B7D}"/>
              </a:ext>
            </a:extLst>
          </p:cNvPr>
          <p:cNvSpPr/>
          <p:nvPr/>
        </p:nvSpPr>
        <p:spPr>
          <a:xfrm>
            <a:off x="3343426" y="4063010"/>
            <a:ext cx="1275271" cy="385879"/>
          </a:xfrm>
          <a:prstGeom prst="ellipse">
            <a:avLst/>
          </a:prstGeom>
          <a:solidFill>
            <a:schemeClr val="accent3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+mj-lt"/>
              </a:rPr>
              <a:t>Members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8B4C9E8B-68FC-084F-8111-4665160D7CE6}"/>
              </a:ext>
            </a:extLst>
          </p:cNvPr>
          <p:cNvSpPr/>
          <p:nvPr/>
        </p:nvSpPr>
        <p:spPr>
          <a:xfrm>
            <a:off x="2635222" y="4255414"/>
            <a:ext cx="1275271" cy="385879"/>
          </a:xfrm>
          <a:prstGeom prst="ellipse">
            <a:avLst/>
          </a:prstGeom>
          <a:solidFill>
            <a:schemeClr val="accent3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+mj-lt"/>
              </a:rPr>
              <a:t>Members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EEFB655-C62E-BB46-8128-EFC0BB9FDA64}"/>
              </a:ext>
            </a:extLst>
          </p:cNvPr>
          <p:cNvSpPr/>
          <p:nvPr/>
        </p:nvSpPr>
        <p:spPr>
          <a:xfrm>
            <a:off x="1597816" y="4393929"/>
            <a:ext cx="1275271" cy="385879"/>
          </a:xfrm>
          <a:prstGeom prst="ellipse">
            <a:avLst/>
          </a:prstGeom>
          <a:solidFill>
            <a:schemeClr val="accent3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tx1"/>
                </a:solidFill>
                <a:latin typeface="+mj-lt"/>
              </a:rPr>
              <a:t>Members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EAD6A3B-9228-4A49-ACBF-35D8BE098C7D}"/>
              </a:ext>
            </a:extLst>
          </p:cNvPr>
          <p:cNvSpPr/>
          <p:nvPr/>
        </p:nvSpPr>
        <p:spPr>
          <a:xfrm>
            <a:off x="292625" y="5099505"/>
            <a:ext cx="2986400" cy="973242"/>
          </a:xfrm>
          <a:prstGeom prst="roundRect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92D050"/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NA" sz="1600" b="1" dirty="0">
                <a:solidFill>
                  <a:sysClr val="windowText" lastClr="000000"/>
                </a:solidFill>
                <a:latin typeface="+mj-lt"/>
              </a:rPr>
              <a:t>Facilitating Dialogues, Networking, Advocacy, Sourcing of additional Funding </a:t>
            </a:r>
          </a:p>
        </p:txBody>
      </p:sp>
      <p:sp>
        <p:nvSpPr>
          <p:cNvPr id="74" name="Striped Right Arrow 73">
            <a:extLst>
              <a:ext uri="{FF2B5EF4-FFF2-40B4-BE49-F238E27FC236}">
                <a16:creationId xmlns:a16="http://schemas.microsoft.com/office/drawing/2014/main" id="{5308D47D-5069-9D4D-B5B0-D5A7354BA0B6}"/>
              </a:ext>
            </a:extLst>
          </p:cNvPr>
          <p:cNvSpPr/>
          <p:nvPr/>
        </p:nvSpPr>
        <p:spPr>
          <a:xfrm rot="963528">
            <a:off x="2605312" y="4767304"/>
            <a:ext cx="3833749" cy="759872"/>
          </a:xfrm>
          <a:prstGeom prst="stripedRightArrow">
            <a:avLst>
              <a:gd name="adj1" fmla="val 49129"/>
              <a:gd name="adj2" fmla="val 50000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92D050"/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i="1" dirty="0" err="1">
                <a:solidFill>
                  <a:schemeClr val="tx1"/>
                </a:solidFill>
                <a:latin typeface="+mj-lt"/>
              </a:rPr>
              <a:t>Sensitise</a:t>
            </a:r>
            <a:r>
              <a:rPr lang="en-US" sz="1350" b="1" i="1" dirty="0">
                <a:solidFill>
                  <a:schemeClr val="tx1"/>
                </a:solidFill>
                <a:latin typeface="+mj-lt"/>
              </a:rPr>
              <a:t> &amp; Empower Communities</a:t>
            </a: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6A816DCA-A47F-CE48-8445-280F46B3D0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20" t="17710" b="12096"/>
          <a:stretch/>
        </p:blipFill>
        <p:spPr>
          <a:xfrm>
            <a:off x="77202" y="125699"/>
            <a:ext cx="2361732" cy="124738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EE04CE9A-CC97-0144-897B-05AFC1449CF9}"/>
              </a:ext>
            </a:extLst>
          </p:cNvPr>
          <p:cNvSpPr/>
          <p:nvPr/>
        </p:nvSpPr>
        <p:spPr>
          <a:xfrm>
            <a:off x="1534550" y="881835"/>
            <a:ext cx="3937976" cy="2707657"/>
          </a:xfrm>
          <a:prstGeom prst="ellipse">
            <a:avLst/>
          </a:prstGeom>
          <a:solidFill>
            <a:schemeClr val="accent3">
              <a:lumMod val="40000"/>
              <a:lumOff val="60000"/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NAFSAN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</a:rPr>
              <a:t>Civil Society + Academia</a:t>
            </a:r>
          </a:p>
          <a:p>
            <a:pPr marL="9525" algn="ctr"/>
            <a:r>
              <a:rPr lang="en-US" sz="1650" b="1" i="1" dirty="0">
                <a:solidFill>
                  <a:schemeClr val="tx1"/>
                </a:solidFill>
                <a:latin typeface="+mj-lt"/>
              </a:rPr>
              <a:t>+ Private Sector</a:t>
            </a:r>
            <a:endParaRPr lang="en-US" sz="1650" b="1" i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marL="9525" algn="ctr"/>
            <a:r>
              <a:rPr lang="en-US" sz="16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 Individuals</a:t>
            </a:r>
          </a:p>
          <a:p>
            <a:pPr algn="ctr">
              <a:spcBef>
                <a:spcPts val="900"/>
              </a:spcBef>
            </a:pPr>
            <a:r>
              <a:rPr lang="en-US" sz="1500" i="1" dirty="0">
                <a:solidFill>
                  <a:schemeClr val="tx1"/>
                </a:solidFill>
                <a:latin typeface="+mj-lt"/>
              </a:rPr>
              <a:t> + UN Agencies </a:t>
            </a:r>
            <a:r>
              <a:rPr lang="en-US" sz="1350" i="1" dirty="0">
                <a:solidFill>
                  <a:schemeClr val="tx1"/>
                </a:solidFill>
                <a:latin typeface="+mj-lt"/>
              </a:rPr>
              <a:t>as             </a:t>
            </a:r>
            <a:r>
              <a:rPr lang="en-US" sz="1500" i="1" dirty="0">
                <a:solidFill>
                  <a:schemeClr val="tx1"/>
                </a:solidFill>
                <a:latin typeface="+mj-lt"/>
              </a:rPr>
              <a:t> Institutional Supporters</a:t>
            </a:r>
            <a:endParaRPr lang="en-US" sz="788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21839087-F725-BA49-B8B5-2A68BF40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600" y="89992"/>
            <a:ext cx="6906515" cy="67538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Background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18068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7 0.10648 C -0.11797 0.25834 -0.16224 0.40996 -0.16055 0.51759 C -0.15886 0.62523 0.08737 0.79584 0.12643 0.77199 C 0.1625 0.71435 0.38359 0.04676 0.37877 0.01991 " pathEditMode="relative" rAng="0" ptsTypes="AAAA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2905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3281 0.02894 C -0.07839 0.17824 -0.18268 0.40278 -0.1793 0.5081 C -0.17604 0.61389 -0.10495 0.67523 -0.0806 0.68704 C -0.05651 0.69861 -0.0332 0.57824 -0.0332 0.57847 C -0.0332 0.57824 0.37565 0.02037 0.37565 0.02014 " pathEditMode="relative" rAng="0" ptsTypes="AAAAA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9" y="325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3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3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3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3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3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3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3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3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3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3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3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3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3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3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/>
      <p:bldP spid="10" grpId="1"/>
      <p:bldP spid="14" grpId="0"/>
      <p:bldP spid="14" grpId="1"/>
      <p:bldP spid="9" grpId="0"/>
      <p:bldP spid="9" grpId="1"/>
      <p:bldP spid="11" grpId="0"/>
      <p:bldP spid="11" grpId="1"/>
      <p:bldP spid="8" grpId="0"/>
      <p:bldP spid="8" grpId="1"/>
      <p:bldP spid="24" grpId="0"/>
      <p:bldP spid="24" grpId="1"/>
      <p:bldP spid="17" grpId="0" animBg="1"/>
      <p:bldP spid="18" grpId="0"/>
      <p:bldP spid="7" grpId="0"/>
      <p:bldP spid="7" grpId="1"/>
      <p:bldP spid="30" grpId="0"/>
      <p:bldP spid="27" grpId="0" animBg="1"/>
      <p:bldP spid="19" grpId="0"/>
      <p:bldP spid="72" grpId="0"/>
      <p:bldP spid="3" grpId="0" animBg="1"/>
      <p:bldP spid="73" grpId="0" animBg="1"/>
      <p:bldP spid="75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22" grpId="0" animBg="1"/>
      <p:bldP spid="74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CCECC-E02A-A745-B660-0FEF1EB8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A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1FF6CBA-F50C-4546-9394-242BF4795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736" y="-3601641"/>
            <a:ext cx="4575304" cy="3263504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7CB4B2E-6893-9F4C-829D-45CFD761C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505" y="0"/>
            <a:ext cx="9150495" cy="6858000"/>
          </a:xfrm>
          <a:prstGeom prst="rect">
            <a:avLst/>
          </a:prstGeom>
        </p:spPr>
      </p:pic>
      <p:pic>
        <p:nvPicPr>
          <p:cNvPr id="9" name="Picture 8" descr="A picture containing website&#10;&#10;Description automatically generated">
            <a:extLst>
              <a:ext uri="{FF2B5EF4-FFF2-40B4-BE49-F238E27FC236}">
                <a16:creationId xmlns:a16="http://schemas.microsoft.com/office/drawing/2014/main" id="{FCDE7BB9-3B3A-4645-AD79-00C995F16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6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7844B-6F7C-BE49-91D1-514B81B09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500" y="875420"/>
            <a:ext cx="5279079" cy="857321"/>
          </a:xfrm>
        </p:spPr>
        <p:txBody>
          <a:bodyPr>
            <a:normAutofit fontScale="90000"/>
          </a:bodyPr>
          <a:lstStyle/>
          <a:p>
            <a:pPr algn="ctr"/>
            <a:r>
              <a:rPr lang="en-NA" b="1" i="1" dirty="0">
                <a:latin typeface="+mn-lt"/>
              </a:rPr>
              <a:t>Focus Areas in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6075E-E992-7D4A-A6CB-D6E003548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81" y="3378291"/>
            <a:ext cx="8769485" cy="426801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NA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Organisational Development</a:t>
            </a:r>
          </a:p>
          <a:p>
            <a:pPr marL="0" indent="0">
              <a:spcBef>
                <a:spcPts val="300"/>
              </a:spcBef>
              <a:spcAft>
                <a:spcPts val="450"/>
              </a:spcAft>
              <a:buNone/>
            </a:pPr>
            <a:r>
              <a:rPr lang="en-NA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     </a:t>
            </a:r>
            <a:r>
              <a:rPr lang="en-NA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&amp;  Membership Outreach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en-NA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Collaboration with Government </a:t>
            </a:r>
            <a:r>
              <a:rPr lang="en-NA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and UN Agencies to revive:</a:t>
            </a:r>
          </a:p>
          <a:p>
            <a:pPr marL="706041" lvl="1" indent="-259556">
              <a:buFont typeface="Wingdings" pitchFamily="2" charset="2"/>
              <a:buChar char="ü"/>
            </a:pPr>
            <a:r>
              <a:rPr lang="en-NA" sz="21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Food and Nutrition Security Council of Namibia</a:t>
            </a:r>
          </a:p>
          <a:p>
            <a:pPr marL="706041" lvl="1" indent="-259556">
              <a:buFont typeface="Wingdings" pitchFamily="2" charset="2"/>
              <a:buChar char="ü"/>
            </a:pPr>
            <a:r>
              <a:rPr lang="en-NA" sz="21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Food and Nutrition Security </a:t>
            </a:r>
            <a:r>
              <a:rPr lang="en-NA" sz="21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(FNS) </a:t>
            </a:r>
            <a:r>
              <a:rPr lang="en-NA" sz="21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Policy </a:t>
            </a:r>
            <a:r>
              <a:rPr lang="en-NA" sz="21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(2020)</a:t>
            </a:r>
          </a:p>
          <a:p>
            <a:pPr marL="706041" lvl="1" indent="-259556">
              <a:buFont typeface="Wingdings" pitchFamily="2" charset="2"/>
              <a:buChar char="ü"/>
            </a:pPr>
            <a:r>
              <a:rPr lang="en-NA" sz="21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FNS Implementation Action Plan </a:t>
            </a:r>
            <a:r>
              <a:rPr lang="en-NA" sz="21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(2020 – 2025)</a:t>
            </a:r>
          </a:p>
          <a:p>
            <a:pPr>
              <a:spcBef>
                <a:spcPts val="1200"/>
              </a:spcBef>
              <a:buFont typeface="Wingdings" pitchFamily="2" charset="2"/>
              <a:buChar char="Ø"/>
            </a:pPr>
            <a:r>
              <a:rPr lang="en-NA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Permaculture Gardens &amp; Nutrition </a:t>
            </a:r>
            <a:r>
              <a:rPr lang="en-NA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 Urban Communities</a:t>
            </a:r>
          </a:p>
          <a:p>
            <a:pPr lvl="1"/>
            <a:endParaRPr lang="en-NA" dirty="0"/>
          </a:p>
          <a:p>
            <a:endParaRPr lang="en-N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75C332-8D2F-214E-ABE3-7BB061FABAB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38" y="4850506"/>
            <a:ext cx="1110183" cy="117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886BED7D-5FF7-0F4C-A166-C1F36F6DE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/>
          <a:stretch/>
        </p:blipFill>
        <p:spPr>
          <a:xfrm>
            <a:off x="8525941" y="4900398"/>
            <a:ext cx="2872634" cy="115609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009CD1F9-A4B6-5344-B544-19BB7B28C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41" y="5477252"/>
            <a:ext cx="1888029" cy="472008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458BBFD-46D6-594A-9110-0FF348E7E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1" b="18030"/>
          <a:stretch/>
        </p:blipFill>
        <p:spPr>
          <a:xfrm>
            <a:off x="7534723" y="4999505"/>
            <a:ext cx="922646" cy="890334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6135832E-9877-7B40-BAB0-13612EFEA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91" y="4622031"/>
            <a:ext cx="654398" cy="66332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57B19309-EC5D-7447-A600-871CEA4E91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20" t="17710" b="12096"/>
          <a:stretch/>
        </p:blipFill>
        <p:spPr>
          <a:xfrm>
            <a:off x="0" y="0"/>
            <a:ext cx="5793108" cy="305972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C5B2318-9860-AD43-B9E5-E04BA5742774}"/>
              </a:ext>
            </a:extLst>
          </p:cNvPr>
          <p:cNvSpPr txBox="1">
            <a:spLocks/>
          </p:cNvSpPr>
          <p:nvPr/>
        </p:nvSpPr>
        <p:spPr>
          <a:xfrm>
            <a:off x="6257061" y="1952270"/>
            <a:ext cx="5112860" cy="1673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457200" lvl="1" indent="0" hangingPunct="1">
              <a:buNone/>
            </a:pPr>
            <a:r>
              <a:rPr lang="en-NA" sz="4200" i="1" dirty="0">
                <a:solidFill>
                  <a:srgbClr val="92D050"/>
                </a:solidFill>
              </a:rPr>
              <a:t>Where are we now?</a:t>
            </a:r>
          </a:p>
          <a:p>
            <a:pPr hangingPunct="1"/>
            <a:endParaRPr lang="en-N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93B82-39C7-3342-9C39-4012BFA21E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8" t="33747" r="528" b="29903"/>
          <a:stretch/>
        </p:blipFill>
        <p:spPr>
          <a:xfrm>
            <a:off x="4088780" y="2280434"/>
            <a:ext cx="1678308" cy="736644"/>
          </a:xfrm>
          <a:prstGeom prst="rect">
            <a:avLst/>
          </a:prstGeom>
        </p:spPr>
      </p:pic>
      <p:pic>
        <p:nvPicPr>
          <p:cNvPr id="6" name="Picture 5" descr="A picture containing outdoor, person, window, building&#10;&#10;Description automatically generated">
            <a:extLst>
              <a:ext uri="{FF2B5EF4-FFF2-40B4-BE49-F238E27FC236}">
                <a16:creationId xmlns:a16="http://schemas.microsoft.com/office/drawing/2014/main" id="{4140930E-6A89-8B41-9336-6820D56715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3" y="-30097"/>
            <a:ext cx="8075326" cy="6056494"/>
          </a:xfrm>
          <a:prstGeom prst="rect">
            <a:avLst/>
          </a:prstGeom>
        </p:spPr>
      </p:pic>
      <p:pic>
        <p:nvPicPr>
          <p:cNvPr id="10" name="Picture 9" descr="A pile of hay&#10;&#10;Description automatically generated">
            <a:extLst>
              <a:ext uri="{FF2B5EF4-FFF2-40B4-BE49-F238E27FC236}">
                <a16:creationId xmlns:a16="http://schemas.microsoft.com/office/drawing/2014/main" id="{8F8B15F7-4677-444F-8C79-9E8B1B1B09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53349" y="575328"/>
            <a:ext cx="4277776" cy="30811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FB5558-8AA1-6847-9709-657D79F975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2822" y="-40524"/>
            <a:ext cx="4633122" cy="6066921"/>
          </a:xfrm>
          <a:prstGeom prst="rect">
            <a:avLst/>
          </a:prstGeom>
        </p:spPr>
      </p:pic>
      <p:pic>
        <p:nvPicPr>
          <p:cNvPr id="21" name="Picture 20" descr="A picture containing plant, outdoor, vegetable, garden&#10;&#10;Description automatically generated">
            <a:extLst>
              <a:ext uri="{FF2B5EF4-FFF2-40B4-BE49-F238E27FC236}">
                <a16:creationId xmlns:a16="http://schemas.microsoft.com/office/drawing/2014/main" id="{8A9BBE65-7EA7-FC4E-BAFE-440B6AF3693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737"/>
          <a:stretch/>
        </p:blipFill>
        <p:spPr>
          <a:xfrm>
            <a:off x="4487477" y="-84063"/>
            <a:ext cx="3694674" cy="628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2A476-1D16-E945-AD07-B91D7A2820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75" y="-141653"/>
            <a:ext cx="3777305" cy="5036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58ADA9-1A55-B541-BC96-120F17B2513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0" t="12364" b="16977"/>
          <a:stretch/>
        </p:blipFill>
        <p:spPr>
          <a:xfrm>
            <a:off x="8037975" y="4825271"/>
            <a:ext cx="4152924" cy="20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07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93411" y="1420623"/>
            <a:ext cx="11005177" cy="511828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452627">
              <a:spcBef>
                <a:spcPts val="500"/>
              </a:spcBef>
              <a:buSzTx/>
              <a:buNone/>
              <a:defRPr sz="2300" b="1"/>
            </a:pPr>
            <a:r>
              <a:rPr lang="en-US" sz="7200" b="1" dirty="0">
                <a:solidFill>
                  <a:schemeClr val="accent3">
                    <a:lumMod val="40000"/>
                    <a:lumOff val="60000"/>
                  </a:schemeClr>
                </a:solidFill>
                <a:sym typeface="Wingdings" pitchFamily="2" charset="2"/>
              </a:rPr>
              <a:t> Q    </a:t>
            </a:r>
            <a:r>
              <a:rPr lang="en-US" sz="72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&amp;</a:t>
            </a:r>
            <a:r>
              <a:rPr lang="en-US" sz="7200" b="1" dirty="0">
                <a:solidFill>
                  <a:schemeClr val="accent3">
                    <a:lumMod val="40000"/>
                    <a:lumOff val="60000"/>
                  </a:schemeClr>
                </a:solidFill>
                <a:sym typeface="Wingdings" pitchFamily="2" charset="2"/>
              </a:rPr>
              <a:t>    A</a:t>
            </a:r>
            <a:endParaRPr lang="en-US" sz="72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4" name="Slide Number Placeholder 3"/>
          <p:cNvSpPr txBox="1">
            <a:spLocks noGrp="1"/>
          </p:cNvSpPr>
          <p:nvPr>
            <p:ph type="sldNum" sz="quarter" idx="4294967295"/>
          </p:nvPr>
        </p:nvSpPr>
        <p:spPr>
          <a:xfrm>
            <a:off x="10039922" y="6400415"/>
            <a:ext cx="170876" cy="27699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58872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687695</TotalTime>
  <Words>523</Words>
  <Application>Microsoft Macintosh PowerPoint</Application>
  <PresentationFormat>Widescreen</PresentationFormat>
  <Paragraphs>97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Helvetica</vt:lpstr>
      <vt:lpstr>Wingdings</vt:lpstr>
      <vt:lpstr>Office Theme</vt:lpstr>
      <vt:lpstr>PowerPoint Presentation</vt:lpstr>
      <vt:lpstr>PowerPoint Presentation</vt:lpstr>
      <vt:lpstr>Namibia: Historical Background </vt:lpstr>
      <vt:lpstr>PowerPoint Presentation</vt:lpstr>
      <vt:lpstr>PowerPoint Presentation</vt:lpstr>
      <vt:lpstr>Background &amp; Development</vt:lpstr>
      <vt:lpstr>PowerPoint Presentation</vt:lpstr>
      <vt:lpstr>Focus Areas in 2020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Ben Schernick</cp:lastModifiedBy>
  <cp:revision>31</cp:revision>
  <dcterms:modified xsi:type="dcterms:W3CDTF">2021-07-28T10:19:40Z</dcterms:modified>
</cp:coreProperties>
</file>