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58" r:id="rId2"/>
    <p:sldId id="862" r:id="rId3"/>
    <p:sldId id="819" r:id="rId4"/>
    <p:sldId id="846" r:id="rId5"/>
    <p:sldId id="848" r:id="rId6"/>
    <p:sldId id="869" r:id="rId7"/>
    <p:sldId id="860" r:id="rId8"/>
    <p:sldId id="309" r:id="rId9"/>
    <p:sldId id="864" r:id="rId10"/>
    <p:sldId id="866" r:id="rId11"/>
    <p:sldId id="875" r:id="rId12"/>
    <p:sldId id="874" r:id="rId13"/>
    <p:sldId id="861" r:id="rId14"/>
    <p:sldId id="851" r:id="rId15"/>
    <p:sldId id="870" r:id="rId16"/>
    <p:sldId id="852" r:id="rId17"/>
    <p:sldId id="876" r:id="rId18"/>
    <p:sldId id="873" r:id="rId19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F6"/>
    <a:srgbClr val="2360C9"/>
    <a:srgbClr val="D0D8E8"/>
    <a:srgbClr val="1A84CB"/>
    <a:srgbClr val="AD0000"/>
    <a:srgbClr val="156DA5"/>
    <a:srgbClr val="7C6E67"/>
    <a:srgbClr val="08327D"/>
    <a:srgbClr val="193D68"/>
    <a:srgbClr val="A05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82944" autoAdjust="0"/>
  </p:normalViewPr>
  <p:slideViewPr>
    <p:cSldViewPr snapToGrid="0" snapToObjects="1">
      <p:cViewPr varScale="1">
        <p:scale>
          <a:sx n="118" d="100"/>
          <a:sy n="118" d="100"/>
        </p:scale>
        <p:origin x="224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foodnut\My%20Documents\FNS\Malnutrition%20Statistics%20MDG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-user\Documents\Malnutrition%20levels%20by%20Region%20DHS%2020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-user\Documents\Malnutrition%20levels%20by%20Region%20DHS%20201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p-user\Documents\Malnutrition%20levels%20by%20Region%20DHS%202013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children under five years classified as malnourished according to Wasting, Stunting &amp; Underweight</a:t>
            </a:r>
            <a:r>
              <a:rPr lang="en-US" baseline="0" dirty="0"/>
              <a:t> (</a:t>
            </a:r>
            <a:r>
              <a:rPr lang="en-US" dirty="0"/>
              <a:t>Namibia 1992 – 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N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Wasting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Sheet1!$E$2:$H$2</c:f>
              <c:numCache>
                <c:formatCode>General</c:formatCode>
                <c:ptCount val="4"/>
                <c:pt idx="0">
                  <c:v>1992</c:v>
                </c:pt>
                <c:pt idx="1">
                  <c:v>2000</c:v>
                </c:pt>
                <c:pt idx="2">
                  <c:v>2006</c:v>
                </c:pt>
                <c:pt idx="3">
                  <c:v>2013</c:v>
                </c:pt>
              </c:numCache>
            </c:numRef>
          </c:cat>
          <c:val>
            <c:numRef>
              <c:f>Sheet1!$E$3:$H$3</c:f>
              <c:numCache>
                <c:formatCode>General</c:formatCode>
                <c:ptCount val="4"/>
                <c:pt idx="0">
                  <c:v>8.6</c:v>
                </c:pt>
                <c:pt idx="1">
                  <c:v>9.1</c:v>
                </c:pt>
                <c:pt idx="2">
                  <c:v>7.5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E-3345-81F7-C7E388DC3A83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Stunting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Sheet1!$E$2:$H$2</c:f>
              <c:numCache>
                <c:formatCode>General</c:formatCode>
                <c:ptCount val="4"/>
                <c:pt idx="0">
                  <c:v>1992</c:v>
                </c:pt>
                <c:pt idx="1">
                  <c:v>2000</c:v>
                </c:pt>
                <c:pt idx="2">
                  <c:v>2006</c:v>
                </c:pt>
                <c:pt idx="3">
                  <c:v>2013</c:v>
                </c:pt>
              </c:numCache>
            </c:numRef>
          </c:cat>
          <c:val>
            <c:numRef>
              <c:f>Sheet1!$E$4:$H$4</c:f>
              <c:numCache>
                <c:formatCode>General</c:formatCode>
                <c:ptCount val="4"/>
                <c:pt idx="0">
                  <c:v>28.4</c:v>
                </c:pt>
                <c:pt idx="1">
                  <c:v>23.6</c:v>
                </c:pt>
                <c:pt idx="2">
                  <c:v>29</c:v>
                </c:pt>
                <c:pt idx="3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AE-3345-81F7-C7E388DC3A83}"/>
            </c:ext>
          </c:extLst>
        </c:ser>
        <c:ser>
          <c:idx val="2"/>
          <c:order val="2"/>
          <c:tx>
            <c:strRef>
              <c:f>Sheet1!$D$5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N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Sheet1!$E$2:$H$2</c:f>
              <c:numCache>
                <c:formatCode>General</c:formatCode>
                <c:ptCount val="4"/>
                <c:pt idx="0">
                  <c:v>1992</c:v>
                </c:pt>
                <c:pt idx="1">
                  <c:v>2000</c:v>
                </c:pt>
                <c:pt idx="2">
                  <c:v>2006</c:v>
                </c:pt>
                <c:pt idx="3">
                  <c:v>2013</c:v>
                </c:pt>
              </c:numCache>
            </c:numRef>
          </c:cat>
          <c:val>
            <c:numRef>
              <c:f>Sheet1!$E$5:$H$5</c:f>
              <c:numCache>
                <c:formatCode>General</c:formatCode>
                <c:ptCount val="4"/>
                <c:pt idx="0">
                  <c:v>26.2</c:v>
                </c:pt>
                <c:pt idx="1">
                  <c:v>24</c:v>
                </c:pt>
                <c:pt idx="2">
                  <c:v>16.600000000000001</c:v>
                </c:pt>
                <c:pt idx="3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AE-3345-81F7-C7E388DC3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-1345983232"/>
        <c:axId val="-1345984864"/>
        <c:axId val="0"/>
      </c:bar3DChart>
      <c:catAx>
        <c:axId val="-13459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1345984864"/>
        <c:crosses val="autoZero"/>
        <c:auto val="1"/>
        <c:lblAlgn val="ctr"/>
        <c:lblOffset val="100"/>
        <c:noMultiLvlLbl val="0"/>
      </c:catAx>
      <c:valAx>
        <c:axId val="-134598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34598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</c:legendEntry>
      <c:layout>
        <c:manualLayout>
          <c:xMode val="edge"/>
          <c:yMode val="edge"/>
          <c:x val="0.26237778871391076"/>
          <c:y val="0.14855695726673593"/>
          <c:w val="0.49816108923884517"/>
          <c:h val="0.10754691965716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N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02060"/>
                </a:solidFill>
              </a:rPr>
              <a:t>Anemia in Children under five and Women 15 - 49 years old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N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Children with Any anaemia (&lt;11.0 g/dl)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N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Sheet1!$B$3:$B$16</c:f>
              <c:strCache>
                <c:ptCount val="14"/>
                <c:pt idx="0">
                  <c:v>Zambezi </c:v>
                </c:pt>
                <c:pt idx="1">
                  <c:v>Erongo </c:v>
                </c:pt>
                <c:pt idx="2">
                  <c:v>Hardap </c:v>
                </c:pt>
                <c:pt idx="3">
                  <c:v>//Karas </c:v>
                </c:pt>
                <c:pt idx="4">
                  <c:v>Kavango East &amp; West</c:v>
                </c:pt>
                <c:pt idx="5">
                  <c:v>Khomas </c:v>
                </c:pt>
                <c:pt idx="6">
                  <c:v>Kunene </c:v>
                </c:pt>
                <c:pt idx="7">
                  <c:v>Ohangwena </c:v>
                </c:pt>
                <c:pt idx="8">
                  <c:v>Omaheke </c:v>
                </c:pt>
                <c:pt idx="9">
                  <c:v>Omusati </c:v>
                </c:pt>
                <c:pt idx="10">
                  <c:v>Oshana </c:v>
                </c:pt>
                <c:pt idx="11">
                  <c:v>Oshikoto </c:v>
                </c:pt>
                <c:pt idx="12">
                  <c:v>Otjozondjupa </c:v>
                </c:pt>
                <c:pt idx="13">
                  <c:v>Namibia</c:v>
                </c:pt>
              </c:strCache>
            </c:strRef>
          </c:cat>
          <c:val>
            <c:numRef>
              <c:f>Sheet1!$G$3:$G$16</c:f>
              <c:numCache>
                <c:formatCode>General</c:formatCode>
                <c:ptCount val="14"/>
                <c:pt idx="0">
                  <c:v>56.6</c:v>
                </c:pt>
                <c:pt idx="1">
                  <c:v>46.1</c:v>
                </c:pt>
                <c:pt idx="2">
                  <c:v>39.4</c:v>
                </c:pt>
                <c:pt idx="3">
                  <c:v>57.4</c:v>
                </c:pt>
                <c:pt idx="4">
                  <c:v>62.9</c:v>
                </c:pt>
                <c:pt idx="5">
                  <c:v>42.7</c:v>
                </c:pt>
                <c:pt idx="6">
                  <c:v>61.3</c:v>
                </c:pt>
                <c:pt idx="7">
                  <c:v>35.1</c:v>
                </c:pt>
                <c:pt idx="8">
                  <c:v>37.700000000000003</c:v>
                </c:pt>
                <c:pt idx="9">
                  <c:v>46.7</c:v>
                </c:pt>
                <c:pt idx="10">
                  <c:v>42.1</c:v>
                </c:pt>
                <c:pt idx="11">
                  <c:v>49.1</c:v>
                </c:pt>
                <c:pt idx="12">
                  <c:v>53.8</c:v>
                </c:pt>
                <c:pt idx="1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0-4851-9EAD-5AB87872BEEE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Women with Any anaemia (&lt;11.0 g/dl)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N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Sheet1!$B$3:$B$16</c:f>
              <c:strCache>
                <c:ptCount val="14"/>
                <c:pt idx="0">
                  <c:v>Zambezi </c:v>
                </c:pt>
                <c:pt idx="1">
                  <c:v>Erongo </c:v>
                </c:pt>
                <c:pt idx="2">
                  <c:v>Hardap </c:v>
                </c:pt>
                <c:pt idx="3">
                  <c:v>//Karas </c:v>
                </c:pt>
                <c:pt idx="4">
                  <c:v>Kavango East &amp; West</c:v>
                </c:pt>
                <c:pt idx="5">
                  <c:v>Khomas </c:v>
                </c:pt>
                <c:pt idx="6">
                  <c:v>Kunene </c:v>
                </c:pt>
                <c:pt idx="7">
                  <c:v>Ohangwena </c:v>
                </c:pt>
                <c:pt idx="8">
                  <c:v>Omaheke </c:v>
                </c:pt>
                <c:pt idx="9">
                  <c:v>Omusati </c:v>
                </c:pt>
                <c:pt idx="10">
                  <c:v>Oshana </c:v>
                </c:pt>
                <c:pt idx="11">
                  <c:v>Oshikoto </c:v>
                </c:pt>
                <c:pt idx="12">
                  <c:v>Otjozondjupa </c:v>
                </c:pt>
                <c:pt idx="13">
                  <c:v>Namibia</c:v>
                </c:pt>
              </c:strCache>
            </c:strRef>
          </c:cat>
          <c:val>
            <c:numRef>
              <c:f>Sheet1!$H$3:$H$16</c:f>
              <c:numCache>
                <c:formatCode>General</c:formatCode>
                <c:ptCount val="14"/>
                <c:pt idx="0">
                  <c:v>26.3</c:v>
                </c:pt>
                <c:pt idx="1">
                  <c:v>21.1</c:v>
                </c:pt>
                <c:pt idx="2">
                  <c:v>14.6</c:v>
                </c:pt>
                <c:pt idx="3">
                  <c:v>20.9</c:v>
                </c:pt>
                <c:pt idx="4">
                  <c:v>32.9</c:v>
                </c:pt>
                <c:pt idx="5">
                  <c:v>15.8</c:v>
                </c:pt>
                <c:pt idx="6">
                  <c:v>15.8</c:v>
                </c:pt>
                <c:pt idx="7">
                  <c:v>16.5</c:v>
                </c:pt>
                <c:pt idx="8">
                  <c:v>20.6</c:v>
                </c:pt>
                <c:pt idx="9">
                  <c:v>25.4</c:v>
                </c:pt>
                <c:pt idx="10">
                  <c:v>20.8</c:v>
                </c:pt>
                <c:pt idx="11">
                  <c:v>21.2</c:v>
                </c:pt>
                <c:pt idx="12">
                  <c:v>19.100000000000001</c:v>
                </c:pt>
                <c:pt idx="13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0-4851-9EAD-5AB87872BE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169744"/>
        <c:axId val="40171920"/>
      </c:barChart>
      <c:catAx>
        <c:axId val="40169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40171920"/>
        <c:crosses val="autoZero"/>
        <c:auto val="1"/>
        <c:lblAlgn val="ctr"/>
        <c:lblOffset val="100"/>
        <c:noMultiLvlLbl val="0"/>
      </c:catAx>
      <c:valAx>
        <c:axId val="4017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N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4016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</c:legendEntry>
      <c:layout>
        <c:manualLayout>
          <c:xMode val="edge"/>
          <c:yMode val="edge"/>
          <c:x val="5.3148640392572138E-2"/>
          <c:y val="0.85968288210549004"/>
          <c:w val="0.94644798227839322"/>
          <c:h val="9.2371912415057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Stunting and the Availability of Safe Water and Sanitation</a:t>
            </a:r>
          </a:p>
        </c:rich>
      </c:tx>
      <c:layout>
        <c:manualLayout>
          <c:xMode val="edge"/>
          <c:yMode val="edge"/>
          <c:x val="0.15988392694968326"/>
          <c:y val="1.2028819915937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Stunting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18.600000000000001</c:v>
                </c:pt>
                <c:pt idx="1">
                  <c:v>15.2</c:v>
                </c:pt>
                <c:pt idx="2">
                  <c:v>29.1</c:v>
                </c:pt>
                <c:pt idx="3">
                  <c:v>27</c:v>
                </c:pt>
                <c:pt idx="4">
                  <c:v>23.9</c:v>
                </c:pt>
                <c:pt idx="5">
                  <c:v>12.8</c:v>
                </c:pt>
                <c:pt idx="6">
                  <c:v>19.399999999999999</c:v>
                </c:pt>
                <c:pt idx="7">
                  <c:v>36.5</c:v>
                </c:pt>
                <c:pt idx="8">
                  <c:v>26.9</c:v>
                </c:pt>
                <c:pt idx="9">
                  <c:v>24.2</c:v>
                </c:pt>
                <c:pt idx="10">
                  <c:v>19.8</c:v>
                </c:pt>
                <c:pt idx="11">
                  <c:v>26.3</c:v>
                </c:pt>
                <c:pt idx="12">
                  <c:v>20.100000000000001</c:v>
                </c:pt>
                <c:pt idx="13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8-422E-A654-03B12F309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970437232"/>
        <c:axId val="-970444304"/>
      </c:barChart>
      <c:lineChart>
        <c:grouping val="standard"/>
        <c:varyColors val="0"/>
        <c:ser>
          <c:idx val="1"/>
          <c:order val="1"/>
          <c:tx>
            <c:strRef>
              <c:f>Sheet1!$H$2</c:f>
              <c:strCache>
                <c:ptCount val="1"/>
                <c:pt idx="0">
                  <c:v>Access to Safe Water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Sheet1!$H$3:$H$16</c:f>
              <c:numCache>
                <c:formatCode>General</c:formatCode>
                <c:ptCount val="14"/>
                <c:pt idx="0">
                  <c:v>41.8</c:v>
                </c:pt>
                <c:pt idx="1">
                  <c:v>94.6</c:v>
                </c:pt>
                <c:pt idx="2">
                  <c:v>88.3</c:v>
                </c:pt>
                <c:pt idx="3">
                  <c:v>87</c:v>
                </c:pt>
                <c:pt idx="4">
                  <c:v>59.4</c:v>
                </c:pt>
                <c:pt idx="5">
                  <c:v>98.7</c:v>
                </c:pt>
                <c:pt idx="6">
                  <c:v>57.9</c:v>
                </c:pt>
                <c:pt idx="7">
                  <c:v>45.5</c:v>
                </c:pt>
                <c:pt idx="8">
                  <c:v>82</c:v>
                </c:pt>
                <c:pt idx="9">
                  <c:v>47.2</c:v>
                </c:pt>
                <c:pt idx="10">
                  <c:v>89.6</c:v>
                </c:pt>
                <c:pt idx="11">
                  <c:v>72.400000000000006</c:v>
                </c:pt>
                <c:pt idx="12">
                  <c:v>91</c:v>
                </c:pt>
                <c:pt idx="13">
                  <c:v>75.3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78-422E-A654-03B12F3091E3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Access to Appropriate Sanitation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Sheet1!$I$3:$I$16</c:f>
              <c:numCache>
                <c:formatCode>General</c:formatCode>
                <c:ptCount val="14"/>
                <c:pt idx="0">
                  <c:v>13.9</c:v>
                </c:pt>
                <c:pt idx="1">
                  <c:v>89.8</c:v>
                </c:pt>
                <c:pt idx="2">
                  <c:v>67.400000000000006</c:v>
                </c:pt>
                <c:pt idx="3">
                  <c:v>68.3</c:v>
                </c:pt>
                <c:pt idx="4">
                  <c:v>16.7</c:v>
                </c:pt>
                <c:pt idx="5">
                  <c:v>87.1</c:v>
                </c:pt>
                <c:pt idx="6">
                  <c:v>46.9</c:v>
                </c:pt>
                <c:pt idx="7">
                  <c:v>17.8</c:v>
                </c:pt>
                <c:pt idx="8">
                  <c:v>32.6</c:v>
                </c:pt>
                <c:pt idx="9">
                  <c:v>25</c:v>
                </c:pt>
                <c:pt idx="10">
                  <c:v>55.8</c:v>
                </c:pt>
                <c:pt idx="11">
                  <c:v>28.8</c:v>
                </c:pt>
                <c:pt idx="12">
                  <c:v>63.1</c:v>
                </c:pt>
                <c:pt idx="13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78-422E-A654-03B12F309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0437232"/>
        <c:axId val="-970444304"/>
      </c:lineChart>
      <c:catAx>
        <c:axId val="-97043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970444304"/>
        <c:crosses val="autoZero"/>
        <c:auto val="1"/>
        <c:lblAlgn val="ctr"/>
        <c:lblOffset val="100"/>
        <c:noMultiLvlLbl val="0"/>
      </c:catAx>
      <c:valAx>
        <c:axId val="-97044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97043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Stunting and the Availability of Safe Water and Sanitation</a:t>
            </a:r>
          </a:p>
        </c:rich>
      </c:tx>
      <c:layout>
        <c:manualLayout>
          <c:xMode val="edge"/>
          <c:yMode val="edge"/>
          <c:x val="0.15988392694968326"/>
          <c:y val="1.2028819915937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Stunting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18.600000000000001</c:v>
                </c:pt>
                <c:pt idx="1">
                  <c:v>15.2</c:v>
                </c:pt>
                <c:pt idx="2">
                  <c:v>29.1</c:v>
                </c:pt>
                <c:pt idx="3">
                  <c:v>27</c:v>
                </c:pt>
                <c:pt idx="4">
                  <c:v>23.9</c:v>
                </c:pt>
                <c:pt idx="5">
                  <c:v>12.8</c:v>
                </c:pt>
                <c:pt idx="6">
                  <c:v>19.399999999999999</c:v>
                </c:pt>
                <c:pt idx="7">
                  <c:v>36.5</c:v>
                </c:pt>
                <c:pt idx="8">
                  <c:v>26.9</c:v>
                </c:pt>
                <c:pt idx="9">
                  <c:v>24.2</c:v>
                </c:pt>
                <c:pt idx="10">
                  <c:v>19.8</c:v>
                </c:pt>
                <c:pt idx="11">
                  <c:v>26.3</c:v>
                </c:pt>
                <c:pt idx="12">
                  <c:v>20.100000000000001</c:v>
                </c:pt>
                <c:pt idx="13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8-422E-A654-03B12F309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970441040"/>
        <c:axId val="-970438320"/>
      </c:barChart>
      <c:lineChart>
        <c:grouping val="standard"/>
        <c:varyColors val="0"/>
        <c:ser>
          <c:idx val="1"/>
          <c:order val="1"/>
          <c:tx>
            <c:strRef>
              <c:f>Sheet1!$H$2</c:f>
              <c:strCache>
                <c:ptCount val="1"/>
                <c:pt idx="0">
                  <c:v>Access to Safe Water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Sheet1!$H$3:$H$16</c:f>
              <c:numCache>
                <c:formatCode>General</c:formatCode>
                <c:ptCount val="14"/>
                <c:pt idx="0">
                  <c:v>41.8</c:v>
                </c:pt>
                <c:pt idx="1">
                  <c:v>94.6</c:v>
                </c:pt>
                <c:pt idx="2">
                  <c:v>88.3</c:v>
                </c:pt>
                <c:pt idx="3">
                  <c:v>87</c:v>
                </c:pt>
                <c:pt idx="4">
                  <c:v>59.4</c:v>
                </c:pt>
                <c:pt idx="5">
                  <c:v>98.7</c:v>
                </c:pt>
                <c:pt idx="6">
                  <c:v>57.9</c:v>
                </c:pt>
                <c:pt idx="7">
                  <c:v>45.5</c:v>
                </c:pt>
                <c:pt idx="8">
                  <c:v>82</c:v>
                </c:pt>
                <c:pt idx="9">
                  <c:v>47.2</c:v>
                </c:pt>
                <c:pt idx="10">
                  <c:v>89.6</c:v>
                </c:pt>
                <c:pt idx="11">
                  <c:v>72.400000000000006</c:v>
                </c:pt>
                <c:pt idx="12">
                  <c:v>91</c:v>
                </c:pt>
                <c:pt idx="13">
                  <c:v>75.3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78-422E-A654-03B12F3091E3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Access to Appropriate Sanitation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Sheet1!$I$3:$I$16</c:f>
              <c:numCache>
                <c:formatCode>General</c:formatCode>
                <c:ptCount val="14"/>
                <c:pt idx="0">
                  <c:v>13.9</c:v>
                </c:pt>
                <c:pt idx="1">
                  <c:v>89.8</c:v>
                </c:pt>
                <c:pt idx="2">
                  <c:v>67.400000000000006</c:v>
                </c:pt>
                <c:pt idx="3">
                  <c:v>68.3</c:v>
                </c:pt>
                <c:pt idx="4">
                  <c:v>16.7</c:v>
                </c:pt>
                <c:pt idx="5">
                  <c:v>87.1</c:v>
                </c:pt>
                <c:pt idx="6">
                  <c:v>46.9</c:v>
                </c:pt>
                <c:pt idx="7">
                  <c:v>17.8</c:v>
                </c:pt>
                <c:pt idx="8">
                  <c:v>32.6</c:v>
                </c:pt>
                <c:pt idx="9">
                  <c:v>25</c:v>
                </c:pt>
                <c:pt idx="10">
                  <c:v>55.8</c:v>
                </c:pt>
                <c:pt idx="11">
                  <c:v>28.8</c:v>
                </c:pt>
                <c:pt idx="12">
                  <c:v>63.1</c:v>
                </c:pt>
                <c:pt idx="13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78-422E-A654-03B12F309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0441040"/>
        <c:axId val="-970438320"/>
      </c:lineChart>
      <c:catAx>
        <c:axId val="-9704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970438320"/>
        <c:crosses val="autoZero"/>
        <c:auto val="1"/>
        <c:lblAlgn val="ctr"/>
        <c:lblOffset val="100"/>
        <c:noMultiLvlLbl val="0"/>
      </c:catAx>
      <c:valAx>
        <c:axId val="-9704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97044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A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Stunting and the Availability of Safe Water and Sanitation</a:t>
            </a:r>
          </a:p>
        </c:rich>
      </c:tx>
      <c:layout>
        <c:manualLayout>
          <c:xMode val="edge"/>
          <c:yMode val="edge"/>
          <c:x val="0.15988392694968326"/>
          <c:y val="1.2028819915937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Stunting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18.600000000000001</c:v>
                </c:pt>
                <c:pt idx="1">
                  <c:v>15.2</c:v>
                </c:pt>
                <c:pt idx="2">
                  <c:v>29.1</c:v>
                </c:pt>
                <c:pt idx="3">
                  <c:v>27</c:v>
                </c:pt>
                <c:pt idx="4">
                  <c:v>23.9</c:v>
                </c:pt>
                <c:pt idx="5">
                  <c:v>12.8</c:v>
                </c:pt>
                <c:pt idx="6">
                  <c:v>19.399999999999999</c:v>
                </c:pt>
                <c:pt idx="7">
                  <c:v>36.5</c:v>
                </c:pt>
                <c:pt idx="8">
                  <c:v>26.9</c:v>
                </c:pt>
                <c:pt idx="9">
                  <c:v>24.2</c:v>
                </c:pt>
                <c:pt idx="10">
                  <c:v>19.8</c:v>
                </c:pt>
                <c:pt idx="11">
                  <c:v>26.3</c:v>
                </c:pt>
                <c:pt idx="12">
                  <c:v>20.100000000000001</c:v>
                </c:pt>
                <c:pt idx="13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78-422E-A654-03B12F309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970441040"/>
        <c:axId val="-970438320"/>
      </c:barChart>
      <c:lineChart>
        <c:grouping val="standard"/>
        <c:varyColors val="0"/>
        <c:ser>
          <c:idx val="1"/>
          <c:order val="1"/>
          <c:tx>
            <c:strRef>
              <c:f>Sheet1!$H$2</c:f>
              <c:strCache>
                <c:ptCount val="1"/>
                <c:pt idx="0">
                  <c:v>Access to Safe Water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Sheet1!$H$3:$H$16</c:f>
              <c:numCache>
                <c:formatCode>General</c:formatCode>
                <c:ptCount val="14"/>
                <c:pt idx="0">
                  <c:v>41.8</c:v>
                </c:pt>
                <c:pt idx="1">
                  <c:v>94.6</c:v>
                </c:pt>
                <c:pt idx="2">
                  <c:v>88.3</c:v>
                </c:pt>
                <c:pt idx="3">
                  <c:v>87</c:v>
                </c:pt>
                <c:pt idx="4">
                  <c:v>59.4</c:v>
                </c:pt>
                <c:pt idx="5">
                  <c:v>98.7</c:v>
                </c:pt>
                <c:pt idx="6">
                  <c:v>57.9</c:v>
                </c:pt>
                <c:pt idx="7">
                  <c:v>45.5</c:v>
                </c:pt>
                <c:pt idx="8">
                  <c:v>82</c:v>
                </c:pt>
                <c:pt idx="9">
                  <c:v>47.2</c:v>
                </c:pt>
                <c:pt idx="10">
                  <c:v>89.6</c:v>
                </c:pt>
                <c:pt idx="11">
                  <c:v>72.400000000000006</c:v>
                </c:pt>
                <c:pt idx="12">
                  <c:v>91</c:v>
                </c:pt>
                <c:pt idx="13">
                  <c:v>75.3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78-422E-A654-03B12F3091E3}"/>
            </c:ext>
          </c:extLst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Access to Appropriate Sanitation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Sheet1!$A$3:$A$16</c:f>
              <c:strCache>
                <c:ptCount val="14"/>
                <c:pt idx="0">
                  <c:v>Zambezi</c:v>
                </c:pt>
                <c:pt idx="1">
                  <c:v>Erongo</c:v>
                </c:pt>
                <c:pt idx="2">
                  <c:v>Hardap</c:v>
                </c:pt>
                <c:pt idx="3">
                  <c:v>//Karas</c:v>
                </c:pt>
                <c:pt idx="4">
                  <c:v>Kavango</c:v>
                </c:pt>
                <c:pt idx="5">
                  <c:v>Khomas</c:v>
                </c:pt>
                <c:pt idx="6">
                  <c:v>Kunene</c:v>
                </c:pt>
                <c:pt idx="7">
                  <c:v>Ohangwena</c:v>
                </c:pt>
                <c:pt idx="8">
                  <c:v>Omaheke</c:v>
                </c:pt>
                <c:pt idx="9">
                  <c:v>Omusati</c:v>
                </c:pt>
                <c:pt idx="10">
                  <c:v>Oshana</c:v>
                </c:pt>
                <c:pt idx="11">
                  <c:v>Oshikoto</c:v>
                </c:pt>
                <c:pt idx="12">
                  <c:v>Otjozondjupa</c:v>
                </c:pt>
                <c:pt idx="13">
                  <c:v>Namibia</c:v>
                </c:pt>
              </c:strCache>
            </c:strRef>
          </c:cat>
          <c:val>
            <c:numRef>
              <c:f>Sheet1!$I$3:$I$16</c:f>
              <c:numCache>
                <c:formatCode>General</c:formatCode>
                <c:ptCount val="14"/>
                <c:pt idx="0">
                  <c:v>13.9</c:v>
                </c:pt>
                <c:pt idx="1">
                  <c:v>89.8</c:v>
                </c:pt>
                <c:pt idx="2">
                  <c:v>67.400000000000006</c:v>
                </c:pt>
                <c:pt idx="3">
                  <c:v>68.3</c:v>
                </c:pt>
                <c:pt idx="4">
                  <c:v>16.7</c:v>
                </c:pt>
                <c:pt idx="5">
                  <c:v>87.1</c:v>
                </c:pt>
                <c:pt idx="6">
                  <c:v>46.9</c:v>
                </c:pt>
                <c:pt idx="7">
                  <c:v>17.8</c:v>
                </c:pt>
                <c:pt idx="8">
                  <c:v>32.6</c:v>
                </c:pt>
                <c:pt idx="9">
                  <c:v>25</c:v>
                </c:pt>
                <c:pt idx="10">
                  <c:v>55.8</c:v>
                </c:pt>
                <c:pt idx="11">
                  <c:v>28.8</c:v>
                </c:pt>
                <c:pt idx="12">
                  <c:v>63.1</c:v>
                </c:pt>
                <c:pt idx="13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78-422E-A654-03B12F309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0441040"/>
        <c:axId val="-970438320"/>
      </c:lineChart>
      <c:catAx>
        <c:axId val="-9704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970438320"/>
        <c:crosses val="autoZero"/>
        <c:auto val="1"/>
        <c:lblAlgn val="ctr"/>
        <c:lblOffset val="100"/>
        <c:noMultiLvlLbl val="0"/>
      </c:catAx>
      <c:valAx>
        <c:axId val="-97043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-97044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0.37716</cdr:x>
      <cdr:y>0.1761</cdr:y>
    </cdr:from>
    <cdr:to>
      <cdr:x>0.43356</cdr:x>
      <cdr:y>0.7204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E4E694B-ADA8-4F66-A890-4506DAB3F3B0}"/>
            </a:ext>
          </a:extLst>
        </cdr:cNvPr>
        <cdr:cNvSpPr/>
      </cdr:nvSpPr>
      <cdr:spPr>
        <a:xfrm xmlns:a="http://schemas.openxmlformats.org/drawingml/2006/main">
          <a:off x="4274201" y="1115529"/>
          <a:ext cx="639193" cy="3448030"/>
        </a:xfrm>
        <a:prstGeom xmlns:a="http://schemas.openxmlformats.org/drawingml/2006/main" prst="rect">
          <a:avLst/>
        </a:prstGeom>
        <a:solidFill xmlns:a="http://schemas.openxmlformats.org/drawingml/2006/main">
          <a:srgbClr val="95B3D7">
            <a:alpha val="2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NA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0.37566</cdr:x>
      <cdr:y>0.1761</cdr:y>
    </cdr:from>
    <cdr:to>
      <cdr:x>0.43206</cdr:x>
      <cdr:y>0.71803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3E4E694B-ADA8-4F66-A890-4506DAB3F3B0}"/>
            </a:ext>
          </a:extLst>
        </cdr:cNvPr>
        <cdr:cNvSpPr/>
      </cdr:nvSpPr>
      <cdr:spPr>
        <a:xfrm xmlns:a="http://schemas.openxmlformats.org/drawingml/2006/main">
          <a:off x="4257206" y="1115529"/>
          <a:ext cx="639193" cy="3433040"/>
        </a:xfrm>
        <a:prstGeom xmlns:a="http://schemas.openxmlformats.org/drawingml/2006/main" prst="rect">
          <a:avLst/>
        </a:prstGeom>
        <a:solidFill xmlns:a="http://schemas.openxmlformats.org/drawingml/2006/main">
          <a:srgbClr val="95B3D7">
            <a:alpha val="28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N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5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r">
              <a:defRPr sz="1100"/>
            </a:lvl1pPr>
          </a:lstStyle>
          <a:p>
            <a:fld id="{7A4D418C-EB79-4825-BDE8-24532E04563E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6434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r">
              <a:defRPr sz="1100"/>
            </a:lvl1pPr>
          </a:lstStyle>
          <a:p>
            <a:fld id="{5FE03433-92AD-403D-A290-3B49C7A61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71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/>
          <a:lstStyle>
            <a:lvl1pPr algn="r">
              <a:defRPr sz="1100"/>
            </a:lvl1pPr>
          </a:lstStyle>
          <a:p>
            <a:fld id="{587F37AB-BB69-7041-A316-25F5DDF927F0}" type="datetimeFigureOut">
              <a:rPr lang="en-US" smtClean="0"/>
              <a:pPr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0" tIns="45000" rIns="90000" bIns="450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0000" tIns="45000" rIns="90000" bIns="450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1"/>
          </a:xfrm>
          <a:prstGeom prst="rect">
            <a:avLst/>
          </a:prstGeom>
        </p:spPr>
        <p:txBody>
          <a:bodyPr vert="horz" lIns="90000" tIns="45000" rIns="90000" bIns="45000" rtlCol="0" anchor="b"/>
          <a:lstStyle>
            <a:lvl1pPr algn="r">
              <a:defRPr sz="1100"/>
            </a:lvl1pPr>
          </a:lstStyle>
          <a:p>
            <a:fld id="{B2544392-755B-4A4D-8C2E-6DD3C3E3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2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4392-755B-4A4D-8C2E-6DD3C3E3AA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0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Nutrition Specific </a:t>
            </a:r>
            <a:r>
              <a:rPr lang="en-US" dirty="0"/>
              <a:t>Interventions or programmes are those that address the </a:t>
            </a:r>
            <a:r>
              <a:rPr lang="en-US" b="1" dirty="0"/>
              <a:t>immediate determinants </a:t>
            </a:r>
            <a:r>
              <a:rPr lang="en-US" dirty="0"/>
              <a:t>of fetal and child nutrition and development—such as adequate food and nutrient intake, feeding, caregiving and parenting practices, and low burden of infectious diseases</a:t>
            </a:r>
          </a:p>
          <a:p>
            <a:endParaRPr lang="en-US" dirty="0"/>
          </a:p>
          <a:p>
            <a:r>
              <a:rPr lang="en-US" dirty="0"/>
              <a:t>Nutrition Sensitive interventions address the </a:t>
            </a:r>
            <a:r>
              <a:rPr lang="en-US" b="1" dirty="0"/>
              <a:t>underlying determinants </a:t>
            </a:r>
            <a:r>
              <a:rPr lang="en-US" dirty="0"/>
              <a:t>of fetal and child nutrition and development— food security; adequate caregiving resources at the maternal, household and community levels; and access to health services and a safe and hygienic environment—</a:t>
            </a:r>
            <a:r>
              <a:rPr lang="en-US" b="1" dirty="0"/>
              <a:t>and incorporate specific nutrition goals and actions</a:t>
            </a:r>
          </a:p>
          <a:p>
            <a:r>
              <a:rPr lang="en-US" dirty="0"/>
              <a:t>Nutrition-sensitive programmes can serve as delivery platforms for nutrition specific interventions, increasing their scale, coverage and effectiveness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AB033-39A8-47BD-A898-C8272B48DD8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Nutrition Specific </a:t>
            </a:r>
            <a:r>
              <a:rPr lang="en-US" dirty="0"/>
              <a:t>Interventions or programmes are those that address the </a:t>
            </a:r>
            <a:r>
              <a:rPr lang="en-US" b="1" dirty="0"/>
              <a:t>immediate determinants </a:t>
            </a:r>
            <a:r>
              <a:rPr lang="en-US" dirty="0"/>
              <a:t>of fetal and child nutrition and development—such as adequate food and nutrient intake, feeding, caregiving and parenting practices, and low burden of infectious diseases</a:t>
            </a:r>
          </a:p>
          <a:p>
            <a:endParaRPr lang="en-US" dirty="0"/>
          </a:p>
          <a:p>
            <a:r>
              <a:rPr lang="en-US" dirty="0"/>
              <a:t>Nutrition Sensitive interventions address the </a:t>
            </a:r>
            <a:r>
              <a:rPr lang="en-US" b="1" dirty="0"/>
              <a:t>underlying determinants </a:t>
            </a:r>
            <a:r>
              <a:rPr lang="en-US" dirty="0"/>
              <a:t>of fetal and child nutrition and development— food security; adequate caregiving resources at the maternal, household and community levels; and access to health services and a safe and hygienic environment—</a:t>
            </a:r>
            <a:r>
              <a:rPr lang="en-US" b="1" dirty="0"/>
              <a:t>and incorporate specific nutrition goals and actions</a:t>
            </a:r>
          </a:p>
          <a:p>
            <a:r>
              <a:rPr lang="en-US" dirty="0"/>
              <a:t>Nutrition-sensitive programmes can serve as delivery platforms for nutrition specific interventions, increasing their scale, coverage and effectiveness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AB033-39A8-47BD-A898-C8272B48DD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D673-66B8-4B7C-B727-1D393841AE16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3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6B83-60C2-497D-A3C6-0FFC01FF96DF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43C4-3523-4AC0-B3FB-6FFAE2ADB54B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CDFB-9F62-42A3-8CA2-417ADB39D570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889F-DBD4-42B3-80DB-858F0FAFA09A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7746-D7D0-43ED-83C8-9CBCAFE2E48D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5FE9-86DC-472C-B80D-F4A27302917F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2408-A1E3-42F6-8996-B0D2D440A91B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24A3-BB45-4D25-91BD-0EA46E501402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F2610-D300-4C11-83F5-785EB68235FE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4F32-607A-4DBB-8762-349AC11F7668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Department: PSITM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9509-2987-44F7-916C-5E9887149AAE}" type="datetime1">
              <a:rPr lang="en-US" smtClean="0"/>
              <a:pPr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Department: PSITM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F0690-56C8-DD4C-981A-01B70E48BD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88027" y="4605028"/>
            <a:ext cx="5232400" cy="15014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34925"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cs typeface="Aharoni" panose="02010803020104030203" pitchFamily="2" charset="-79"/>
              </a:rPr>
              <a:t>Marjorie van Wyk</a:t>
            </a:r>
          </a:p>
          <a:p>
            <a:pPr algn="ctr"/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cs typeface="Aharoni" panose="02010803020104030203" pitchFamily="2" charset="-79"/>
              </a:rPr>
              <a:t>Nutrition Officer: MHSS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2130" y="-166109"/>
            <a:ext cx="7944194" cy="44830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haroni" panose="02010803020104030203" pitchFamily="2" charset="-79"/>
              </a:rPr>
              <a:t>Practical Insights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haroni" panose="02010803020104030203" pitchFamily="2" charset="-79"/>
              </a:rPr>
              <a:t>into Food &amp; Nutrition Security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haroni" panose="02010803020104030203" pitchFamily="2" charset="-79"/>
              </a:rPr>
              <a:t>in Namibia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6AA249-0182-C04F-965A-9C169F31A08A}"/>
              </a:ext>
            </a:extLst>
          </p:cNvPr>
          <p:cNvGrpSpPr/>
          <p:nvPr/>
        </p:nvGrpSpPr>
        <p:grpSpPr>
          <a:xfrm>
            <a:off x="0" y="0"/>
            <a:ext cx="3096244" cy="6857999"/>
            <a:chOff x="1524001" y="1"/>
            <a:chExt cx="2280621" cy="6857999"/>
          </a:xfrm>
        </p:grpSpPr>
        <p:sp>
          <p:nvSpPr>
            <p:cNvPr id="6" name="Rectangle 5"/>
            <p:cNvSpPr/>
            <p:nvPr/>
          </p:nvSpPr>
          <p:spPr>
            <a:xfrm>
              <a:off x="1524001" y="1"/>
              <a:ext cx="2280621" cy="6857999"/>
            </a:xfrm>
            <a:prstGeom prst="rect">
              <a:avLst/>
            </a:prstGeom>
            <a:gradFill flip="none" rotWithShape="1">
              <a:gsLst>
                <a:gs pos="91000">
                  <a:srgbClr val="063096"/>
                </a:gs>
                <a:gs pos="66000">
                  <a:srgbClr val="030F3D"/>
                </a:gs>
              </a:gsLst>
              <a:lin ang="18840000" scaled="0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147348" tIns="73674" rIns="147348" bIns="73674" numCol="1" spcCol="231012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sz="2400" dirty="0">
                  <a:solidFill>
                    <a:srgbClr val="FF66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</a:t>
              </a:r>
            </a:p>
            <a:p>
              <a:pPr lvl="0" algn="just"/>
              <a:endPara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178" y="604667"/>
              <a:ext cx="1668266" cy="23146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3573ECD-F709-6A4E-A35F-6DD3BBC562C4}"/>
                </a:ext>
              </a:extLst>
            </p:cNvPr>
            <p:cNvSpPr/>
            <p:nvPr/>
          </p:nvSpPr>
          <p:spPr>
            <a:xfrm>
              <a:off x="1660791" y="3022354"/>
              <a:ext cx="2007040" cy="231466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34925">
                    <a:noFill/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Ministry of Health and </a:t>
              </a:r>
            </a:p>
            <a:p>
              <a:pPr algn="ctr"/>
              <a:r>
                <a:rPr lang="en-US" sz="2400" b="1" dirty="0">
                  <a:ln w="34925">
                    <a:noFill/>
                  </a:ln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Social Services </a:t>
              </a:r>
            </a:p>
            <a:p>
              <a:pPr algn="ctr"/>
              <a:endParaRPr lang="en-US" sz="2400" dirty="0">
                <a:solidFill>
                  <a:srgbClr val="1A84CB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03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B453EC-2A1C-4664-BF97-CCE4717C1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278866"/>
              </p:ext>
            </p:extLst>
          </p:nvPr>
        </p:nvGraphicFramePr>
        <p:xfrm>
          <a:off x="419725" y="248576"/>
          <a:ext cx="11332564" cy="633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31DF145-8F7F-4C27-B4A9-DF20BE31E4A6}"/>
              </a:ext>
            </a:extLst>
          </p:cNvPr>
          <p:cNvSpPr/>
          <p:nvPr/>
        </p:nvSpPr>
        <p:spPr>
          <a:xfrm>
            <a:off x="1639847" y="1573967"/>
            <a:ext cx="639193" cy="3238168"/>
          </a:xfrm>
          <a:prstGeom prst="rect">
            <a:avLst/>
          </a:prstGeom>
          <a:solidFill>
            <a:srgbClr val="95B3D7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55137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B453EC-2A1C-4664-BF97-CCE4717C1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000309"/>
              </p:ext>
            </p:extLst>
          </p:nvPr>
        </p:nvGraphicFramePr>
        <p:xfrm>
          <a:off x="419725" y="248576"/>
          <a:ext cx="11332564" cy="633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31DF145-8F7F-4C27-B4A9-DF20BE31E4A6}"/>
              </a:ext>
            </a:extLst>
          </p:cNvPr>
          <p:cNvSpPr/>
          <p:nvPr/>
        </p:nvSpPr>
        <p:spPr>
          <a:xfrm>
            <a:off x="1639847" y="1573967"/>
            <a:ext cx="639193" cy="3223178"/>
          </a:xfrm>
          <a:prstGeom prst="rect">
            <a:avLst/>
          </a:prstGeom>
          <a:solidFill>
            <a:srgbClr val="95B3D7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70BA96-5093-7742-99C8-0A16617885A1}"/>
              </a:ext>
            </a:extLst>
          </p:cNvPr>
          <p:cNvSpPr/>
          <p:nvPr/>
        </p:nvSpPr>
        <p:spPr>
          <a:xfrm>
            <a:off x="7023813" y="1914994"/>
            <a:ext cx="639193" cy="2878403"/>
          </a:xfrm>
          <a:prstGeom prst="rect">
            <a:avLst/>
          </a:prstGeom>
          <a:solidFill>
            <a:srgbClr val="95B3D7">
              <a:alpha val="2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21658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D1BB-B3FD-4840-B859-882ECE94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0591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Impact of poor infant and young child feeding practices</a:t>
            </a:r>
            <a:endParaRPr lang="en-NA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4" descr="kwash">
            <a:extLst>
              <a:ext uri="{FF2B5EF4-FFF2-40B4-BE49-F238E27FC236}">
                <a16:creationId xmlns:a16="http://schemas.microsoft.com/office/drawing/2014/main" id="{2D9EC16B-613A-4118-8350-95C4E28A1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r="3995" b="-1"/>
          <a:stretch/>
        </p:blipFill>
        <p:spPr bwMode="auto">
          <a:xfrm>
            <a:off x="8147833" y="880029"/>
            <a:ext cx="4007333" cy="59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741ABA-1D3C-544A-9F30-AC7B7CB3E560}"/>
              </a:ext>
            </a:extLst>
          </p:cNvPr>
          <p:cNvGrpSpPr/>
          <p:nvPr/>
        </p:nvGrpSpPr>
        <p:grpSpPr>
          <a:xfrm>
            <a:off x="0" y="880030"/>
            <a:ext cx="4931764" cy="5977970"/>
            <a:chOff x="1618430" y="1417639"/>
            <a:chExt cx="4477571" cy="5515690"/>
          </a:xfrm>
        </p:grpSpPr>
        <p:pic>
          <p:nvPicPr>
            <p:cNvPr id="4" name="Picture 4" descr="pem">
              <a:extLst>
                <a:ext uri="{FF2B5EF4-FFF2-40B4-BE49-F238E27FC236}">
                  <a16:creationId xmlns:a16="http://schemas.microsoft.com/office/drawing/2014/main" id="{ECEBF82B-B4DA-4FF3-873A-6C95C5D55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18430" y="1417639"/>
              <a:ext cx="4477571" cy="5515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A455-3961-E84A-A61E-BC8A188DC059}"/>
                </a:ext>
              </a:extLst>
            </p:cNvPr>
            <p:cNvSpPr/>
            <p:nvPr/>
          </p:nvSpPr>
          <p:spPr>
            <a:xfrm>
              <a:off x="5248827" y="4903538"/>
              <a:ext cx="216017" cy="3219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C45840-881A-EA4F-8BB1-E60B5228984A}"/>
                </a:ext>
              </a:extLst>
            </p:cNvPr>
            <p:cNvSpPr/>
            <p:nvPr/>
          </p:nvSpPr>
          <p:spPr>
            <a:xfrm>
              <a:off x="2620964" y="5118411"/>
              <a:ext cx="216017" cy="3219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A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25E338-2847-294E-92D0-DA90DAB3335C}"/>
                </a:ext>
              </a:extLst>
            </p:cNvPr>
            <p:cNvSpPr/>
            <p:nvPr/>
          </p:nvSpPr>
          <p:spPr>
            <a:xfrm>
              <a:off x="3902096" y="4490226"/>
              <a:ext cx="216017" cy="3219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A"/>
            </a:p>
          </p:txBody>
        </p:sp>
      </p:grpSp>
      <p:pic>
        <p:nvPicPr>
          <p:cNvPr id="5" name="Picture 4" descr="pres2">
            <a:extLst>
              <a:ext uri="{FF2B5EF4-FFF2-40B4-BE49-F238E27FC236}">
                <a16:creationId xmlns:a16="http://schemas.microsoft.com/office/drawing/2014/main" id="{7EF9149F-0DF2-4087-9D1C-9460EFC81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"/>
          <a:stretch/>
        </p:blipFill>
        <p:spPr bwMode="auto">
          <a:xfrm>
            <a:off x="4889416" y="880030"/>
            <a:ext cx="4007332" cy="59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8FDA3-EB81-4037-808D-8A13275A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3" y="-91967"/>
            <a:ext cx="6769122" cy="952175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Micronutrient Deficiencies</a:t>
            </a:r>
            <a:endParaRPr lang="en-N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3" descr="goitre">
            <a:extLst>
              <a:ext uri="{FF2B5EF4-FFF2-40B4-BE49-F238E27FC236}">
                <a16:creationId xmlns:a16="http://schemas.microsoft.com/office/drawing/2014/main" id="{18533BB3-953A-4B64-A352-0E69A0E38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58" y="860208"/>
            <a:ext cx="472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E62507-0FBE-4B53-983C-6CE0DD52E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5" y="860208"/>
            <a:ext cx="5684837" cy="363855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3722B2-3B03-4DF7-8718-7AFC05117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128" y="3270250"/>
            <a:ext cx="5613400" cy="3587750"/>
          </a:xfrm>
          <a:prstGeom prst="rect">
            <a:avLst/>
          </a:prstGeom>
          <a:noFill/>
        </p:spPr>
      </p:pic>
      <p:pic>
        <p:nvPicPr>
          <p:cNvPr id="7" name="Picture 4" descr="endemic">
            <a:extLst>
              <a:ext uri="{FF2B5EF4-FFF2-40B4-BE49-F238E27FC236}">
                <a16:creationId xmlns:a16="http://schemas.microsoft.com/office/drawing/2014/main" id="{C1B453A7-B8EA-4D13-872F-10E4D7BC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885" y="0"/>
            <a:ext cx="4397115" cy="686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3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961" y="3543300"/>
            <a:ext cx="622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545" y="3543300"/>
            <a:ext cx="622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8703" y="5382347"/>
            <a:ext cx="12192000" cy="1494249"/>
          </a:xfrm>
          <a:prstGeom prst="rect">
            <a:avLst/>
          </a:prstGeom>
          <a:solidFill>
            <a:srgbClr val="1A7669">
              <a:alpha val="89805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/>
          <p:cNvSpPr/>
          <p:nvPr/>
        </p:nvSpPr>
        <p:spPr>
          <a:xfrm>
            <a:off x="4870062" y="5499901"/>
            <a:ext cx="2370653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+mj-lt"/>
              </a:rPr>
              <a:t>ROOTED 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52802" y="6139553"/>
            <a:ext cx="1205171" cy="461665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Poverty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23636" y="6061855"/>
            <a:ext cx="2519288" cy="830997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Disempowerment of women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136052" y="5992686"/>
            <a:ext cx="0" cy="38972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7" y="2832283"/>
            <a:ext cx="2356435" cy="226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167" y="2774354"/>
            <a:ext cx="2326613" cy="23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12" y="2882805"/>
            <a:ext cx="2371376" cy="225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96125" y="6050389"/>
            <a:ext cx="2622684" cy="830997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Political &amp; Cultural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549099" y="1154037"/>
            <a:ext cx="2580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Insufficient access to affordable, nutritious </a:t>
            </a:r>
            <a:r>
              <a:rPr lang="en-US" sz="3600" b="1" dirty="0">
                <a:solidFill>
                  <a:srgbClr val="E4A018"/>
                </a:solidFill>
              </a:rPr>
              <a:t>FOOD</a:t>
            </a:r>
          </a:p>
          <a:p>
            <a:pPr lvl="0"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throughout the year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4210197" y="1027012"/>
            <a:ext cx="38994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Lack of good   </a:t>
            </a:r>
          </a:p>
          <a:p>
            <a:pPr lvl="0" algn="ctr"/>
            <a:r>
              <a:rPr lang="en-US" sz="3600" b="1" dirty="0">
                <a:solidFill>
                  <a:srgbClr val="E4A018"/>
                </a:solidFill>
              </a:rPr>
              <a:t>CARE</a:t>
            </a:r>
            <a:r>
              <a:rPr lang="en-US" sz="3300" dirty="0">
                <a:solidFill>
                  <a:srgbClr val="E4A018"/>
                </a:solidFill>
              </a:rPr>
              <a:t>  </a:t>
            </a:r>
            <a:r>
              <a:rPr lang="en-US" sz="3300" dirty="0"/>
              <a:t>           </a:t>
            </a:r>
            <a:r>
              <a:rPr lang="en-US" sz="1200" dirty="0"/>
              <a:t> </a:t>
            </a:r>
          </a:p>
          <a:p>
            <a:pPr lvl="0" algn="ctr"/>
            <a:r>
              <a:rPr lang="en-US" sz="2000" dirty="0"/>
              <a:t>for mothers &amp; children                       &amp; support for mothers on appropriate child feeding practices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9116428" y="1065440"/>
            <a:ext cx="2484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/>
              <a:t>Inadequate access to </a:t>
            </a:r>
            <a:r>
              <a:rPr lang="en-US" sz="3600" b="1" dirty="0">
                <a:solidFill>
                  <a:srgbClr val="E4A018"/>
                </a:solidFill>
              </a:rPr>
              <a:t>HEALTH</a:t>
            </a:r>
            <a:r>
              <a:rPr lang="en-US" dirty="0">
                <a:solidFill>
                  <a:srgbClr val="E4A018"/>
                </a:solidFill>
              </a:rPr>
              <a:t> </a:t>
            </a:r>
            <a:r>
              <a:rPr lang="en-US" sz="1500" dirty="0"/>
              <a:t>       </a:t>
            </a:r>
            <a:r>
              <a:rPr lang="en-US" sz="2000" dirty="0"/>
              <a:t>sanitation &amp; clean water services</a:t>
            </a:r>
            <a:endParaRPr lang="en-US" sz="135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997608" y="6013085"/>
            <a:ext cx="0" cy="38972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2586503" y="6013085"/>
            <a:ext cx="6902272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-2711"/>
            <a:ext cx="12192000" cy="882868"/>
          </a:xfrm>
          <a:prstGeom prst="rect">
            <a:avLst/>
          </a:prstGeom>
          <a:solidFill>
            <a:srgbClr val="E4A018">
              <a:alpha val="8625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/>
          <p:cNvSpPr/>
          <p:nvPr/>
        </p:nvSpPr>
        <p:spPr>
          <a:xfrm>
            <a:off x="1457653" y="-310649"/>
            <a:ext cx="93762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The causes of malnutrition are interconnected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744" y="1012952"/>
            <a:ext cx="2968053" cy="4194252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3" name="Rectangle 32"/>
          <p:cNvSpPr/>
          <p:nvPr/>
        </p:nvSpPr>
        <p:spPr>
          <a:xfrm>
            <a:off x="4252426" y="1055300"/>
            <a:ext cx="3848012" cy="4194251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5" name="Rectangle 34"/>
          <p:cNvSpPr/>
          <p:nvPr/>
        </p:nvSpPr>
        <p:spPr>
          <a:xfrm>
            <a:off x="8958952" y="1012951"/>
            <a:ext cx="2843304" cy="4194251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</p:spTree>
    <p:extLst>
      <p:ext uri="{BB962C8B-B14F-4D97-AF65-F5344CB8AC3E}">
        <p14:creationId xmlns:p14="http://schemas.microsoft.com/office/powerpoint/2010/main" val="729347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31169" y="-25400"/>
            <a:ext cx="8729662" cy="92964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5400" dirty="0"/>
              <a:t>7 Essential Nutrition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0F8FF3-7F5A-7344-B48C-B5D5500C8D52}"/>
              </a:ext>
            </a:extLst>
          </p:cNvPr>
          <p:cNvGrpSpPr/>
          <p:nvPr/>
        </p:nvGrpSpPr>
        <p:grpSpPr>
          <a:xfrm>
            <a:off x="2909013" y="886049"/>
            <a:ext cx="2460930" cy="2938652"/>
            <a:chOff x="2909013" y="886049"/>
            <a:chExt cx="2460930" cy="2938652"/>
          </a:xfrm>
        </p:grpSpPr>
        <p:pic>
          <p:nvPicPr>
            <p:cNvPr id="21534" name="Picture 6" descr="Nutr_X"/>
            <p:cNvPicPr>
              <a:picLocks noChangeAspect="1" noChangeArrowheads="1"/>
            </p:cNvPicPr>
            <p:nvPr/>
          </p:nvPicPr>
          <p:blipFill>
            <a:blip r:embed="rId2" cstate="print"/>
            <a:srcRect b="9552"/>
            <a:stretch>
              <a:fillRect/>
            </a:stretch>
          </p:blipFill>
          <p:spPr bwMode="auto">
            <a:xfrm>
              <a:off x="3206886" y="886049"/>
              <a:ext cx="1856665" cy="2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09013" y="3104504"/>
              <a:ext cx="2460930" cy="72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85000"/>
                </a:lnSpc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Complementary</a:t>
              </a:r>
              <a:endPara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endParaRPr>
            </a:p>
            <a:p>
              <a:pPr algn="ctr" eaLnBrk="0" hangingPunct="0">
                <a:lnSpc>
                  <a:spcPct val="85000"/>
                </a:lnSpc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feeding</a:t>
              </a:r>
              <a:endPara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8A0B2-7D28-D242-82B2-699C0985AA2C}"/>
              </a:ext>
            </a:extLst>
          </p:cNvPr>
          <p:cNvGrpSpPr/>
          <p:nvPr/>
        </p:nvGrpSpPr>
        <p:grpSpPr>
          <a:xfrm>
            <a:off x="9618603" y="827087"/>
            <a:ext cx="2355133" cy="3108414"/>
            <a:chOff x="9618603" y="827087"/>
            <a:chExt cx="2355133" cy="3108414"/>
          </a:xfrm>
        </p:grpSpPr>
        <p:pic>
          <p:nvPicPr>
            <p:cNvPr id="21530" name="Picture 11" descr="Nutr_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52908" y="827087"/>
              <a:ext cx="1886525" cy="229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9618603" y="3104504"/>
              <a:ext cx="235513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Feeding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 of the </a:t>
              </a:r>
            </a:p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sick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 </a:t>
              </a: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child</a:t>
              </a:r>
              <a:endPara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8DC117-E309-4542-8BB0-CA28E269D3DE}"/>
              </a:ext>
            </a:extLst>
          </p:cNvPr>
          <p:cNvGrpSpPr/>
          <p:nvPr/>
        </p:nvGrpSpPr>
        <p:grpSpPr>
          <a:xfrm>
            <a:off x="179982" y="1053013"/>
            <a:ext cx="2165334" cy="2711775"/>
            <a:chOff x="89228" y="1172074"/>
            <a:chExt cx="2165334" cy="2711775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89228" y="3422786"/>
              <a:ext cx="2165334" cy="461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Breastfeeding</a:t>
              </a:r>
              <a:endPara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18" name="Picture 16" descr="MèreAllaite"/>
            <p:cNvPicPr>
              <a:picLocks noChangeAspect="1" noChangeArrowheads="1"/>
            </p:cNvPicPr>
            <p:nvPr/>
          </p:nvPicPr>
          <p:blipFill>
            <a:blip r:embed="rId4" cstate="print"/>
            <a:srcRect t="6735" b="8418"/>
            <a:stretch>
              <a:fillRect/>
            </a:stretch>
          </p:blipFill>
          <p:spPr bwMode="auto">
            <a:xfrm>
              <a:off x="294057" y="1172074"/>
              <a:ext cx="1755676" cy="2205627"/>
            </a:xfrm>
            <a:prstGeom prst="rect">
              <a:avLst/>
            </a:prstGeom>
            <a:noFill/>
            <a:ln w="9525">
              <a:solidFill>
                <a:srgbClr val="00FFFF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000000"/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2AC7BE-8496-F741-924B-4D688387E888}"/>
              </a:ext>
            </a:extLst>
          </p:cNvPr>
          <p:cNvGrpSpPr/>
          <p:nvPr/>
        </p:nvGrpSpPr>
        <p:grpSpPr>
          <a:xfrm>
            <a:off x="7756420" y="3993269"/>
            <a:ext cx="2096488" cy="2602164"/>
            <a:chOff x="7756420" y="3993269"/>
            <a:chExt cx="2096488" cy="2602164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216619" y="6133768"/>
              <a:ext cx="1133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Iron</a:t>
              </a:r>
              <a:endPara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21525" name="Picture 20" descr="PILIFERA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56420" y="3993269"/>
              <a:ext cx="2096488" cy="2140499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ED75D2-299F-6442-A739-6D6392A68200}"/>
              </a:ext>
            </a:extLst>
          </p:cNvPr>
          <p:cNvGrpSpPr/>
          <p:nvPr/>
        </p:nvGrpSpPr>
        <p:grpSpPr>
          <a:xfrm>
            <a:off x="4910591" y="4114818"/>
            <a:ext cx="1670050" cy="2136912"/>
            <a:chOff x="4910591" y="4114818"/>
            <a:chExt cx="1670050" cy="2136912"/>
          </a:xfrm>
        </p:grpSpPr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5210053" y="5790065"/>
              <a:ext cx="10711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Iodine</a:t>
              </a:r>
              <a:endParaRPr lang="fr-F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endParaRPr>
            </a:p>
          </p:txBody>
        </p:sp>
        <p:pic>
          <p:nvPicPr>
            <p:cNvPr id="21522" name="Picture 24" descr="IODE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10591" y="4114818"/>
              <a:ext cx="1670050" cy="167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E4C84-3B5C-6346-9D26-9F47F2E942D6}"/>
              </a:ext>
            </a:extLst>
          </p:cNvPr>
          <p:cNvGrpSpPr/>
          <p:nvPr/>
        </p:nvGrpSpPr>
        <p:grpSpPr>
          <a:xfrm>
            <a:off x="1071025" y="4100927"/>
            <a:ext cx="2536134" cy="2612468"/>
            <a:chOff x="1071025" y="4100927"/>
            <a:chExt cx="2536134" cy="2612468"/>
          </a:xfrm>
        </p:grpSpPr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561539" y="6251730"/>
              <a:ext cx="155510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Vitamin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 A</a:t>
              </a:r>
            </a:p>
          </p:txBody>
        </p:sp>
        <p:pic>
          <p:nvPicPr>
            <p:cNvPr id="21519" name="Picture 28" descr="Vit a cop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1025" y="4100927"/>
              <a:ext cx="2536134" cy="2140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A1D704-B9A3-0546-A76E-59D5D3B80128}"/>
              </a:ext>
            </a:extLst>
          </p:cNvPr>
          <p:cNvGrpSpPr/>
          <p:nvPr/>
        </p:nvGrpSpPr>
        <p:grpSpPr>
          <a:xfrm>
            <a:off x="6450533" y="886505"/>
            <a:ext cx="1854200" cy="2957993"/>
            <a:chOff x="6450533" y="886505"/>
            <a:chExt cx="1854200" cy="2957993"/>
          </a:xfrm>
        </p:grpSpPr>
        <p:pic>
          <p:nvPicPr>
            <p:cNvPr id="21515" name="Picture 31" descr="MadCC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50533" y="886505"/>
              <a:ext cx="185420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6623452" y="3013501"/>
              <a:ext cx="150836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Woman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 </a:t>
              </a:r>
            </a:p>
            <a:p>
              <a:pPr eaLnBrk="0" hangingPunct="0">
                <a:defRPr/>
              </a:pP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ebuchet MS" pitchFamily="34" charset="0"/>
                </a:rPr>
                <a:t>Nutrition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552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7796B66-B7DD-7C42-8475-AE2AC37E4455}"/>
              </a:ext>
            </a:extLst>
          </p:cNvPr>
          <p:cNvSpPr/>
          <p:nvPr/>
        </p:nvSpPr>
        <p:spPr>
          <a:xfrm>
            <a:off x="3763588" y="1095558"/>
            <a:ext cx="4664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o n c l u s </a:t>
            </a:r>
            <a:r>
              <a:rPr lang="en-US" sz="4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n</a:t>
            </a:r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9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34" y="1398553"/>
            <a:ext cx="622300" cy="74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98325"/>
            <a:ext cx="6131060" cy="5482789"/>
          </a:xfrm>
          <a:prstGeom prst="rect">
            <a:avLst/>
          </a:prstGeom>
          <a:solidFill>
            <a:srgbClr val="E6C54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/>
          <p:cNvSpPr/>
          <p:nvPr/>
        </p:nvSpPr>
        <p:spPr>
          <a:xfrm>
            <a:off x="5538063" y="1400238"/>
            <a:ext cx="6653723" cy="5482789"/>
          </a:xfrm>
          <a:prstGeom prst="rect">
            <a:avLst/>
          </a:prstGeom>
          <a:solidFill>
            <a:srgbClr val="1A766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70334" y="2047667"/>
            <a:ext cx="540336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Feeding Practices &amp; Behaviors: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Encouraging exclusive breastfeeding up to 6 months of age and continued breastfeeding together with appropriate and nutritious food up to 2 years of age and beyond </a:t>
            </a:r>
          </a:p>
          <a:p>
            <a:pPr marL="1191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Fortification of foods: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 access to nutrients through incorporating them into foods</a:t>
            </a:r>
          </a:p>
          <a:p>
            <a:pPr marL="1191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Micronutrient supplementation:</a:t>
            </a:r>
          </a:p>
          <a:p>
            <a:pPr marL="119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provision of extra nutrients</a:t>
            </a:r>
          </a:p>
          <a:p>
            <a:pPr marL="1191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Treatment of acute malnutrition:</a:t>
            </a:r>
          </a:p>
          <a:p>
            <a:pPr marL="1191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Enabling persons with moderate and severe malnutrition to access effective treatment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1394" y="1882248"/>
            <a:ext cx="590595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Agriculture: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nutritious food more accessible to everyone, and supporting small farms as a source of income for women and families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 Water &amp; Sanitation: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Improving access to reduce infection and disease</a:t>
            </a:r>
          </a:p>
          <a:p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&amp; Employment: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Making sure children have the nutrition needed to learn and earn a decent income as adults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Care: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to services that enable women &amp; children to be healthy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for Resilience: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Establishing a stronger, healthier population and sustained prosperity to better endure emergencies and conflicts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3853" y="1357115"/>
            <a:ext cx="5598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Nutrition-Sensitive Strategies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4911" y="1398325"/>
            <a:ext cx="55566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Actions for Nutrition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12192000" cy="139832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/>
          <p:cNvSpPr/>
          <p:nvPr/>
        </p:nvSpPr>
        <p:spPr>
          <a:xfrm>
            <a:off x="279816" y="99859"/>
            <a:ext cx="11632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Nutrition-Sensitive Strategies increase                                           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aiandra GD" pitchFamily="34" charset="0"/>
              </a:rPr>
              <a:t>the Impact of Specific Actions for Nutrition</a:t>
            </a:r>
          </a:p>
        </p:txBody>
      </p:sp>
    </p:spTree>
    <p:extLst>
      <p:ext uri="{BB962C8B-B14F-4D97-AF65-F5344CB8AC3E}">
        <p14:creationId xmlns:p14="http://schemas.microsoft.com/office/powerpoint/2010/main" val="357975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35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0367" y="-1"/>
            <a:ext cx="5131633" cy="6842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3946" y="1921772"/>
            <a:ext cx="329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14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162560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5" y="27503"/>
            <a:ext cx="1493134" cy="145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22325" y="27503"/>
            <a:ext cx="10477350" cy="14549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3200" b="1" dirty="0">
                <a:solidFill>
                  <a:schemeClr val="bg2"/>
                </a:solidFill>
              </a:rPr>
              <a:t>Food &amp; Nutrition Security Policy </a:t>
            </a:r>
            <a:r>
              <a:rPr lang="en-NA" sz="2800" b="1" dirty="0">
                <a:solidFill>
                  <a:schemeClr val="bg2"/>
                </a:solidFill>
              </a:rPr>
              <a:t>(2021)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2800" b="1" dirty="0"/>
              <a:t>Objective 1:   </a:t>
            </a:r>
            <a:r>
              <a:rPr lang="en-NA" sz="3200" b="1" i="1" dirty="0"/>
              <a:t>Reduce the Prevalence of Undernourishment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1611566" y="1911902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pic>
        <p:nvPicPr>
          <p:cNvPr id="9" name="Picture 8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D50D3799-9025-3C44-95D3-36D8ECBE4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34" r="4937"/>
          <a:stretch/>
        </p:blipFill>
        <p:spPr>
          <a:xfrm>
            <a:off x="0" y="1625601"/>
            <a:ext cx="5261548" cy="6225630"/>
          </a:xfrm>
          <a:prstGeom prst="rect">
            <a:avLst/>
          </a:prstGeom>
        </p:spPr>
      </p:pic>
      <p:pic>
        <p:nvPicPr>
          <p:cNvPr id="7" name="Picture 6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739E9785-6B43-F040-8A78-3886EF98A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0"/>
          <a:stretch/>
        </p:blipFill>
        <p:spPr>
          <a:xfrm>
            <a:off x="5261548" y="1635009"/>
            <a:ext cx="6930452" cy="56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14" y="148213"/>
            <a:ext cx="8048171" cy="84924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276389"/>
            <a:ext cx="10508104" cy="5581611"/>
          </a:xfrm>
        </p:spPr>
        <p:txBody>
          <a:bodyPr>
            <a:noAutofit/>
          </a:bodyPr>
          <a:lstStyle/>
          <a:p>
            <a:pPr marL="501650" indent="-501650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Malnutrition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major </a:t>
            </a:r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impediment to socioeconomic development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country. </a:t>
            </a:r>
          </a:p>
          <a:p>
            <a:pPr marL="501650" indent="-50165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Malnourished children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more prone to diseases, poor cognitive and physical development and poor school performance.  </a:t>
            </a:r>
          </a:p>
          <a:p>
            <a:pPr marL="893763" lvl="1" indent="-265113">
              <a:lnSpc>
                <a:spcPct val="11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…this results in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 to achieve their full potential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life. </a:t>
            </a:r>
          </a:p>
          <a:p>
            <a:pPr marL="457200" indent="-45720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our </a:t>
            </a: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and Nutrition Programme 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is:</a:t>
            </a:r>
          </a:p>
          <a:p>
            <a:pPr marL="900113" lvl="1" indent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GB" sz="2600" dirty="0">
                <a:solidFill>
                  <a:schemeClr val="bg1"/>
                </a:solidFill>
              </a:rPr>
              <a:t>To improve the nutritional status of the Namibian population with special emphasis on children, women, and People Living with HIV/AIDS (PLWHA), resulting in the reduction of morbidity and mortality due to or associated with malnutrition. 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6232"/>
            <a:ext cx="10972800" cy="1143000"/>
          </a:xfrm>
        </p:spPr>
        <p:txBody>
          <a:bodyPr>
            <a:normAutofit/>
          </a:bodyPr>
          <a:lstStyle/>
          <a:p>
            <a:r>
              <a:rPr lang="en-US" sz="4200" b="1" dirty="0" err="1">
                <a:solidFill>
                  <a:schemeClr val="bg1"/>
                </a:solidFill>
              </a:rPr>
              <a:t>Nambia’s</a:t>
            </a:r>
            <a:r>
              <a:rPr lang="en-US" sz="4200" b="1" dirty="0">
                <a:solidFill>
                  <a:schemeClr val="bg1"/>
                </a:solidFill>
              </a:rPr>
              <a:t> Nutrition Situation: MALNUTRITION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9025786"/>
              </p:ext>
            </p:extLst>
          </p:nvPr>
        </p:nvGraphicFramePr>
        <p:xfrm>
          <a:off x="0" y="1116768"/>
          <a:ext cx="12192000" cy="574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91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82" y="168116"/>
            <a:ext cx="8991038" cy="1224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00" b="1" dirty="0"/>
              <a:t>Infant &amp; Young Child Feeding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51994"/>
              </p:ext>
            </p:extLst>
          </p:nvPr>
        </p:nvGraphicFramePr>
        <p:xfrm>
          <a:off x="3072984" y="1392494"/>
          <a:ext cx="8991037" cy="532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16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91">
                <a:tc>
                  <a:txBody>
                    <a:bodyPr/>
                    <a:lstStyle/>
                    <a:p>
                      <a:r>
                        <a:rPr lang="en-US" sz="2400" dirty="0"/>
                        <a:t>Median</a:t>
                      </a:r>
                      <a:r>
                        <a:rPr lang="en-US" sz="2400" baseline="0" dirty="0"/>
                        <a:t> duration of Breastfeeding (BF)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17.3 </a:t>
                      </a:r>
                    </a:p>
                    <a:p>
                      <a:pPr algn="ctr"/>
                      <a:r>
                        <a:rPr lang="en-US" sz="2400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18.6 </a:t>
                      </a:r>
                    </a:p>
                    <a:p>
                      <a:pPr algn="ctr"/>
                      <a:r>
                        <a:rPr lang="en-US" sz="2400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16.8 </a:t>
                      </a:r>
                    </a:p>
                    <a:p>
                      <a:pPr algn="ctr"/>
                      <a:r>
                        <a:rPr lang="en-US" sz="2400" dirty="0"/>
                        <a:t>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14.8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491">
                <a:tc>
                  <a:txBody>
                    <a:bodyPr/>
                    <a:lstStyle/>
                    <a:p>
                      <a:r>
                        <a:rPr lang="en-US" sz="2400" dirty="0"/>
                        <a:t>% Exclusively BF             from birth to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48.5%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491">
                <a:tc>
                  <a:txBody>
                    <a:bodyPr/>
                    <a:lstStyle/>
                    <a:p>
                      <a:r>
                        <a:rPr lang="en-US" sz="2400" dirty="0"/>
                        <a:t>%</a:t>
                      </a:r>
                      <a:r>
                        <a:rPr lang="en-US" sz="2400" baseline="0" dirty="0"/>
                        <a:t> who started BF         within 1 hour of birth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71.2%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62">
                <a:tc>
                  <a:txBody>
                    <a:bodyPr/>
                    <a:lstStyle/>
                    <a:p>
                      <a:r>
                        <a:rPr lang="en-US" sz="2400" dirty="0"/>
                        <a:t>Children ever breastfed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95.7%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491">
                <a:tc>
                  <a:txBody>
                    <a:bodyPr/>
                    <a:lstStyle/>
                    <a:p>
                      <a:r>
                        <a:rPr lang="en-US" sz="2400" dirty="0"/>
                        <a:t>Children breastfed           at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491">
                <a:tc>
                  <a:txBody>
                    <a:bodyPr/>
                    <a:lstStyle/>
                    <a:p>
                      <a:r>
                        <a:rPr lang="en-US" sz="2400" dirty="0"/>
                        <a:t>Children breastfed             at 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5938C6E-444F-3848-8082-7691013F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16"/>
            <a:ext cx="2923082" cy="35028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3678930-A352-D648-A199-0A3308C1717E}"/>
              </a:ext>
            </a:extLst>
          </p:cNvPr>
          <p:cNvSpPr txBox="1">
            <a:spLocks/>
          </p:cNvSpPr>
          <p:nvPr/>
        </p:nvSpPr>
        <p:spPr>
          <a:xfrm>
            <a:off x="363986" y="3867697"/>
            <a:ext cx="21951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“Breast is Best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4224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" y="139726"/>
            <a:ext cx="11557417" cy="7921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Overview: </a:t>
            </a:r>
            <a:r>
              <a:rPr lang="en-US" b="1" dirty="0"/>
              <a:t>Micronutrient Deficiency Situation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9347496"/>
              </p:ext>
            </p:extLst>
          </p:nvPr>
        </p:nvGraphicFramePr>
        <p:xfrm>
          <a:off x="299803" y="1064302"/>
          <a:ext cx="11557417" cy="5793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427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1768750"/>
          </a:xfrm>
          <a:prstGeom prst="rect">
            <a:avLst/>
          </a:prstGeom>
          <a:gradFill flip="none" rotWithShape="1">
            <a:gsLst>
              <a:gs pos="91000">
                <a:srgbClr val="063096"/>
              </a:gs>
              <a:gs pos="66000">
                <a:srgbClr val="030F3D"/>
              </a:gs>
            </a:gsLst>
            <a:lin ang="1884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47348" tIns="73674" rIns="147348" bIns="73674" numCol="1" spcCol="231012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400" dirty="0">
                <a:solidFill>
                  <a:srgbClr val="FF66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lvl="0" algn="just"/>
            <a:endParaRPr lang="en-US" sz="2400" dirty="0">
              <a:solidFill>
                <a:srgbClr val="FF66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20" y="105076"/>
            <a:ext cx="1493134" cy="1454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219BB-3C07-3049-9764-327C458D8523}"/>
              </a:ext>
            </a:extLst>
          </p:cNvPr>
          <p:cNvSpPr txBox="1"/>
          <p:nvPr/>
        </p:nvSpPr>
        <p:spPr>
          <a:xfrm>
            <a:off x="1611566" y="1911902"/>
            <a:ext cx="885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A" dirty="0"/>
          </a:p>
          <a:p>
            <a:endParaRPr lang="en-N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8734B-7CAC-0B4F-B4EF-B2FC4FF05EA5}"/>
              </a:ext>
            </a:extLst>
          </p:cNvPr>
          <p:cNvSpPr/>
          <p:nvPr/>
        </p:nvSpPr>
        <p:spPr>
          <a:xfrm>
            <a:off x="968083" y="2494343"/>
            <a:ext cx="3744599" cy="327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225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 panose="020B0502020104020203" pitchFamily="34" charset="77"/>
                <a:ea typeface="함초롬돋움"/>
                <a:cs typeface="Arial" panose="020B0604020202020204" pitchFamily="34" charset="0"/>
              </a:rPr>
              <a:t>In Namibia, </a:t>
            </a:r>
          </a:p>
          <a:p>
            <a:pPr algn="ctr">
              <a:lnSpc>
                <a:spcPct val="115000"/>
              </a:lnSpc>
              <a:spcAft>
                <a:spcPts val="225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 panose="020B0502020104020203" pitchFamily="34" charset="77"/>
                <a:ea typeface="함초롬돋움"/>
                <a:cs typeface="Arial" panose="020B0604020202020204" pitchFamily="34" charset="0"/>
              </a:rPr>
              <a:t>¼ of all Children</a:t>
            </a:r>
          </a:p>
          <a:p>
            <a:pPr algn="ctr">
              <a:lnSpc>
                <a:spcPct val="115000"/>
              </a:lnSpc>
              <a:spcAft>
                <a:spcPts val="225"/>
              </a:spcAft>
            </a:pPr>
            <a:r>
              <a:rPr lang="en-US" sz="4500" i="1" dirty="0">
                <a:solidFill>
                  <a:schemeClr val="bg1"/>
                </a:solidFill>
                <a:latin typeface="Gill Sans MT" panose="020B0502020104020203" pitchFamily="34" charset="77"/>
                <a:ea typeface="함초롬돋움"/>
                <a:cs typeface="Arial" panose="020B0604020202020204" pitchFamily="34" charset="0"/>
              </a:rPr>
              <a:t>are stunted!</a:t>
            </a:r>
            <a:endParaRPr lang="en-NA" sz="2100" dirty="0">
              <a:solidFill>
                <a:schemeClr val="bg1"/>
              </a:solidFill>
              <a:latin typeface="Calibri" panose="020F0502020204030204" pitchFamily="34" charset="0"/>
              <a:ea typeface="함초롬돋움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id="{F5FB841B-EAE4-4D4D-996D-C2A432744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148" y="2571416"/>
            <a:ext cx="5225395" cy="16099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5D964D-A78E-3C46-8FC4-15BC707019AA}"/>
              </a:ext>
            </a:extLst>
          </p:cNvPr>
          <p:cNvSpPr txBox="1"/>
          <p:nvPr/>
        </p:nvSpPr>
        <p:spPr>
          <a:xfrm>
            <a:off x="6251147" y="1827645"/>
            <a:ext cx="522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A" sz="3600" b="1" spc="225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Effects  of  STUNTING</a:t>
            </a:r>
            <a:endParaRPr lang="en-NA" sz="1500" b="1" spc="225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9" descr="A picture containing animal, fruit&#10;&#10;Description automatically generated">
            <a:extLst>
              <a:ext uri="{FF2B5EF4-FFF2-40B4-BE49-F238E27FC236}">
                <a16:creationId xmlns:a16="http://schemas.microsoft.com/office/drawing/2014/main" id="{F5CE2C36-85E8-8743-A1A5-BA6BD1683C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9599" r="10612" b="26881"/>
          <a:stretch/>
        </p:blipFill>
        <p:spPr>
          <a:xfrm>
            <a:off x="6096000" y="4299768"/>
            <a:ext cx="5535692" cy="25685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98204A-A5E6-244B-BA40-CB703A107BFB}"/>
              </a:ext>
            </a:extLst>
          </p:cNvPr>
          <p:cNvSpPr/>
          <p:nvPr/>
        </p:nvSpPr>
        <p:spPr>
          <a:xfrm>
            <a:off x="1714650" y="105077"/>
            <a:ext cx="10477350" cy="14549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A" sz="3200" b="1" dirty="0">
                <a:solidFill>
                  <a:schemeClr val="bg2"/>
                </a:solidFill>
              </a:rPr>
              <a:t>Food &amp; Nutrition Security Policy </a:t>
            </a:r>
            <a:r>
              <a:rPr lang="en-NA" sz="2800" b="1" dirty="0">
                <a:solidFill>
                  <a:schemeClr val="bg2"/>
                </a:solidFill>
              </a:rPr>
              <a:t>(2021)</a:t>
            </a:r>
          </a:p>
          <a:p>
            <a:pPr algn="ctr"/>
            <a:r>
              <a:rPr lang="en-NA" sz="600" b="1" dirty="0"/>
              <a:t> </a:t>
            </a:r>
          </a:p>
          <a:p>
            <a:pPr algn="ctr"/>
            <a:r>
              <a:rPr lang="en-NA" sz="2800" b="1" dirty="0"/>
              <a:t>Objective 3:   </a:t>
            </a:r>
            <a:r>
              <a:rPr lang="en-NA" sz="3200" b="1" i="1" dirty="0"/>
              <a:t>Reduce the Prevalence of Stunting</a:t>
            </a:r>
          </a:p>
        </p:txBody>
      </p:sp>
    </p:spTree>
    <p:extLst>
      <p:ext uri="{BB962C8B-B14F-4D97-AF65-F5344CB8AC3E}">
        <p14:creationId xmlns:p14="http://schemas.microsoft.com/office/powerpoint/2010/main" val="9436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5A3F-0DFA-CB4A-8543-83278227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D7E33-EB8B-4841-81AA-F5AC6AC3C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5" y="854439"/>
            <a:ext cx="11332564" cy="5126217"/>
          </a:xfrm>
        </p:spPr>
      </p:pic>
    </p:spTree>
    <p:extLst>
      <p:ext uri="{BB962C8B-B14F-4D97-AF65-F5344CB8AC3E}">
        <p14:creationId xmlns:p14="http://schemas.microsoft.com/office/powerpoint/2010/main" val="109070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B453EC-2A1C-4664-BF97-CCE4717C1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69535"/>
              </p:ext>
            </p:extLst>
          </p:nvPr>
        </p:nvGraphicFramePr>
        <p:xfrm>
          <a:off x="419725" y="266332"/>
          <a:ext cx="11332564" cy="633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144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5B3D7">
            <a:alpha val="28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714484</TotalTime>
  <Words>830</Words>
  <Application>Microsoft Macintosh PowerPoint</Application>
  <PresentationFormat>Widescreen</PresentationFormat>
  <Paragraphs>136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Calibri</vt:lpstr>
      <vt:lpstr>Gill Sans MT</vt:lpstr>
      <vt:lpstr>Maiandra GD</vt:lpstr>
      <vt:lpstr>Trebuchet MS</vt:lpstr>
      <vt:lpstr>Wingdings</vt:lpstr>
      <vt:lpstr>Office Theme</vt:lpstr>
      <vt:lpstr>PowerPoint Presentation</vt:lpstr>
      <vt:lpstr>PowerPoint Presentation</vt:lpstr>
      <vt:lpstr>Introduction</vt:lpstr>
      <vt:lpstr>Nambia’s Nutrition Situation: MALNUTRITION</vt:lpstr>
      <vt:lpstr>Infant &amp; Young Child Feeding</vt:lpstr>
      <vt:lpstr>Overview: Micronutrient Deficiency Situation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poor infant and young child feeding practices</vt:lpstr>
      <vt:lpstr>Micronutrient Deficiencies</vt:lpstr>
      <vt:lpstr>PowerPoint Presentation</vt:lpstr>
      <vt:lpstr>7 Essential Nutrition Actions</vt:lpstr>
      <vt:lpstr>PowerPoint Presentation</vt:lpstr>
      <vt:lpstr>PowerPoint Presentation</vt:lpstr>
      <vt:lpstr>PowerPoint Presentation</vt:lpstr>
    </vt:vector>
  </TitlesOfParts>
  <Company>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</dc:title>
  <dc:creator>User APPLE</dc:creator>
  <cp:lastModifiedBy>Ben Schernick</cp:lastModifiedBy>
  <cp:revision>1343</cp:revision>
  <cp:lastPrinted>2020-07-14T16:36:13Z</cp:lastPrinted>
  <dcterms:created xsi:type="dcterms:W3CDTF">2016-07-28T08:21:04Z</dcterms:created>
  <dcterms:modified xsi:type="dcterms:W3CDTF">2021-07-28T10:18:53Z</dcterms:modified>
</cp:coreProperties>
</file>