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6" r:id="rId3"/>
    <p:sldId id="270" r:id="rId4"/>
    <p:sldId id="258" r:id="rId5"/>
    <p:sldId id="269" r:id="rId6"/>
    <p:sldId id="299" r:id="rId7"/>
    <p:sldId id="267" r:id="rId8"/>
    <p:sldId id="287" r:id="rId9"/>
    <p:sldId id="275" r:id="rId10"/>
    <p:sldId id="282" r:id="rId11"/>
    <p:sldId id="277" r:id="rId12"/>
    <p:sldId id="288" r:id="rId13"/>
    <p:sldId id="278" r:id="rId14"/>
    <p:sldId id="292" r:id="rId15"/>
    <p:sldId id="291" r:id="rId16"/>
    <p:sldId id="294" r:id="rId17"/>
    <p:sldId id="289" r:id="rId18"/>
    <p:sldId id="290" r:id="rId19"/>
    <p:sldId id="295"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9" d="100"/>
          <a:sy n="89" d="100"/>
        </p:scale>
        <p:origin x="168"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93B26-9370-44FC-B7CB-5FBFC4FD37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49FA36-5B97-4967-81B2-F24341025C2D}">
      <dgm:prSet/>
      <dgm:spPr/>
      <dgm:t>
        <a:bodyPr/>
        <a:lstStyle/>
        <a:p>
          <a:pPr algn="ctr"/>
          <a:r>
            <a:rPr lang="en-US" dirty="0">
              <a:latin typeface="Cambria" panose="02040503050406030204" pitchFamily="18" charset="0"/>
              <a:ea typeface="Cambria" panose="02040503050406030204" pitchFamily="18" charset="0"/>
            </a:rPr>
            <a:t>WFP prioritize SDG 2, on achieving Zero Hunger; </a:t>
          </a:r>
        </a:p>
      </dgm:t>
    </dgm:pt>
    <dgm:pt modelId="{CDD5188A-7441-455B-9799-413B2C86C941}" type="parTrans" cxnId="{2E27E1AF-52E3-4467-8C5A-40191986D6DF}">
      <dgm:prSet/>
      <dgm:spPr/>
      <dgm:t>
        <a:bodyPr/>
        <a:lstStyle/>
        <a:p>
          <a:endParaRPr lang="en-US"/>
        </a:p>
      </dgm:t>
    </dgm:pt>
    <dgm:pt modelId="{5FD85124-D6B6-4AD6-AB16-E0A25871238C}" type="sibTrans" cxnId="{2E27E1AF-52E3-4467-8C5A-40191986D6DF}">
      <dgm:prSet/>
      <dgm:spPr/>
      <dgm:t>
        <a:bodyPr/>
        <a:lstStyle/>
        <a:p>
          <a:endParaRPr lang="en-US"/>
        </a:p>
      </dgm:t>
    </dgm:pt>
    <dgm:pt modelId="{EA88E003-D2C2-4757-8631-52954F8D2A08}">
      <dgm:prSet/>
      <dgm:spPr/>
      <dgm:t>
        <a:bodyPr/>
        <a:lstStyle/>
        <a:p>
          <a:pPr algn="ctr"/>
          <a:r>
            <a:rPr lang="en-US" dirty="0">
              <a:latin typeface="Cambria" panose="02040503050406030204" pitchFamily="18" charset="0"/>
              <a:ea typeface="Cambria" panose="02040503050406030204" pitchFamily="18" charset="0"/>
            </a:rPr>
            <a:t>AND</a:t>
          </a:r>
        </a:p>
      </dgm:t>
    </dgm:pt>
    <dgm:pt modelId="{0C0D2B92-E86C-441F-8FB8-BF8F3E4163C0}" type="parTrans" cxnId="{CB530D69-79D4-4278-8AFC-D127FFCC4C62}">
      <dgm:prSet/>
      <dgm:spPr/>
      <dgm:t>
        <a:bodyPr/>
        <a:lstStyle/>
        <a:p>
          <a:endParaRPr lang="en-US"/>
        </a:p>
      </dgm:t>
    </dgm:pt>
    <dgm:pt modelId="{727A8274-01B1-475E-B8C8-D2EABDD27BAB}" type="sibTrans" cxnId="{CB530D69-79D4-4278-8AFC-D127FFCC4C62}">
      <dgm:prSet/>
      <dgm:spPr/>
      <dgm:t>
        <a:bodyPr/>
        <a:lstStyle/>
        <a:p>
          <a:endParaRPr lang="en-US"/>
        </a:p>
      </dgm:t>
    </dgm:pt>
    <dgm:pt modelId="{B8734FE8-28A9-4304-80C5-86E64904FDE8}">
      <dgm:prSet/>
      <dgm:spPr/>
      <dgm:t>
        <a:bodyPr/>
        <a:lstStyle/>
        <a:p>
          <a:pPr algn="ctr"/>
          <a:r>
            <a:rPr lang="en-US" dirty="0">
              <a:latin typeface="Cambria" panose="02040503050406030204" pitchFamily="18" charset="0"/>
              <a:ea typeface="Cambria" panose="02040503050406030204" pitchFamily="18" charset="0"/>
            </a:rPr>
            <a:t>SDG 17, on Partnering to support implementation of the SDGs. </a:t>
          </a:r>
        </a:p>
      </dgm:t>
    </dgm:pt>
    <dgm:pt modelId="{0AEE10AD-67A6-47CC-900E-873ABFEE4BDD}" type="parTrans" cxnId="{0B99407C-330E-42A8-BE96-970A7432DF8C}">
      <dgm:prSet/>
      <dgm:spPr/>
      <dgm:t>
        <a:bodyPr/>
        <a:lstStyle/>
        <a:p>
          <a:endParaRPr lang="en-US"/>
        </a:p>
      </dgm:t>
    </dgm:pt>
    <dgm:pt modelId="{1ECA14D5-A965-418E-A03C-FEA630F8CB20}" type="sibTrans" cxnId="{0B99407C-330E-42A8-BE96-970A7432DF8C}">
      <dgm:prSet/>
      <dgm:spPr/>
      <dgm:t>
        <a:bodyPr/>
        <a:lstStyle/>
        <a:p>
          <a:endParaRPr lang="en-US"/>
        </a:p>
      </dgm:t>
    </dgm:pt>
    <dgm:pt modelId="{41EF70A4-209C-4ADD-89DE-5BDB11AF6C4C}" type="pres">
      <dgm:prSet presAssocID="{9C993B26-9370-44FC-B7CB-5FBFC4FD3717}" presName="linear" presStyleCnt="0">
        <dgm:presLayoutVars>
          <dgm:animLvl val="lvl"/>
          <dgm:resizeHandles val="exact"/>
        </dgm:presLayoutVars>
      </dgm:prSet>
      <dgm:spPr/>
    </dgm:pt>
    <dgm:pt modelId="{01EB800E-F44D-4E94-B7BD-04F05E25C9F0}" type="pres">
      <dgm:prSet presAssocID="{E849FA36-5B97-4967-81B2-F24341025C2D}" presName="parentText" presStyleLbl="node1" presStyleIdx="0" presStyleCnt="3">
        <dgm:presLayoutVars>
          <dgm:chMax val="0"/>
          <dgm:bulletEnabled val="1"/>
        </dgm:presLayoutVars>
      </dgm:prSet>
      <dgm:spPr/>
    </dgm:pt>
    <dgm:pt modelId="{9896B008-96E7-4DB4-9900-E8F0E09B2897}" type="pres">
      <dgm:prSet presAssocID="{5FD85124-D6B6-4AD6-AB16-E0A25871238C}" presName="spacer" presStyleCnt="0"/>
      <dgm:spPr/>
    </dgm:pt>
    <dgm:pt modelId="{B2E6EF11-F163-465B-8D9D-0BA744B68ED5}" type="pres">
      <dgm:prSet presAssocID="{EA88E003-D2C2-4757-8631-52954F8D2A08}" presName="parentText" presStyleLbl="node1" presStyleIdx="1" presStyleCnt="3">
        <dgm:presLayoutVars>
          <dgm:chMax val="0"/>
          <dgm:bulletEnabled val="1"/>
        </dgm:presLayoutVars>
      </dgm:prSet>
      <dgm:spPr/>
    </dgm:pt>
    <dgm:pt modelId="{737A4485-74C7-451E-A739-0F85C7670A0C}" type="pres">
      <dgm:prSet presAssocID="{727A8274-01B1-475E-B8C8-D2EABDD27BAB}" presName="spacer" presStyleCnt="0"/>
      <dgm:spPr/>
    </dgm:pt>
    <dgm:pt modelId="{BA96B837-3CD0-45F6-B285-50C67E60ED10}" type="pres">
      <dgm:prSet presAssocID="{B8734FE8-28A9-4304-80C5-86E64904FDE8}" presName="parentText" presStyleLbl="node1" presStyleIdx="2" presStyleCnt="3">
        <dgm:presLayoutVars>
          <dgm:chMax val="0"/>
          <dgm:bulletEnabled val="1"/>
        </dgm:presLayoutVars>
      </dgm:prSet>
      <dgm:spPr/>
    </dgm:pt>
  </dgm:ptLst>
  <dgm:cxnLst>
    <dgm:cxn modelId="{41CDC53E-5F4E-44BB-9F7E-D4B6E03E2D12}" type="presOf" srcId="{B8734FE8-28A9-4304-80C5-86E64904FDE8}" destId="{BA96B837-3CD0-45F6-B285-50C67E60ED10}" srcOrd="0" destOrd="0" presId="urn:microsoft.com/office/officeart/2005/8/layout/vList2"/>
    <dgm:cxn modelId="{DA6DED45-F482-4F23-9F51-03105D0A34EE}" type="presOf" srcId="{EA88E003-D2C2-4757-8631-52954F8D2A08}" destId="{B2E6EF11-F163-465B-8D9D-0BA744B68ED5}" srcOrd="0" destOrd="0" presId="urn:microsoft.com/office/officeart/2005/8/layout/vList2"/>
    <dgm:cxn modelId="{0391CC4A-9207-407C-B0F1-42290A7E96F9}" type="presOf" srcId="{9C993B26-9370-44FC-B7CB-5FBFC4FD3717}" destId="{41EF70A4-209C-4ADD-89DE-5BDB11AF6C4C}" srcOrd="0" destOrd="0" presId="urn:microsoft.com/office/officeart/2005/8/layout/vList2"/>
    <dgm:cxn modelId="{CB530D69-79D4-4278-8AFC-D127FFCC4C62}" srcId="{9C993B26-9370-44FC-B7CB-5FBFC4FD3717}" destId="{EA88E003-D2C2-4757-8631-52954F8D2A08}" srcOrd="1" destOrd="0" parTransId="{0C0D2B92-E86C-441F-8FB8-BF8F3E4163C0}" sibTransId="{727A8274-01B1-475E-B8C8-D2EABDD27BAB}"/>
    <dgm:cxn modelId="{0B99407C-330E-42A8-BE96-970A7432DF8C}" srcId="{9C993B26-9370-44FC-B7CB-5FBFC4FD3717}" destId="{B8734FE8-28A9-4304-80C5-86E64904FDE8}" srcOrd="2" destOrd="0" parTransId="{0AEE10AD-67A6-47CC-900E-873ABFEE4BDD}" sibTransId="{1ECA14D5-A965-418E-A03C-FEA630F8CB20}"/>
    <dgm:cxn modelId="{89D16C8F-5501-4155-B907-9F872B375EC4}" type="presOf" srcId="{E849FA36-5B97-4967-81B2-F24341025C2D}" destId="{01EB800E-F44D-4E94-B7BD-04F05E25C9F0}" srcOrd="0" destOrd="0" presId="urn:microsoft.com/office/officeart/2005/8/layout/vList2"/>
    <dgm:cxn modelId="{2E27E1AF-52E3-4467-8C5A-40191986D6DF}" srcId="{9C993B26-9370-44FC-B7CB-5FBFC4FD3717}" destId="{E849FA36-5B97-4967-81B2-F24341025C2D}" srcOrd="0" destOrd="0" parTransId="{CDD5188A-7441-455B-9799-413B2C86C941}" sibTransId="{5FD85124-D6B6-4AD6-AB16-E0A25871238C}"/>
    <dgm:cxn modelId="{E057C572-2F19-48E2-9DD7-37FC66E167B3}" type="presParOf" srcId="{41EF70A4-209C-4ADD-89DE-5BDB11AF6C4C}" destId="{01EB800E-F44D-4E94-B7BD-04F05E25C9F0}" srcOrd="0" destOrd="0" presId="urn:microsoft.com/office/officeart/2005/8/layout/vList2"/>
    <dgm:cxn modelId="{71127E78-2815-41E6-86E2-19F4A356BF28}" type="presParOf" srcId="{41EF70A4-209C-4ADD-89DE-5BDB11AF6C4C}" destId="{9896B008-96E7-4DB4-9900-E8F0E09B2897}" srcOrd="1" destOrd="0" presId="urn:microsoft.com/office/officeart/2005/8/layout/vList2"/>
    <dgm:cxn modelId="{BE4CA68A-CFA1-4F7F-B6AA-C8EAB1AA933D}" type="presParOf" srcId="{41EF70A4-209C-4ADD-89DE-5BDB11AF6C4C}" destId="{B2E6EF11-F163-465B-8D9D-0BA744B68ED5}" srcOrd="2" destOrd="0" presId="urn:microsoft.com/office/officeart/2005/8/layout/vList2"/>
    <dgm:cxn modelId="{3A55B614-4F3D-411E-9375-04B05E07BB43}" type="presParOf" srcId="{41EF70A4-209C-4ADD-89DE-5BDB11AF6C4C}" destId="{737A4485-74C7-451E-A739-0F85C7670A0C}" srcOrd="3" destOrd="0" presId="urn:microsoft.com/office/officeart/2005/8/layout/vList2"/>
    <dgm:cxn modelId="{758B16E6-C3E3-44C1-86D1-601CABFC090F}" type="presParOf" srcId="{41EF70A4-209C-4ADD-89DE-5BDB11AF6C4C}" destId="{BA96B837-3CD0-45F6-B285-50C67E60ED1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C5257-7B65-4ABF-8DE5-79CD0D85EE9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237A8BA-6A4A-409B-B8DD-590B55D7BF89}">
      <dgm:prSet/>
      <dgm:spPr/>
      <dgm:t>
        <a:bodyPr/>
        <a:lstStyle/>
        <a:p>
          <a:r>
            <a:rPr lang="en-US"/>
            <a:t>Worlds Largest  humanitarian agency fighting hunger worldwide</a:t>
          </a:r>
        </a:p>
      </dgm:t>
    </dgm:pt>
    <dgm:pt modelId="{8C3AB376-6C46-4238-96C0-E89E7B7A8536}" type="parTrans" cxnId="{6A5EF4CB-957E-4EDB-A737-75E076EFDA18}">
      <dgm:prSet/>
      <dgm:spPr/>
      <dgm:t>
        <a:bodyPr/>
        <a:lstStyle/>
        <a:p>
          <a:endParaRPr lang="en-US"/>
        </a:p>
      </dgm:t>
    </dgm:pt>
    <dgm:pt modelId="{2D3627FF-0C54-46A5-97C2-59A612EFFBBF}" type="sibTrans" cxnId="{6A5EF4CB-957E-4EDB-A737-75E076EFDA18}">
      <dgm:prSet/>
      <dgm:spPr/>
      <dgm:t>
        <a:bodyPr/>
        <a:lstStyle/>
        <a:p>
          <a:endParaRPr lang="en-US"/>
        </a:p>
      </dgm:t>
    </dgm:pt>
    <dgm:pt modelId="{C6F184E8-0A3C-4676-BA3A-59E35686A23C}">
      <dgm:prSet/>
      <dgm:spPr/>
      <dgm:t>
        <a:bodyPr/>
        <a:lstStyle/>
        <a:p>
          <a:r>
            <a:rPr lang="en-US" dirty="0"/>
            <a:t>Reaches over 80 million people with food assistance in the world each year</a:t>
          </a:r>
        </a:p>
      </dgm:t>
    </dgm:pt>
    <dgm:pt modelId="{38822397-6834-45B9-9404-1A8C0367BB24}" type="parTrans" cxnId="{9754BB32-2A11-49A2-AF59-80AA15ECCDC0}">
      <dgm:prSet/>
      <dgm:spPr/>
      <dgm:t>
        <a:bodyPr/>
        <a:lstStyle/>
        <a:p>
          <a:endParaRPr lang="en-US"/>
        </a:p>
      </dgm:t>
    </dgm:pt>
    <dgm:pt modelId="{CA668230-2823-4A39-A83F-962292550E12}" type="sibTrans" cxnId="{9754BB32-2A11-49A2-AF59-80AA15ECCDC0}">
      <dgm:prSet/>
      <dgm:spPr/>
      <dgm:t>
        <a:bodyPr/>
        <a:lstStyle/>
        <a:p>
          <a:endParaRPr lang="en-US"/>
        </a:p>
      </dgm:t>
    </dgm:pt>
    <dgm:pt modelId="{2E48B44D-33F6-4419-8E40-50625E0F2B2E}">
      <dgm:prSet/>
      <dgm:spPr/>
      <dgm:t>
        <a:bodyPr/>
        <a:lstStyle/>
        <a:p>
          <a:r>
            <a:rPr lang="en-US" dirty="0"/>
            <a:t>Vision: Every man, woman and child should always have access to food needed for an active and healthy life, zero hunger in the world</a:t>
          </a:r>
        </a:p>
      </dgm:t>
    </dgm:pt>
    <dgm:pt modelId="{58FC0228-0210-40D4-8323-454D817B01EA}" type="parTrans" cxnId="{69787423-F203-4FB3-B0D8-8B2491DEF46E}">
      <dgm:prSet/>
      <dgm:spPr/>
      <dgm:t>
        <a:bodyPr/>
        <a:lstStyle/>
        <a:p>
          <a:endParaRPr lang="en-US"/>
        </a:p>
      </dgm:t>
    </dgm:pt>
    <dgm:pt modelId="{E1C2E833-7EAC-4520-8D3A-75A939C5AFB6}" type="sibTrans" cxnId="{69787423-F203-4FB3-B0D8-8B2491DEF46E}">
      <dgm:prSet/>
      <dgm:spPr/>
      <dgm:t>
        <a:bodyPr/>
        <a:lstStyle/>
        <a:p>
          <a:endParaRPr lang="en-US"/>
        </a:p>
      </dgm:t>
    </dgm:pt>
    <dgm:pt modelId="{98F613C7-F55B-4C75-84D4-67630996495A}" type="pres">
      <dgm:prSet presAssocID="{2C9C5257-7B65-4ABF-8DE5-79CD0D85EE9E}" presName="linear" presStyleCnt="0">
        <dgm:presLayoutVars>
          <dgm:animLvl val="lvl"/>
          <dgm:resizeHandles val="exact"/>
        </dgm:presLayoutVars>
      </dgm:prSet>
      <dgm:spPr/>
    </dgm:pt>
    <dgm:pt modelId="{E6D58EC4-225B-4D3E-873B-A4E50C759EF9}" type="pres">
      <dgm:prSet presAssocID="{5237A8BA-6A4A-409B-B8DD-590B55D7BF89}" presName="parentText" presStyleLbl="node1" presStyleIdx="0" presStyleCnt="3">
        <dgm:presLayoutVars>
          <dgm:chMax val="0"/>
          <dgm:bulletEnabled val="1"/>
        </dgm:presLayoutVars>
      </dgm:prSet>
      <dgm:spPr/>
    </dgm:pt>
    <dgm:pt modelId="{53374A4B-ADD4-405C-9C90-EF7C2A5F19C4}" type="pres">
      <dgm:prSet presAssocID="{2D3627FF-0C54-46A5-97C2-59A612EFFBBF}" presName="spacer" presStyleCnt="0"/>
      <dgm:spPr/>
    </dgm:pt>
    <dgm:pt modelId="{6B67F314-57B8-44BA-8F0E-6A082F994532}" type="pres">
      <dgm:prSet presAssocID="{C6F184E8-0A3C-4676-BA3A-59E35686A23C}" presName="parentText" presStyleLbl="node1" presStyleIdx="1" presStyleCnt="3">
        <dgm:presLayoutVars>
          <dgm:chMax val="0"/>
          <dgm:bulletEnabled val="1"/>
        </dgm:presLayoutVars>
      </dgm:prSet>
      <dgm:spPr/>
    </dgm:pt>
    <dgm:pt modelId="{5DFC0E31-1E39-4BE6-BB85-98B7E58EEC55}" type="pres">
      <dgm:prSet presAssocID="{CA668230-2823-4A39-A83F-962292550E12}" presName="spacer" presStyleCnt="0"/>
      <dgm:spPr/>
    </dgm:pt>
    <dgm:pt modelId="{E4D54C08-31BD-4AD0-B334-C21EC3C6DD0E}" type="pres">
      <dgm:prSet presAssocID="{2E48B44D-33F6-4419-8E40-50625E0F2B2E}" presName="parentText" presStyleLbl="node1" presStyleIdx="2" presStyleCnt="3">
        <dgm:presLayoutVars>
          <dgm:chMax val="0"/>
          <dgm:bulletEnabled val="1"/>
        </dgm:presLayoutVars>
      </dgm:prSet>
      <dgm:spPr/>
    </dgm:pt>
  </dgm:ptLst>
  <dgm:cxnLst>
    <dgm:cxn modelId="{69787423-F203-4FB3-B0D8-8B2491DEF46E}" srcId="{2C9C5257-7B65-4ABF-8DE5-79CD0D85EE9E}" destId="{2E48B44D-33F6-4419-8E40-50625E0F2B2E}" srcOrd="2" destOrd="0" parTransId="{58FC0228-0210-40D4-8323-454D817B01EA}" sibTransId="{E1C2E833-7EAC-4520-8D3A-75A939C5AFB6}"/>
    <dgm:cxn modelId="{9754BB32-2A11-49A2-AF59-80AA15ECCDC0}" srcId="{2C9C5257-7B65-4ABF-8DE5-79CD0D85EE9E}" destId="{C6F184E8-0A3C-4676-BA3A-59E35686A23C}" srcOrd="1" destOrd="0" parTransId="{38822397-6834-45B9-9404-1A8C0367BB24}" sibTransId="{CA668230-2823-4A39-A83F-962292550E12}"/>
    <dgm:cxn modelId="{A8776A46-27DB-4BC6-97FD-8F61C83BE74C}" type="presOf" srcId="{2C9C5257-7B65-4ABF-8DE5-79CD0D85EE9E}" destId="{98F613C7-F55B-4C75-84D4-67630996495A}" srcOrd="0" destOrd="0" presId="urn:microsoft.com/office/officeart/2005/8/layout/vList2"/>
    <dgm:cxn modelId="{482BF262-A7E4-4DBD-9C96-C8F125995E4E}" type="presOf" srcId="{2E48B44D-33F6-4419-8E40-50625E0F2B2E}" destId="{E4D54C08-31BD-4AD0-B334-C21EC3C6DD0E}" srcOrd="0" destOrd="0" presId="urn:microsoft.com/office/officeart/2005/8/layout/vList2"/>
    <dgm:cxn modelId="{0438A365-A736-41BF-82AD-C72D5D077E62}" type="presOf" srcId="{C6F184E8-0A3C-4676-BA3A-59E35686A23C}" destId="{6B67F314-57B8-44BA-8F0E-6A082F994532}" srcOrd="0" destOrd="0" presId="urn:microsoft.com/office/officeart/2005/8/layout/vList2"/>
    <dgm:cxn modelId="{D46D618C-F469-4CCE-8B39-DAB988FDB786}" type="presOf" srcId="{5237A8BA-6A4A-409B-B8DD-590B55D7BF89}" destId="{E6D58EC4-225B-4D3E-873B-A4E50C759EF9}" srcOrd="0" destOrd="0" presId="urn:microsoft.com/office/officeart/2005/8/layout/vList2"/>
    <dgm:cxn modelId="{6A5EF4CB-957E-4EDB-A737-75E076EFDA18}" srcId="{2C9C5257-7B65-4ABF-8DE5-79CD0D85EE9E}" destId="{5237A8BA-6A4A-409B-B8DD-590B55D7BF89}" srcOrd="0" destOrd="0" parTransId="{8C3AB376-6C46-4238-96C0-E89E7B7A8536}" sibTransId="{2D3627FF-0C54-46A5-97C2-59A612EFFBBF}"/>
    <dgm:cxn modelId="{839FBAC5-333F-4C87-97F7-01538DAF2060}" type="presParOf" srcId="{98F613C7-F55B-4C75-84D4-67630996495A}" destId="{E6D58EC4-225B-4D3E-873B-A4E50C759EF9}" srcOrd="0" destOrd="0" presId="urn:microsoft.com/office/officeart/2005/8/layout/vList2"/>
    <dgm:cxn modelId="{46027C2D-EB19-4D7C-834D-2BFC4E4246B5}" type="presParOf" srcId="{98F613C7-F55B-4C75-84D4-67630996495A}" destId="{53374A4B-ADD4-405C-9C90-EF7C2A5F19C4}" srcOrd="1" destOrd="0" presId="urn:microsoft.com/office/officeart/2005/8/layout/vList2"/>
    <dgm:cxn modelId="{592222C5-CF7C-4C90-936D-E225616EDC47}" type="presParOf" srcId="{98F613C7-F55B-4C75-84D4-67630996495A}" destId="{6B67F314-57B8-44BA-8F0E-6A082F994532}" srcOrd="2" destOrd="0" presId="urn:microsoft.com/office/officeart/2005/8/layout/vList2"/>
    <dgm:cxn modelId="{F3209A11-3F25-488E-965E-A7944280B134}" type="presParOf" srcId="{98F613C7-F55B-4C75-84D4-67630996495A}" destId="{5DFC0E31-1E39-4BE6-BB85-98B7E58EEC55}" srcOrd="3" destOrd="0" presId="urn:microsoft.com/office/officeart/2005/8/layout/vList2"/>
    <dgm:cxn modelId="{5F257339-CC24-4D29-B135-808BC916B332}" type="presParOf" srcId="{98F613C7-F55B-4C75-84D4-67630996495A}" destId="{E4D54C08-31BD-4AD0-B334-C21EC3C6DD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9C5257-7B65-4ABF-8DE5-79CD0D85EE9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237A8BA-6A4A-409B-B8DD-590B55D7BF89}">
      <dgm:prSet custT="1"/>
      <dgm:spPr/>
      <dgm:t>
        <a:bodyPr/>
        <a:lstStyle/>
        <a:p>
          <a:r>
            <a:rPr lang="en-US" sz="2400" dirty="0" err="1"/>
            <a:t>Programmes</a:t>
          </a:r>
          <a:r>
            <a:rPr lang="en-US" sz="2400" dirty="0"/>
            <a:t> guided by the National Development plan, Harambee </a:t>
          </a:r>
          <a:r>
            <a:rPr lang="en-US" sz="2400" dirty="0" err="1"/>
            <a:t>Properity</a:t>
          </a:r>
          <a:r>
            <a:rPr lang="en-US" sz="2400" dirty="0"/>
            <a:t> Plan and other government priorities, and strategies.</a:t>
          </a:r>
        </a:p>
      </dgm:t>
    </dgm:pt>
    <dgm:pt modelId="{8C3AB376-6C46-4238-96C0-E89E7B7A8536}" type="parTrans" cxnId="{6A5EF4CB-957E-4EDB-A737-75E076EFDA18}">
      <dgm:prSet/>
      <dgm:spPr/>
      <dgm:t>
        <a:bodyPr/>
        <a:lstStyle/>
        <a:p>
          <a:endParaRPr lang="en-US"/>
        </a:p>
      </dgm:t>
    </dgm:pt>
    <dgm:pt modelId="{2D3627FF-0C54-46A5-97C2-59A612EFFBBF}" type="sibTrans" cxnId="{6A5EF4CB-957E-4EDB-A737-75E076EFDA18}">
      <dgm:prSet/>
      <dgm:spPr/>
      <dgm:t>
        <a:bodyPr/>
        <a:lstStyle/>
        <a:p>
          <a:endParaRPr lang="en-US"/>
        </a:p>
      </dgm:t>
    </dgm:pt>
    <dgm:pt modelId="{C6F184E8-0A3C-4676-BA3A-59E35686A23C}">
      <dgm:prSet custT="1"/>
      <dgm:spPr/>
      <dgm:t>
        <a:bodyPr/>
        <a:lstStyle/>
        <a:p>
          <a:r>
            <a:rPr lang="en-US" sz="2400" dirty="0"/>
            <a:t>WFP works within the framework of the United Nations Partnerships Framework – (UNPAF): Pillars – 1) Economic Growth; 2) Social Transformation; 3) Environmental Sustainability; 4) Good Governance                                                                                                                                                                                                                                                                                                                                                                </a:t>
          </a:r>
        </a:p>
      </dgm:t>
    </dgm:pt>
    <dgm:pt modelId="{38822397-6834-45B9-9404-1A8C0367BB24}" type="parTrans" cxnId="{9754BB32-2A11-49A2-AF59-80AA15ECCDC0}">
      <dgm:prSet/>
      <dgm:spPr/>
      <dgm:t>
        <a:bodyPr/>
        <a:lstStyle/>
        <a:p>
          <a:endParaRPr lang="en-US"/>
        </a:p>
      </dgm:t>
    </dgm:pt>
    <dgm:pt modelId="{CA668230-2823-4A39-A83F-962292550E12}" type="sibTrans" cxnId="{9754BB32-2A11-49A2-AF59-80AA15ECCDC0}">
      <dgm:prSet/>
      <dgm:spPr/>
      <dgm:t>
        <a:bodyPr/>
        <a:lstStyle/>
        <a:p>
          <a:endParaRPr lang="en-US"/>
        </a:p>
      </dgm:t>
    </dgm:pt>
    <dgm:pt modelId="{2E48B44D-33F6-4419-8E40-50625E0F2B2E}">
      <dgm:prSet custT="1"/>
      <dgm:spPr/>
      <dgm:t>
        <a:bodyPr/>
        <a:lstStyle/>
        <a:p>
          <a:r>
            <a:rPr lang="en-US" sz="2400" b="1" u="sng" dirty="0"/>
            <a:t>Broad Aims</a:t>
          </a:r>
        </a:p>
        <a:p>
          <a:r>
            <a:rPr lang="en-US" sz="2400" dirty="0"/>
            <a:t>- Provide technical assistance to government to strengthen </a:t>
          </a:r>
          <a:r>
            <a:rPr lang="en-US" sz="2400" dirty="0" err="1"/>
            <a:t>programmes</a:t>
          </a:r>
          <a:r>
            <a:rPr lang="en-US" sz="2400" dirty="0"/>
            <a:t> that address food and nutrition security.</a:t>
          </a:r>
        </a:p>
        <a:p>
          <a:r>
            <a:rPr lang="en-US" sz="2400" dirty="0"/>
            <a:t>- Support the Government accelerate the journey towards the achievement of zero hunger</a:t>
          </a:r>
        </a:p>
      </dgm:t>
    </dgm:pt>
    <dgm:pt modelId="{58FC0228-0210-40D4-8323-454D817B01EA}" type="parTrans" cxnId="{69787423-F203-4FB3-B0D8-8B2491DEF46E}">
      <dgm:prSet/>
      <dgm:spPr/>
      <dgm:t>
        <a:bodyPr/>
        <a:lstStyle/>
        <a:p>
          <a:endParaRPr lang="en-US"/>
        </a:p>
      </dgm:t>
    </dgm:pt>
    <dgm:pt modelId="{E1C2E833-7EAC-4520-8D3A-75A939C5AFB6}" type="sibTrans" cxnId="{69787423-F203-4FB3-B0D8-8B2491DEF46E}">
      <dgm:prSet/>
      <dgm:spPr/>
      <dgm:t>
        <a:bodyPr/>
        <a:lstStyle/>
        <a:p>
          <a:endParaRPr lang="en-US"/>
        </a:p>
      </dgm:t>
    </dgm:pt>
    <dgm:pt modelId="{98F613C7-F55B-4C75-84D4-67630996495A}" type="pres">
      <dgm:prSet presAssocID="{2C9C5257-7B65-4ABF-8DE5-79CD0D85EE9E}" presName="linear" presStyleCnt="0">
        <dgm:presLayoutVars>
          <dgm:animLvl val="lvl"/>
          <dgm:resizeHandles val="exact"/>
        </dgm:presLayoutVars>
      </dgm:prSet>
      <dgm:spPr/>
    </dgm:pt>
    <dgm:pt modelId="{E6D58EC4-225B-4D3E-873B-A4E50C759EF9}" type="pres">
      <dgm:prSet presAssocID="{5237A8BA-6A4A-409B-B8DD-590B55D7BF89}" presName="parentText" presStyleLbl="node1" presStyleIdx="0" presStyleCnt="3" custScaleY="70106" custLinFactY="-12078" custLinFactNeighborX="-24" custLinFactNeighborY="-100000">
        <dgm:presLayoutVars>
          <dgm:chMax val="0"/>
          <dgm:bulletEnabled val="1"/>
        </dgm:presLayoutVars>
      </dgm:prSet>
      <dgm:spPr/>
    </dgm:pt>
    <dgm:pt modelId="{53374A4B-ADD4-405C-9C90-EF7C2A5F19C4}" type="pres">
      <dgm:prSet presAssocID="{2D3627FF-0C54-46A5-97C2-59A612EFFBBF}" presName="spacer" presStyleCnt="0"/>
      <dgm:spPr/>
    </dgm:pt>
    <dgm:pt modelId="{6B67F314-57B8-44BA-8F0E-6A082F994532}" type="pres">
      <dgm:prSet presAssocID="{C6F184E8-0A3C-4676-BA3A-59E35686A23C}" presName="parentText" presStyleLbl="node1" presStyleIdx="1" presStyleCnt="3" custScaleX="99397" custLinFactY="-514" custLinFactNeighborX="-24" custLinFactNeighborY="-100000">
        <dgm:presLayoutVars>
          <dgm:chMax val="0"/>
          <dgm:bulletEnabled val="1"/>
        </dgm:presLayoutVars>
      </dgm:prSet>
      <dgm:spPr/>
    </dgm:pt>
    <dgm:pt modelId="{5DFC0E31-1E39-4BE6-BB85-98B7E58EEC55}" type="pres">
      <dgm:prSet presAssocID="{CA668230-2823-4A39-A83F-962292550E12}" presName="spacer" presStyleCnt="0"/>
      <dgm:spPr/>
    </dgm:pt>
    <dgm:pt modelId="{E4D54C08-31BD-4AD0-B334-C21EC3C6DD0E}" type="pres">
      <dgm:prSet presAssocID="{2E48B44D-33F6-4419-8E40-50625E0F2B2E}" presName="parentText" presStyleLbl="node1" presStyleIdx="2" presStyleCnt="3">
        <dgm:presLayoutVars>
          <dgm:chMax val="0"/>
          <dgm:bulletEnabled val="1"/>
        </dgm:presLayoutVars>
      </dgm:prSet>
      <dgm:spPr/>
    </dgm:pt>
  </dgm:ptLst>
  <dgm:cxnLst>
    <dgm:cxn modelId="{69787423-F203-4FB3-B0D8-8B2491DEF46E}" srcId="{2C9C5257-7B65-4ABF-8DE5-79CD0D85EE9E}" destId="{2E48B44D-33F6-4419-8E40-50625E0F2B2E}" srcOrd="2" destOrd="0" parTransId="{58FC0228-0210-40D4-8323-454D817B01EA}" sibTransId="{E1C2E833-7EAC-4520-8D3A-75A939C5AFB6}"/>
    <dgm:cxn modelId="{9754BB32-2A11-49A2-AF59-80AA15ECCDC0}" srcId="{2C9C5257-7B65-4ABF-8DE5-79CD0D85EE9E}" destId="{C6F184E8-0A3C-4676-BA3A-59E35686A23C}" srcOrd="1" destOrd="0" parTransId="{38822397-6834-45B9-9404-1A8C0367BB24}" sibTransId="{CA668230-2823-4A39-A83F-962292550E12}"/>
    <dgm:cxn modelId="{A8776A46-27DB-4BC6-97FD-8F61C83BE74C}" type="presOf" srcId="{2C9C5257-7B65-4ABF-8DE5-79CD0D85EE9E}" destId="{98F613C7-F55B-4C75-84D4-67630996495A}" srcOrd="0" destOrd="0" presId="urn:microsoft.com/office/officeart/2005/8/layout/vList2"/>
    <dgm:cxn modelId="{482BF262-A7E4-4DBD-9C96-C8F125995E4E}" type="presOf" srcId="{2E48B44D-33F6-4419-8E40-50625E0F2B2E}" destId="{E4D54C08-31BD-4AD0-B334-C21EC3C6DD0E}" srcOrd="0" destOrd="0" presId="urn:microsoft.com/office/officeart/2005/8/layout/vList2"/>
    <dgm:cxn modelId="{0438A365-A736-41BF-82AD-C72D5D077E62}" type="presOf" srcId="{C6F184E8-0A3C-4676-BA3A-59E35686A23C}" destId="{6B67F314-57B8-44BA-8F0E-6A082F994532}" srcOrd="0" destOrd="0" presId="urn:microsoft.com/office/officeart/2005/8/layout/vList2"/>
    <dgm:cxn modelId="{D46D618C-F469-4CCE-8B39-DAB988FDB786}" type="presOf" srcId="{5237A8BA-6A4A-409B-B8DD-590B55D7BF89}" destId="{E6D58EC4-225B-4D3E-873B-A4E50C759EF9}" srcOrd="0" destOrd="0" presId="urn:microsoft.com/office/officeart/2005/8/layout/vList2"/>
    <dgm:cxn modelId="{6A5EF4CB-957E-4EDB-A737-75E076EFDA18}" srcId="{2C9C5257-7B65-4ABF-8DE5-79CD0D85EE9E}" destId="{5237A8BA-6A4A-409B-B8DD-590B55D7BF89}" srcOrd="0" destOrd="0" parTransId="{8C3AB376-6C46-4238-96C0-E89E7B7A8536}" sibTransId="{2D3627FF-0C54-46A5-97C2-59A612EFFBBF}"/>
    <dgm:cxn modelId="{839FBAC5-333F-4C87-97F7-01538DAF2060}" type="presParOf" srcId="{98F613C7-F55B-4C75-84D4-67630996495A}" destId="{E6D58EC4-225B-4D3E-873B-A4E50C759EF9}" srcOrd="0" destOrd="0" presId="urn:microsoft.com/office/officeart/2005/8/layout/vList2"/>
    <dgm:cxn modelId="{46027C2D-EB19-4D7C-834D-2BFC4E4246B5}" type="presParOf" srcId="{98F613C7-F55B-4C75-84D4-67630996495A}" destId="{53374A4B-ADD4-405C-9C90-EF7C2A5F19C4}" srcOrd="1" destOrd="0" presId="urn:microsoft.com/office/officeart/2005/8/layout/vList2"/>
    <dgm:cxn modelId="{592222C5-CF7C-4C90-936D-E225616EDC47}" type="presParOf" srcId="{98F613C7-F55B-4C75-84D4-67630996495A}" destId="{6B67F314-57B8-44BA-8F0E-6A082F994532}" srcOrd="2" destOrd="0" presId="urn:microsoft.com/office/officeart/2005/8/layout/vList2"/>
    <dgm:cxn modelId="{F3209A11-3F25-488E-965E-A7944280B134}" type="presParOf" srcId="{98F613C7-F55B-4C75-84D4-67630996495A}" destId="{5DFC0E31-1E39-4BE6-BB85-98B7E58EEC55}" srcOrd="3" destOrd="0" presId="urn:microsoft.com/office/officeart/2005/8/layout/vList2"/>
    <dgm:cxn modelId="{5F257339-CC24-4D29-B135-808BC916B332}" type="presParOf" srcId="{98F613C7-F55B-4C75-84D4-67630996495A}" destId="{E4D54C08-31BD-4AD0-B334-C21EC3C6DD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3281F0-9588-495E-84A9-5A61494764EB}"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5E08576A-631E-47B1-B5BF-A016C3730E0E}">
      <dgm:prSet custT="1"/>
      <dgm:spPr/>
      <dgm:t>
        <a:bodyPr/>
        <a:lstStyle/>
        <a:p>
          <a:r>
            <a:rPr lang="en-US" sz="2400" dirty="0"/>
            <a:t>Improving household access to food </a:t>
          </a:r>
        </a:p>
      </dgm:t>
    </dgm:pt>
    <dgm:pt modelId="{754AA8D0-AB58-4994-A355-E07AE9D7CC0D}" type="parTrans" cxnId="{0580F160-0D32-4DCA-8E3C-6BB153948558}">
      <dgm:prSet/>
      <dgm:spPr/>
      <dgm:t>
        <a:bodyPr/>
        <a:lstStyle/>
        <a:p>
          <a:endParaRPr lang="en-US"/>
        </a:p>
      </dgm:t>
    </dgm:pt>
    <dgm:pt modelId="{6A81E64C-F8CE-408B-B1FA-626C5FC2FAC6}" type="sibTrans" cxnId="{0580F160-0D32-4DCA-8E3C-6BB153948558}">
      <dgm:prSet/>
      <dgm:spPr/>
      <dgm:t>
        <a:bodyPr/>
        <a:lstStyle/>
        <a:p>
          <a:endParaRPr lang="en-US"/>
        </a:p>
      </dgm:t>
    </dgm:pt>
    <dgm:pt modelId="{37A04E52-947A-4336-95FD-DEF1EAFAA666}">
      <dgm:prSet custT="1"/>
      <dgm:spPr/>
      <dgm:t>
        <a:bodyPr/>
        <a:lstStyle/>
        <a:p>
          <a:r>
            <a:rPr lang="en-US" sz="2400" dirty="0"/>
            <a:t>Individual dietary intake of sufficient food and nutrients</a:t>
          </a:r>
          <a:r>
            <a:rPr lang="en-US" sz="2200" dirty="0"/>
            <a:t>.</a:t>
          </a:r>
        </a:p>
      </dgm:t>
    </dgm:pt>
    <dgm:pt modelId="{3681E8B7-E7EF-4515-9529-0A518E926670}" type="parTrans" cxnId="{57626134-7410-43EE-8BF6-26306C6A71B1}">
      <dgm:prSet/>
      <dgm:spPr/>
      <dgm:t>
        <a:bodyPr/>
        <a:lstStyle/>
        <a:p>
          <a:endParaRPr lang="en-US"/>
        </a:p>
      </dgm:t>
    </dgm:pt>
    <dgm:pt modelId="{0E07EE73-B0BB-4288-904D-3843C30E2FA4}" type="sibTrans" cxnId="{57626134-7410-43EE-8BF6-26306C6A71B1}">
      <dgm:prSet/>
      <dgm:spPr/>
      <dgm:t>
        <a:bodyPr/>
        <a:lstStyle/>
        <a:p>
          <a:endParaRPr lang="en-US"/>
        </a:p>
      </dgm:t>
    </dgm:pt>
    <dgm:pt modelId="{E575E659-CEE6-4D2E-9C97-8972DD4806B5}" type="pres">
      <dgm:prSet presAssocID="{5B3281F0-9588-495E-84A9-5A61494764EB}" presName="diagram" presStyleCnt="0">
        <dgm:presLayoutVars>
          <dgm:dir/>
          <dgm:resizeHandles val="exact"/>
        </dgm:presLayoutVars>
      </dgm:prSet>
      <dgm:spPr/>
    </dgm:pt>
    <dgm:pt modelId="{9412CBF7-D9F2-486F-94F1-7BF49F748A79}" type="pres">
      <dgm:prSet presAssocID="{5E08576A-631E-47B1-B5BF-A016C3730E0E}" presName="arrow" presStyleLbl="node1" presStyleIdx="0" presStyleCnt="2">
        <dgm:presLayoutVars>
          <dgm:bulletEnabled val="1"/>
        </dgm:presLayoutVars>
      </dgm:prSet>
      <dgm:spPr/>
    </dgm:pt>
    <dgm:pt modelId="{519C85E6-99E5-428C-9E03-60F40A8C48E5}" type="pres">
      <dgm:prSet presAssocID="{37A04E52-947A-4336-95FD-DEF1EAFAA666}" presName="arrow" presStyleLbl="node1" presStyleIdx="1" presStyleCnt="2">
        <dgm:presLayoutVars>
          <dgm:bulletEnabled val="1"/>
        </dgm:presLayoutVars>
      </dgm:prSet>
      <dgm:spPr/>
    </dgm:pt>
  </dgm:ptLst>
  <dgm:cxnLst>
    <dgm:cxn modelId="{57626134-7410-43EE-8BF6-26306C6A71B1}" srcId="{5B3281F0-9588-495E-84A9-5A61494764EB}" destId="{37A04E52-947A-4336-95FD-DEF1EAFAA666}" srcOrd="1" destOrd="0" parTransId="{3681E8B7-E7EF-4515-9529-0A518E926670}" sibTransId="{0E07EE73-B0BB-4288-904D-3843C30E2FA4}"/>
    <dgm:cxn modelId="{0580F160-0D32-4DCA-8E3C-6BB153948558}" srcId="{5B3281F0-9588-495E-84A9-5A61494764EB}" destId="{5E08576A-631E-47B1-B5BF-A016C3730E0E}" srcOrd="0" destOrd="0" parTransId="{754AA8D0-AB58-4994-A355-E07AE9D7CC0D}" sibTransId="{6A81E64C-F8CE-408B-B1FA-626C5FC2FAC6}"/>
    <dgm:cxn modelId="{D3F5DC6D-C742-45D5-A806-3337EB5414D4}" type="presOf" srcId="{37A04E52-947A-4336-95FD-DEF1EAFAA666}" destId="{519C85E6-99E5-428C-9E03-60F40A8C48E5}" srcOrd="0" destOrd="0" presId="urn:microsoft.com/office/officeart/2005/8/layout/arrow5"/>
    <dgm:cxn modelId="{3C2B4073-4AA0-4A5F-B973-1021EAB2C6C9}" type="presOf" srcId="{5B3281F0-9588-495E-84A9-5A61494764EB}" destId="{E575E659-CEE6-4D2E-9C97-8972DD4806B5}" srcOrd="0" destOrd="0" presId="urn:microsoft.com/office/officeart/2005/8/layout/arrow5"/>
    <dgm:cxn modelId="{ACF88FAD-E22D-4CDA-AF75-FE8927EAC6E3}" type="presOf" srcId="{5E08576A-631E-47B1-B5BF-A016C3730E0E}" destId="{9412CBF7-D9F2-486F-94F1-7BF49F748A79}" srcOrd="0" destOrd="0" presId="urn:microsoft.com/office/officeart/2005/8/layout/arrow5"/>
    <dgm:cxn modelId="{8C8518F7-6C0E-4F7B-B311-A61ED16BDDB0}" type="presParOf" srcId="{E575E659-CEE6-4D2E-9C97-8972DD4806B5}" destId="{9412CBF7-D9F2-486F-94F1-7BF49F748A79}" srcOrd="0" destOrd="0" presId="urn:microsoft.com/office/officeart/2005/8/layout/arrow5"/>
    <dgm:cxn modelId="{6FD3443D-976C-4563-AE7C-77D41CCA521E}" type="presParOf" srcId="{E575E659-CEE6-4D2E-9C97-8972DD4806B5}" destId="{519C85E6-99E5-428C-9E03-60F40A8C48E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7C91B-CB9C-4542-B206-0C3C5C9D9E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55A03C3-A324-4AAF-87F7-561A52E19B7C}">
      <dgm:prSet custT="1"/>
      <dgm:spPr/>
      <dgm:t>
        <a:bodyPr/>
        <a:lstStyle/>
        <a:p>
          <a:r>
            <a:rPr lang="en-US" sz="3600" b="1" dirty="0"/>
            <a:t>Access to adequate food</a:t>
          </a:r>
          <a:r>
            <a:rPr lang="en-US" sz="3600" dirty="0"/>
            <a:t>. Poverty, income inequality, high unemployment – high food prices HIV and COVID-19 are major factors limiting access to food</a:t>
          </a:r>
        </a:p>
      </dgm:t>
    </dgm:pt>
    <dgm:pt modelId="{DD600BBA-FD97-4464-A589-02C9A643687C}" type="parTrans" cxnId="{04755C91-3AA5-4B2E-BC98-A95168DEEB84}">
      <dgm:prSet/>
      <dgm:spPr/>
      <dgm:t>
        <a:bodyPr/>
        <a:lstStyle/>
        <a:p>
          <a:endParaRPr lang="en-US"/>
        </a:p>
      </dgm:t>
    </dgm:pt>
    <dgm:pt modelId="{AFE4B086-BAA4-4917-9FC4-B758C2173575}" type="sibTrans" cxnId="{04755C91-3AA5-4B2E-BC98-A95168DEEB84}">
      <dgm:prSet/>
      <dgm:spPr/>
      <dgm:t>
        <a:bodyPr/>
        <a:lstStyle/>
        <a:p>
          <a:endParaRPr lang="en-US"/>
        </a:p>
      </dgm:t>
    </dgm:pt>
    <dgm:pt modelId="{17438303-012D-4797-B86E-F403EC5F7A51}">
      <dgm:prSet custT="1"/>
      <dgm:spPr/>
      <dgm:t>
        <a:bodyPr/>
        <a:lstStyle/>
        <a:p>
          <a:r>
            <a:rPr lang="en-US" sz="3600" b="1" dirty="0"/>
            <a:t>Ending all forms of malnutrition. Child</a:t>
          </a:r>
          <a:r>
            <a:rPr lang="en-US" sz="3600" dirty="0"/>
            <a:t> stunting is at 24%, wasting 6%  and underweight 13%</a:t>
          </a:r>
        </a:p>
      </dgm:t>
    </dgm:pt>
    <dgm:pt modelId="{9363E88C-4E2C-49C3-99F4-8D4285C31420}" type="parTrans" cxnId="{0066D290-03EC-4B30-9E7A-BCA648B0FBBC}">
      <dgm:prSet/>
      <dgm:spPr/>
      <dgm:t>
        <a:bodyPr/>
        <a:lstStyle/>
        <a:p>
          <a:endParaRPr lang="en-US"/>
        </a:p>
      </dgm:t>
    </dgm:pt>
    <dgm:pt modelId="{9B5131C0-766C-40BD-A17C-4399EC23E7C9}" type="sibTrans" cxnId="{0066D290-03EC-4B30-9E7A-BCA648B0FBBC}">
      <dgm:prSet/>
      <dgm:spPr/>
      <dgm:t>
        <a:bodyPr/>
        <a:lstStyle/>
        <a:p>
          <a:endParaRPr lang="en-US"/>
        </a:p>
      </dgm:t>
    </dgm:pt>
    <dgm:pt modelId="{3A2E9055-D8F7-4A98-9E43-C19AE02CC8D3}" type="pres">
      <dgm:prSet presAssocID="{FCA7C91B-CB9C-4542-B206-0C3C5C9D9EA5}" presName="linear" presStyleCnt="0">
        <dgm:presLayoutVars>
          <dgm:animLvl val="lvl"/>
          <dgm:resizeHandles val="exact"/>
        </dgm:presLayoutVars>
      </dgm:prSet>
      <dgm:spPr/>
    </dgm:pt>
    <dgm:pt modelId="{EBD1B6DC-163D-45DB-8569-EB3EBCA1B613}" type="pres">
      <dgm:prSet presAssocID="{255A03C3-A324-4AAF-87F7-561A52E19B7C}" presName="parentText" presStyleLbl="node1" presStyleIdx="0" presStyleCnt="2" custScaleY="120059">
        <dgm:presLayoutVars>
          <dgm:chMax val="0"/>
          <dgm:bulletEnabled val="1"/>
        </dgm:presLayoutVars>
      </dgm:prSet>
      <dgm:spPr/>
    </dgm:pt>
    <dgm:pt modelId="{1C1D7FE4-CA79-471A-B23A-73AC1189D6DA}" type="pres">
      <dgm:prSet presAssocID="{AFE4B086-BAA4-4917-9FC4-B758C2173575}" presName="spacer" presStyleCnt="0"/>
      <dgm:spPr/>
    </dgm:pt>
    <dgm:pt modelId="{C87BEE6D-B94C-4A7E-B0DF-0FAF647CE3B7}" type="pres">
      <dgm:prSet presAssocID="{17438303-012D-4797-B86E-F403EC5F7A51}" presName="parentText" presStyleLbl="node1" presStyleIdx="1" presStyleCnt="2" custScaleY="88541" custLinFactY="10744" custLinFactNeighborX="1487" custLinFactNeighborY="100000">
        <dgm:presLayoutVars>
          <dgm:chMax val="0"/>
          <dgm:bulletEnabled val="1"/>
        </dgm:presLayoutVars>
      </dgm:prSet>
      <dgm:spPr/>
    </dgm:pt>
  </dgm:ptLst>
  <dgm:cxnLst>
    <dgm:cxn modelId="{6F67F657-1182-4755-A8EB-2B6D181C164C}" type="presOf" srcId="{FCA7C91B-CB9C-4542-B206-0C3C5C9D9EA5}" destId="{3A2E9055-D8F7-4A98-9E43-C19AE02CC8D3}" srcOrd="0" destOrd="0" presId="urn:microsoft.com/office/officeart/2005/8/layout/vList2"/>
    <dgm:cxn modelId="{EBBAD666-B95B-456D-BEF9-5C340B81F5B6}" type="presOf" srcId="{17438303-012D-4797-B86E-F403EC5F7A51}" destId="{C87BEE6D-B94C-4A7E-B0DF-0FAF647CE3B7}" srcOrd="0" destOrd="0" presId="urn:microsoft.com/office/officeart/2005/8/layout/vList2"/>
    <dgm:cxn modelId="{0066D290-03EC-4B30-9E7A-BCA648B0FBBC}" srcId="{FCA7C91B-CB9C-4542-B206-0C3C5C9D9EA5}" destId="{17438303-012D-4797-B86E-F403EC5F7A51}" srcOrd="1" destOrd="0" parTransId="{9363E88C-4E2C-49C3-99F4-8D4285C31420}" sibTransId="{9B5131C0-766C-40BD-A17C-4399EC23E7C9}"/>
    <dgm:cxn modelId="{04755C91-3AA5-4B2E-BC98-A95168DEEB84}" srcId="{FCA7C91B-CB9C-4542-B206-0C3C5C9D9EA5}" destId="{255A03C3-A324-4AAF-87F7-561A52E19B7C}" srcOrd="0" destOrd="0" parTransId="{DD600BBA-FD97-4464-A589-02C9A643687C}" sibTransId="{AFE4B086-BAA4-4917-9FC4-B758C2173575}"/>
    <dgm:cxn modelId="{9B8748EB-93C3-4C3D-93B6-E6EE66A3D1A7}" type="presOf" srcId="{255A03C3-A324-4AAF-87F7-561A52E19B7C}" destId="{EBD1B6DC-163D-45DB-8569-EB3EBCA1B613}" srcOrd="0" destOrd="0" presId="urn:microsoft.com/office/officeart/2005/8/layout/vList2"/>
    <dgm:cxn modelId="{7CFCF75E-FBF2-4ADA-B99D-04862CB9F4CB}" type="presParOf" srcId="{3A2E9055-D8F7-4A98-9E43-C19AE02CC8D3}" destId="{EBD1B6DC-163D-45DB-8569-EB3EBCA1B613}" srcOrd="0" destOrd="0" presId="urn:microsoft.com/office/officeart/2005/8/layout/vList2"/>
    <dgm:cxn modelId="{E5A56421-978B-49BF-A816-D96F116DC256}" type="presParOf" srcId="{3A2E9055-D8F7-4A98-9E43-C19AE02CC8D3}" destId="{1C1D7FE4-CA79-471A-B23A-73AC1189D6DA}" srcOrd="1" destOrd="0" presId="urn:microsoft.com/office/officeart/2005/8/layout/vList2"/>
    <dgm:cxn modelId="{FCB67E15-E6AC-4F06-BBA4-DB503C242A6F}" type="presParOf" srcId="{3A2E9055-D8F7-4A98-9E43-C19AE02CC8D3}" destId="{C87BEE6D-B94C-4A7E-B0DF-0FAF647CE3B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C9F9AA-81C3-4B34-8635-840B4135D12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FFA815F-81E9-4EE1-8B43-EFA9D57980E0}">
      <dgm:prSet custT="1"/>
      <dgm:spPr/>
      <dgm:t>
        <a:bodyPr/>
        <a:lstStyle/>
        <a:p>
          <a:endParaRPr lang="en-US" sz="3200" b="1" dirty="0"/>
        </a:p>
        <a:p>
          <a:r>
            <a:rPr lang="en-US" sz="3200" b="1" dirty="0"/>
            <a:t>Smallholder Productivity and Income. </a:t>
          </a:r>
          <a:r>
            <a:rPr lang="en-US" sz="3200" dirty="0"/>
            <a:t>Most smallholder and subsistence farmers live in communal areas where access to land and water is challenging. Most smallholder producers – 54 percent – are women</a:t>
          </a:r>
        </a:p>
      </dgm:t>
    </dgm:pt>
    <dgm:pt modelId="{A927A805-5335-4A7F-9901-178138A6056A}" type="parTrans" cxnId="{AF78C022-E1C3-43BE-8BCE-C3430F6166A4}">
      <dgm:prSet/>
      <dgm:spPr/>
      <dgm:t>
        <a:bodyPr/>
        <a:lstStyle/>
        <a:p>
          <a:endParaRPr lang="en-US"/>
        </a:p>
      </dgm:t>
    </dgm:pt>
    <dgm:pt modelId="{F28FF069-A786-490D-A884-DFD4C38BDDEE}" type="sibTrans" cxnId="{AF78C022-E1C3-43BE-8BCE-C3430F6166A4}">
      <dgm:prSet/>
      <dgm:spPr/>
      <dgm:t>
        <a:bodyPr/>
        <a:lstStyle/>
        <a:p>
          <a:endParaRPr lang="en-US"/>
        </a:p>
      </dgm:t>
    </dgm:pt>
    <dgm:pt modelId="{07062246-69C1-4373-A429-80BAB32B4BBD}">
      <dgm:prSet custT="1"/>
      <dgm:spPr/>
      <dgm:t>
        <a:bodyPr/>
        <a:lstStyle/>
        <a:p>
          <a:r>
            <a:rPr lang="en-US" sz="3200" b="1" dirty="0"/>
            <a:t>Sustainable food systems</a:t>
          </a:r>
          <a:r>
            <a:rPr lang="en-US" sz="3200" dirty="0"/>
            <a:t>. Namibia’s climate is semi-arid and arid. Agricultural land accounts for 47 percent of the total area, of which only 34 percent supports economic crop and livestock production</a:t>
          </a:r>
          <a:r>
            <a:rPr lang="en-US" sz="2800" dirty="0"/>
            <a:t>. </a:t>
          </a:r>
        </a:p>
      </dgm:t>
    </dgm:pt>
    <dgm:pt modelId="{78F29FA3-E26A-408A-BB6D-0753824A16F6}" type="parTrans" cxnId="{8146BC16-2CC6-4343-B0E3-F32C53344B78}">
      <dgm:prSet/>
      <dgm:spPr/>
      <dgm:t>
        <a:bodyPr/>
        <a:lstStyle/>
        <a:p>
          <a:endParaRPr lang="en-US"/>
        </a:p>
      </dgm:t>
    </dgm:pt>
    <dgm:pt modelId="{96974565-7953-46EC-996B-6501D0A48CAA}" type="sibTrans" cxnId="{8146BC16-2CC6-4343-B0E3-F32C53344B78}">
      <dgm:prSet/>
      <dgm:spPr/>
      <dgm:t>
        <a:bodyPr/>
        <a:lstStyle/>
        <a:p>
          <a:endParaRPr lang="en-US"/>
        </a:p>
      </dgm:t>
    </dgm:pt>
    <dgm:pt modelId="{52168A39-F75E-42FC-87CC-D1BBDE2D7BC0}" type="pres">
      <dgm:prSet presAssocID="{DCC9F9AA-81C3-4B34-8635-840B4135D127}" presName="linear" presStyleCnt="0">
        <dgm:presLayoutVars>
          <dgm:animLvl val="lvl"/>
          <dgm:resizeHandles val="exact"/>
        </dgm:presLayoutVars>
      </dgm:prSet>
      <dgm:spPr/>
    </dgm:pt>
    <dgm:pt modelId="{EAA14C26-0A05-4F87-807B-C759DE8AEF6C}" type="pres">
      <dgm:prSet presAssocID="{CFFA815F-81E9-4EE1-8B43-EFA9D57980E0}" presName="parentText" presStyleLbl="node1" presStyleIdx="0" presStyleCnt="2">
        <dgm:presLayoutVars>
          <dgm:chMax val="0"/>
          <dgm:bulletEnabled val="1"/>
        </dgm:presLayoutVars>
      </dgm:prSet>
      <dgm:spPr/>
    </dgm:pt>
    <dgm:pt modelId="{4C9D1A72-1084-42A5-9871-FFA7F55F6D24}" type="pres">
      <dgm:prSet presAssocID="{F28FF069-A786-490D-A884-DFD4C38BDDEE}" presName="spacer" presStyleCnt="0"/>
      <dgm:spPr/>
    </dgm:pt>
    <dgm:pt modelId="{A6ECA1CE-64B1-476C-BE92-67BF44AD4D6B}" type="pres">
      <dgm:prSet presAssocID="{07062246-69C1-4373-A429-80BAB32B4BBD}" presName="parentText" presStyleLbl="node1" presStyleIdx="1" presStyleCnt="2">
        <dgm:presLayoutVars>
          <dgm:chMax val="0"/>
          <dgm:bulletEnabled val="1"/>
        </dgm:presLayoutVars>
      </dgm:prSet>
      <dgm:spPr/>
    </dgm:pt>
  </dgm:ptLst>
  <dgm:cxnLst>
    <dgm:cxn modelId="{CFB84308-C6DB-4D85-A944-26E98C9E668B}" type="presOf" srcId="{DCC9F9AA-81C3-4B34-8635-840B4135D127}" destId="{52168A39-F75E-42FC-87CC-D1BBDE2D7BC0}" srcOrd="0" destOrd="0" presId="urn:microsoft.com/office/officeart/2005/8/layout/vList2"/>
    <dgm:cxn modelId="{8146BC16-2CC6-4343-B0E3-F32C53344B78}" srcId="{DCC9F9AA-81C3-4B34-8635-840B4135D127}" destId="{07062246-69C1-4373-A429-80BAB32B4BBD}" srcOrd="1" destOrd="0" parTransId="{78F29FA3-E26A-408A-BB6D-0753824A16F6}" sibTransId="{96974565-7953-46EC-996B-6501D0A48CAA}"/>
    <dgm:cxn modelId="{AF78C022-E1C3-43BE-8BCE-C3430F6166A4}" srcId="{DCC9F9AA-81C3-4B34-8635-840B4135D127}" destId="{CFFA815F-81E9-4EE1-8B43-EFA9D57980E0}" srcOrd="0" destOrd="0" parTransId="{A927A805-5335-4A7F-9901-178138A6056A}" sibTransId="{F28FF069-A786-490D-A884-DFD4C38BDDEE}"/>
    <dgm:cxn modelId="{24B48842-AA33-4A24-A276-46846E3C67B0}" type="presOf" srcId="{CFFA815F-81E9-4EE1-8B43-EFA9D57980E0}" destId="{EAA14C26-0A05-4F87-807B-C759DE8AEF6C}" srcOrd="0" destOrd="0" presId="urn:microsoft.com/office/officeart/2005/8/layout/vList2"/>
    <dgm:cxn modelId="{F4653DB9-0211-4441-AC2F-B91B8077CD9F}" type="presOf" srcId="{07062246-69C1-4373-A429-80BAB32B4BBD}" destId="{A6ECA1CE-64B1-476C-BE92-67BF44AD4D6B}" srcOrd="0" destOrd="0" presId="urn:microsoft.com/office/officeart/2005/8/layout/vList2"/>
    <dgm:cxn modelId="{035DBA05-D45C-4732-80F4-F46D704A031F}" type="presParOf" srcId="{52168A39-F75E-42FC-87CC-D1BBDE2D7BC0}" destId="{EAA14C26-0A05-4F87-807B-C759DE8AEF6C}" srcOrd="0" destOrd="0" presId="urn:microsoft.com/office/officeart/2005/8/layout/vList2"/>
    <dgm:cxn modelId="{F8B80C2F-5DB0-4CC2-BBCE-920D7971280B}" type="presParOf" srcId="{52168A39-F75E-42FC-87CC-D1BBDE2D7BC0}" destId="{4C9D1A72-1084-42A5-9871-FFA7F55F6D24}" srcOrd="1" destOrd="0" presId="urn:microsoft.com/office/officeart/2005/8/layout/vList2"/>
    <dgm:cxn modelId="{E035C870-2D23-45E4-972C-2CBBC7588083}" type="presParOf" srcId="{52168A39-F75E-42FC-87CC-D1BBDE2D7BC0}" destId="{A6ECA1CE-64B1-476C-BE92-67BF44AD4D6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397220-E62F-4C3E-9F15-009C5F773DE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AD05882-BABC-430A-9CEB-E6F8A228BF9F}">
      <dgm:prSet custT="1"/>
      <dgm:spPr/>
      <dgm:t>
        <a:bodyPr/>
        <a:lstStyle/>
        <a:p>
          <a:r>
            <a:rPr lang="en-US" sz="3200" dirty="0">
              <a:latin typeface="Cambria" panose="02040503050406030204" pitchFamily="18" charset="0"/>
              <a:ea typeface="Cambria" panose="02040503050406030204" pitchFamily="18" charset="0"/>
            </a:rPr>
            <a:t>Drought Response: </a:t>
          </a:r>
        </a:p>
      </dgm:t>
    </dgm:pt>
    <dgm:pt modelId="{4A34ECB2-B4D1-4B1A-9F0E-D4983EA5270A}" type="parTrans" cxnId="{CF7B9188-1BD4-461C-A39C-9B5E5E1D91BC}">
      <dgm:prSet/>
      <dgm:spPr/>
      <dgm:t>
        <a:bodyPr/>
        <a:lstStyle/>
        <a:p>
          <a:endParaRPr lang="en-US"/>
        </a:p>
      </dgm:t>
    </dgm:pt>
    <dgm:pt modelId="{1664FDB5-9E37-4111-9F95-3924F783675D}" type="sibTrans" cxnId="{CF7B9188-1BD4-461C-A39C-9B5E5E1D91BC}">
      <dgm:prSet/>
      <dgm:spPr/>
      <dgm:t>
        <a:bodyPr/>
        <a:lstStyle/>
        <a:p>
          <a:endParaRPr lang="en-US"/>
        </a:p>
      </dgm:t>
    </dgm:pt>
    <dgm:pt modelId="{1C8257BC-4037-4363-813F-AA4442A8CBEE}">
      <dgm:prSet custT="1"/>
      <dgm:spPr/>
      <dgm:t>
        <a:bodyPr/>
        <a:lstStyle/>
        <a:p>
          <a:r>
            <a:rPr lang="en-GB" sz="2400" dirty="0">
              <a:latin typeface="Cambria" panose="02040503050406030204" pitchFamily="18" charset="0"/>
              <a:ea typeface="Cambria" panose="02040503050406030204" pitchFamily="18" charset="0"/>
            </a:rPr>
            <a:t>101,636 clients on ART (plus two family members each, totalling 304,908 beneficiaries) in eight out of 14 regions of the country and 44,900 severely drought affected beneficiaries in Kavango East and Kavango West regions</a:t>
          </a:r>
          <a:endParaRPr lang="en-US" sz="2400" dirty="0">
            <a:latin typeface="Cambria" panose="02040503050406030204" pitchFamily="18" charset="0"/>
            <a:ea typeface="Cambria" panose="02040503050406030204" pitchFamily="18" charset="0"/>
          </a:endParaRPr>
        </a:p>
      </dgm:t>
    </dgm:pt>
    <dgm:pt modelId="{2E21C649-26A4-40EE-8C33-7DF3D098F559}" type="parTrans" cxnId="{8E210C91-1FFE-47EA-A52D-D0BB3ACDE919}">
      <dgm:prSet/>
      <dgm:spPr/>
      <dgm:t>
        <a:bodyPr/>
        <a:lstStyle/>
        <a:p>
          <a:endParaRPr lang="en-US"/>
        </a:p>
      </dgm:t>
    </dgm:pt>
    <dgm:pt modelId="{8A352075-9AE0-4776-9522-97EC4FD8B725}" type="sibTrans" cxnId="{8E210C91-1FFE-47EA-A52D-D0BB3ACDE919}">
      <dgm:prSet/>
      <dgm:spPr/>
      <dgm:t>
        <a:bodyPr/>
        <a:lstStyle/>
        <a:p>
          <a:endParaRPr lang="en-US"/>
        </a:p>
      </dgm:t>
    </dgm:pt>
    <dgm:pt modelId="{A25284A4-AFBA-4570-9671-E32A8848BCF2}">
      <dgm:prSet custT="1"/>
      <dgm:spPr/>
      <dgm:t>
        <a:bodyPr/>
        <a:lstStyle/>
        <a:p>
          <a:r>
            <a:rPr lang="en-GB" sz="2800"/>
            <a:t>Cash Based Transfers (CBT) and Food Based Transfers</a:t>
          </a:r>
          <a:endParaRPr lang="en-US" sz="2800"/>
        </a:p>
      </dgm:t>
    </dgm:pt>
    <dgm:pt modelId="{A535A760-2D27-4E1C-9708-E8C20F375A1E}" type="parTrans" cxnId="{80598683-21A9-4021-9379-D0EDAD930C71}">
      <dgm:prSet/>
      <dgm:spPr/>
      <dgm:t>
        <a:bodyPr/>
        <a:lstStyle/>
        <a:p>
          <a:endParaRPr lang="en-US"/>
        </a:p>
      </dgm:t>
    </dgm:pt>
    <dgm:pt modelId="{BF445F01-0818-4528-8E43-4F5396072A32}" type="sibTrans" cxnId="{80598683-21A9-4021-9379-D0EDAD930C71}">
      <dgm:prSet/>
      <dgm:spPr/>
      <dgm:t>
        <a:bodyPr/>
        <a:lstStyle/>
        <a:p>
          <a:endParaRPr lang="en-US"/>
        </a:p>
      </dgm:t>
    </dgm:pt>
    <dgm:pt modelId="{B5F3C224-53CA-424D-BC66-728947D313C4}" type="pres">
      <dgm:prSet presAssocID="{21397220-E62F-4C3E-9F15-009C5F773DED}" presName="linear" presStyleCnt="0">
        <dgm:presLayoutVars>
          <dgm:animLvl val="lvl"/>
          <dgm:resizeHandles val="exact"/>
        </dgm:presLayoutVars>
      </dgm:prSet>
      <dgm:spPr/>
    </dgm:pt>
    <dgm:pt modelId="{6D5F9FBA-80B9-415A-810E-7AD17BED6115}" type="pres">
      <dgm:prSet presAssocID="{6AD05882-BABC-430A-9CEB-E6F8A228BF9F}" presName="parentText" presStyleLbl="node1" presStyleIdx="0" presStyleCnt="3">
        <dgm:presLayoutVars>
          <dgm:chMax val="0"/>
          <dgm:bulletEnabled val="1"/>
        </dgm:presLayoutVars>
      </dgm:prSet>
      <dgm:spPr/>
    </dgm:pt>
    <dgm:pt modelId="{3F5AC4C9-F30F-4FDA-8B9F-4249BAF6FF79}" type="pres">
      <dgm:prSet presAssocID="{1664FDB5-9E37-4111-9F95-3924F783675D}" presName="spacer" presStyleCnt="0"/>
      <dgm:spPr/>
    </dgm:pt>
    <dgm:pt modelId="{591849E2-618C-4A3D-93C6-6090D2CAB02A}" type="pres">
      <dgm:prSet presAssocID="{1C8257BC-4037-4363-813F-AA4442A8CBEE}" presName="parentText" presStyleLbl="node1" presStyleIdx="1" presStyleCnt="3">
        <dgm:presLayoutVars>
          <dgm:chMax val="0"/>
          <dgm:bulletEnabled val="1"/>
        </dgm:presLayoutVars>
      </dgm:prSet>
      <dgm:spPr/>
    </dgm:pt>
    <dgm:pt modelId="{00E282A4-9479-4CD3-AD2E-D498F2460CD2}" type="pres">
      <dgm:prSet presAssocID="{8A352075-9AE0-4776-9522-97EC4FD8B725}" presName="spacer" presStyleCnt="0"/>
      <dgm:spPr/>
    </dgm:pt>
    <dgm:pt modelId="{DBF7713E-E11F-407F-8178-2AA1D9366E2F}" type="pres">
      <dgm:prSet presAssocID="{A25284A4-AFBA-4570-9671-E32A8848BCF2}" presName="parentText" presStyleLbl="node1" presStyleIdx="2" presStyleCnt="3">
        <dgm:presLayoutVars>
          <dgm:chMax val="0"/>
          <dgm:bulletEnabled val="1"/>
        </dgm:presLayoutVars>
      </dgm:prSet>
      <dgm:spPr/>
    </dgm:pt>
  </dgm:ptLst>
  <dgm:cxnLst>
    <dgm:cxn modelId="{7F6FC266-8031-4682-9C40-26E054E39984}" type="presOf" srcId="{6AD05882-BABC-430A-9CEB-E6F8A228BF9F}" destId="{6D5F9FBA-80B9-415A-810E-7AD17BED6115}" srcOrd="0" destOrd="0" presId="urn:microsoft.com/office/officeart/2005/8/layout/vList2"/>
    <dgm:cxn modelId="{A9BD1176-2D42-4472-A9B3-1439C8811C90}" type="presOf" srcId="{A25284A4-AFBA-4570-9671-E32A8848BCF2}" destId="{DBF7713E-E11F-407F-8178-2AA1D9366E2F}" srcOrd="0" destOrd="0" presId="urn:microsoft.com/office/officeart/2005/8/layout/vList2"/>
    <dgm:cxn modelId="{80598683-21A9-4021-9379-D0EDAD930C71}" srcId="{21397220-E62F-4C3E-9F15-009C5F773DED}" destId="{A25284A4-AFBA-4570-9671-E32A8848BCF2}" srcOrd="2" destOrd="0" parTransId="{A535A760-2D27-4E1C-9708-E8C20F375A1E}" sibTransId="{BF445F01-0818-4528-8E43-4F5396072A32}"/>
    <dgm:cxn modelId="{CF7B9188-1BD4-461C-A39C-9B5E5E1D91BC}" srcId="{21397220-E62F-4C3E-9F15-009C5F773DED}" destId="{6AD05882-BABC-430A-9CEB-E6F8A228BF9F}" srcOrd="0" destOrd="0" parTransId="{4A34ECB2-B4D1-4B1A-9F0E-D4983EA5270A}" sibTransId="{1664FDB5-9E37-4111-9F95-3924F783675D}"/>
    <dgm:cxn modelId="{8E210C91-1FFE-47EA-A52D-D0BB3ACDE919}" srcId="{21397220-E62F-4C3E-9F15-009C5F773DED}" destId="{1C8257BC-4037-4363-813F-AA4442A8CBEE}" srcOrd="1" destOrd="0" parTransId="{2E21C649-26A4-40EE-8C33-7DF3D098F559}" sibTransId="{8A352075-9AE0-4776-9522-97EC4FD8B725}"/>
    <dgm:cxn modelId="{906E3AA7-01AE-4004-A23A-E69CB3B4A0BE}" type="presOf" srcId="{21397220-E62F-4C3E-9F15-009C5F773DED}" destId="{B5F3C224-53CA-424D-BC66-728947D313C4}" srcOrd="0" destOrd="0" presId="urn:microsoft.com/office/officeart/2005/8/layout/vList2"/>
    <dgm:cxn modelId="{742D0DC2-F41C-471C-8C3B-5185FFDD7906}" type="presOf" srcId="{1C8257BC-4037-4363-813F-AA4442A8CBEE}" destId="{591849E2-618C-4A3D-93C6-6090D2CAB02A}" srcOrd="0" destOrd="0" presId="urn:microsoft.com/office/officeart/2005/8/layout/vList2"/>
    <dgm:cxn modelId="{410B3FA0-A20F-4941-B6F5-2536737A6121}" type="presParOf" srcId="{B5F3C224-53CA-424D-BC66-728947D313C4}" destId="{6D5F9FBA-80B9-415A-810E-7AD17BED6115}" srcOrd="0" destOrd="0" presId="urn:microsoft.com/office/officeart/2005/8/layout/vList2"/>
    <dgm:cxn modelId="{16F4EF9C-94BF-4565-A3EF-F0A479E31F8B}" type="presParOf" srcId="{B5F3C224-53CA-424D-BC66-728947D313C4}" destId="{3F5AC4C9-F30F-4FDA-8B9F-4249BAF6FF79}" srcOrd="1" destOrd="0" presId="urn:microsoft.com/office/officeart/2005/8/layout/vList2"/>
    <dgm:cxn modelId="{386196B0-2EF9-461E-9EA0-91E891E1F7BC}" type="presParOf" srcId="{B5F3C224-53CA-424D-BC66-728947D313C4}" destId="{591849E2-618C-4A3D-93C6-6090D2CAB02A}" srcOrd="2" destOrd="0" presId="urn:microsoft.com/office/officeart/2005/8/layout/vList2"/>
    <dgm:cxn modelId="{17B77DC6-20CB-4627-9208-9097511875AF}" type="presParOf" srcId="{B5F3C224-53CA-424D-BC66-728947D313C4}" destId="{00E282A4-9479-4CD3-AD2E-D498F2460CD2}" srcOrd="3" destOrd="0" presId="urn:microsoft.com/office/officeart/2005/8/layout/vList2"/>
    <dgm:cxn modelId="{2DEE45E2-254A-437A-BCF9-67F7753DBDE8}" type="presParOf" srcId="{B5F3C224-53CA-424D-BC66-728947D313C4}" destId="{DBF7713E-E11F-407F-8178-2AA1D9366E2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B800E-F44D-4E94-B7BD-04F05E25C9F0}">
      <dsp:nvSpPr>
        <dsp:cNvPr id="0" name=""/>
        <dsp:cNvSpPr/>
      </dsp:nvSpPr>
      <dsp:spPr>
        <a:xfrm>
          <a:off x="0" y="305537"/>
          <a:ext cx="5773882" cy="1158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mbria" panose="02040503050406030204" pitchFamily="18" charset="0"/>
              <a:ea typeface="Cambria" panose="02040503050406030204" pitchFamily="18" charset="0"/>
            </a:rPr>
            <a:t>WFP prioritize SDG 2, on achieving Zero Hunger; </a:t>
          </a:r>
        </a:p>
      </dsp:txBody>
      <dsp:txXfrm>
        <a:off x="56543" y="362080"/>
        <a:ext cx="5660796" cy="1045213"/>
      </dsp:txXfrm>
    </dsp:sp>
    <dsp:sp modelId="{B2E6EF11-F163-465B-8D9D-0BA744B68ED5}">
      <dsp:nvSpPr>
        <dsp:cNvPr id="0" name=""/>
        <dsp:cNvSpPr/>
      </dsp:nvSpPr>
      <dsp:spPr>
        <a:xfrm>
          <a:off x="0" y="1550237"/>
          <a:ext cx="5773882" cy="1158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mbria" panose="02040503050406030204" pitchFamily="18" charset="0"/>
              <a:ea typeface="Cambria" panose="02040503050406030204" pitchFamily="18" charset="0"/>
            </a:rPr>
            <a:t>AND</a:t>
          </a:r>
        </a:p>
      </dsp:txBody>
      <dsp:txXfrm>
        <a:off x="56543" y="1606780"/>
        <a:ext cx="5660796" cy="1045213"/>
      </dsp:txXfrm>
    </dsp:sp>
    <dsp:sp modelId="{BA96B837-3CD0-45F6-B285-50C67E60ED10}">
      <dsp:nvSpPr>
        <dsp:cNvPr id="0" name=""/>
        <dsp:cNvSpPr/>
      </dsp:nvSpPr>
      <dsp:spPr>
        <a:xfrm>
          <a:off x="0" y="2794937"/>
          <a:ext cx="5773882" cy="1158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mbria" panose="02040503050406030204" pitchFamily="18" charset="0"/>
              <a:ea typeface="Cambria" panose="02040503050406030204" pitchFamily="18" charset="0"/>
            </a:rPr>
            <a:t>SDG 17, on Partnering to support implementation of the SDGs. </a:t>
          </a:r>
        </a:p>
      </dsp:txBody>
      <dsp:txXfrm>
        <a:off x="56543" y="2851480"/>
        <a:ext cx="5660796" cy="1045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EC4-225B-4D3E-873B-A4E50C759EF9}">
      <dsp:nvSpPr>
        <dsp:cNvPr id="0" name=""/>
        <dsp:cNvSpPr/>
      </dsp:nvSpPr>
      <dsp:spPr>
        <a:xfrm>
          <a:off x="0" y="36958"/>
          <a:ext cx="6367912" cy="20548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Worlds Largest  humanitarian agency fighting hunger worldwide</a:t>
          </a:r>
        </a:p>
      </dsp:txBody>
      <dsp:txXfrm>
        <a:off x="100311" y="137269"/>
        <a:ext cx="6167290" cy="1854263"/>
      </dsp:txXfrm>
    </dsp:sp>
    <dsp:sp modelId="{6B67F314-57B8-44BA-8F0E-6A082F994532}">
      <dsp:nvSpPr>
        <dsp:cNvPr id="0" name=""/>
        <dsp:cNvSpPr/>
      </dsp:nvSpPr>
      <dsp:spPr>
        <a:xfrm>
          <a:off x="0" y="2175363"/>
          <a:ext cx="6367912" cy="205488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Reaches over 80 million people with food assistance in the world each year</a:t>
          </a:r>
        </a:p>
      </dsp:txBody>
      <dsp:txXfrm>
        <a:off x="100311" y="2275674"/>
        <a:ext cx="6167290" cy="1854263"/>
      </dsp:txXfrm>
    </dsp:sp>
    <dsp:sp modelId="{E4D54C08-31BD-4AD0-B334-C21EC3C6DD0E}">
      <dsp:nvSpPr>
        <dsp:cNvPr id="0" name=""/>
        <dsp:cNvSpPr/>
      </dsp:nvSpPr>
      <dsp:spPr>
        <a:xfrm>
          <a:off x="0" y="4313769"/>
          <a:ext cx="6367912" cy="20548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Vision: Every man, woman and child should always have access to food needed for an active and healthy life, zero hunger in the world</a:t>
          </a:r>
        </a:p>
      </dsp:txBody>
      <dsp:txXfrm>
        <a:off x="100311" y="4414080"/>
        <a:ext cx="6167290" cy="1854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EC4-225B-4D3E-873B-A4E50C759EF9}">
      <dsp:nvSpPr>
        <dsp:cNvPr id="0" name=""/>
        <dsp:cNvSpPr/>
      </dsp:nvSpPr>
      <dsp:spPr>
        <a:xfrm>
          <a:off x="0" y="0"/>
          <a:ext cx="7183801" cy="16558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Programmes</a:t>
          </a:r>
          <a:r>
            <a:rPr lang="en-US" sz="2400" kern="1200" dirty="0"/>
            <a:t> guided by the National Development plan, Harambee </a:t>
          </a:r>
          <a:r>
            <a:rPr lang="en-US" sz="2400" kern="1200" dirty="0" err="1"/>
            <a:t>Properity</a:t>
          </a:r>
          <a:r>
            <a:rPr lang="en-US" sz="2400" kern="1200" dirty="0"/>
            <a:t> Plan and other government priorities, and strategies.</a:t>
          </a:r>
        </a:p>
      </dsp:txBody>
      <dsp:txXfrm>
        <a:off x="80830" y="80830"/>
        <a:ext cx="7022141" cy="1494159"/>
      </dsp:txXfrm>
    </dsp:sp>
    <dsp:sp modelId="{6B67F314-57B8-44BA-8F0E-6A082F994532}">
      <dsp:nvSpPr>
        <dsp:cNvPr id="0" name=""/>
        <dsp:cNvSpPr/>
      </dsp:nvSpPr>
      <dsp:spPr>
        <a:xfrm>
          <a:off x="41473" y="1644208"/>
          <a:ext cx="7097425" cy="236187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WFP works within the framework of the United Nations Partnerships Framework – (UNPAF): Pillars – 1) Economic Growth; 2) Social Transformation; 3) Environmental Sustainability; 4) Good Governance                                                                                                                                                                                                                                                                                                                                                                </a:t>
          </a:r>
        </a:p>
      </dsp:txBody>
      <dsp:txXfrm>
        <a:off x="156770" y="1759505"/>
        <a:ext cx="6866831" cy="2131285"/>
      </dsp:txXfrm>
    </dsp:sp>
    <dsp:sp modelId="{E4D54C08-31BD-4AD0-B334-C21EC3C6DD0E}">
      <dsp:nvSpPr>
        <dsp:cNvPr id="0" name=""/>
        <dsp:cNvSpPr/>
      </dsp:nvSpPr>
      <dsp:spPr>
        <a:xfrm>
          <a:off x="0" y="4043203"/>
          <a:ext cx="7183801" cy="23618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Broad Aims</a:t>
          </a:r>
        </a:p>
        <a:p>
          <a:pPr marL="0" lvl="0" indent="0" algn="l" defTabSz="1066800">
            <a:lnSpc>
              <a:spcPct val="90000"/>
            </a:lnSpc>
            <a:spcBef>
              <a:spcPct val="0"/>
            </a:spcBef>
            <a:spcAft>
              <a:spcPct val="35000"/>
            </a:spcAft>
            <a:buNone/>
          </a:pPr>
          <a:r>
            <a:rPr lang="en-US" sz="2400" kern="1200" dirty="0"/>
            <a:t>- Provide technical assistance to government to strengthen </a:t>
          </a:r>
          <a:r>
            <a:rPr lang="en-US" sz="2400" kern="1200" dirty="0" err="1"/>
            <a:t>programmes</a:t>
          </a:r>
          <a:r>
            <a:rPr lang="en-US" sz="2400" kern="1200" dirty="0"/>
            <a:t> that address food and nutrition security.</a:t>
          </a:r>
        </a:p>
        <a:p>
          <a:pPr marL="0" lvl="0" indent="0" algn="l" defTabSz="1066800">
            <a:lnSpc>
              <a:spcPct val="90000"/>
            </a:lnSpc>
            <a:spcBef>
              <a:spcPct val="0"/>
            </a:spcBef>
            <a:spcAft>
              <a:spcPct val="35000"/>
            </a:spcAft>
            <a:buNone/>
          </a:pPr>
          <a:r>
            <a:rPr lang="en-US" sz="2400" kern="1200" dirty="0"/>
            <a:t>- Support the Government accelerate the journey towards the achievement of zero hunger</a:t>
          </a:r>
        </a:p>
      </dsp:txBody>
      <dsp:txXfrm>
        <a:off x="115297" y="4158500"/>
        <a:ext cx="6953207" cy="2131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2CBF7-D9F2-486F-94F1-7BF49F748A79}">
      <dsp:nvSpPr>
        <dsp:cNvPr id="0" name=""/>
        <dsp:cNvSpPr/>
      </dsp:nvSpPr>
      <dsp:spPr>
        <a:xfrm rot="16200000">
          <a:off x="693" y="1373584"/>
          <a:ext cx="3149574" cy="314957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Improving household access to food </a:t>
          </a:r>
        </a:p>
      </dsp:txBody>
      <dsp:txXfrm rot="5400000">
        <a:off x="693" y="2160977"/>
        <a:ext cx="2598399" cy="1574787"/>
      </dsp:txXfrm>
    </dsp:sp>
    <dsp:sp modelId="{519C85E6-99E5-428C-9E03-60F40A8C48E5}">
      <dsp:nvSpPr>
        <dsp:cNvPr id="0" name=""/>
        <dsp:cNvSpPr/>
      </dsp:nvSpPr>
      <dsp:spPr>
        <a:xfrm rot="5400000">
          <a:off x="3438422" y="1373584"/>
          <a:ext cx="3149574" cy="314957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Individual dietary intake of sufficient food and nutrients</a:t>
          </a:r>
          <a:r>
            <a:rPr lang="en-US" sz="2200" kern="1200" dirty="0"/>
            <a:t>.</a:t>
          </a:r>
        </a:p>
      </dsp:txBody>
      <dsp:txXfrm rot="-5400000">
        <a:off x="3989597" y="2160978"/>
        <a:ext cx="2598399" cy="1574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1B6DC-163D-45DB-8569-EB3EBCA1B613}">
      <dsp:nvSpPr>
        <dsp:cNvPr id="0" name=""/>
        <dsp:cNvSpPr/>
      </dsp:nvSpPr>
      <dsp:spPr>
        <a:xfrm>
          <a:off x="0" y="1299"/>
          <a:ext cx="6588691" cy="33866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Access to adequate food</a:t>
          </a:r>
          <a:r>
            <a:rPr lang="en-US" sz="3600" kern="1200" dirty="0"/>
            <a:t>. Poverty, income inequality, high unemployment – high food prices HIV and COVID-19 are major factors limiting access to food</a:t>
          </a:r>
        </a:p>
      </dsp:txBody>
      <dsp:txXfrm>
        <a:off x="165324" y="166623"/>
        <a:ext cx="6258043" cy="3056035"/>
      </dsp:txXfrm>
    </dsp:sp>
    <dsp:sp modelId="{C87BEE6D-B94C-4A7E-B0DF-0FAF647CE3B7}">
      <dsp:nvSpPr>
        <dsp:cNvPr id="0" name=""/>
        <dsp:cNvSpPr/>
      </dsp:nvSpPr>
      <dsp:spPr>
        <a:xfrm>
          <a:off x="0" y="3399134"/>
          <a:ext cx="6588691" cy="24976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Ending all forms of malnutrition. Child</a:t>
          </a:r>
          <a:r>
            <a:rPr lang="en-US" sz="3600" kern="1200" dirty="0"/>
            <a:t> stunting is at 24%, wasting 6%  and underweight 13%</a:t>
          </a:r>
        </a:p>
      </dsp:txBody>
      <dsp:txXfrm>
        <a:off x="121923" y="3521057"/>
        <a:ext cx="6344845" cy="2253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14C26-0A05-4F87-807B-C759DE8AEF6C}">
      <dsp:nvSpPr>
        <dsp:cNvPr id="0" name=""/>
        <dsp:cNvSpPr/>
      </dsp:nvSpPr>
      <dsp:spPr>
        <a:xfrm>
          <a:off x="0" y="4035"/>
          <a:ext cx="6588691" cy="293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b="1" kern="1200" dirty="0"/>
        </a:p>
        <a:p>
          <a:pPr marL="0" lvl="0" indent="0" algn="l" defTabSz="1422400">
            <a:lnSpc>
              <a:spcPct val="90000"/>
            </a:lnSpc>
            <a:spcBef>
              <a:spcPct val="0"/>
            </a:spcBef>
            <a:spcAft>
              <a:spcPct val="35000"/>
            </a:spcAft>
            <a:buNone/>
          </a:pPr>
          <a:r>
            <a:rPr lang="en-US" sz="3200" b="1" kern="1200" dirty="0"/>
            <a:t>Smallholder Productivity and Income. </a:t>
          </a:r>
          <a:r>
            <a:rPr lang="en-US" sz="3200" kern="1200" dirty="0"/>
            <a:t>Most smallholder and subsistence farmers live in communal areas where access to land and water is challenging. Most smallholder producers – 54 percent – are women</a:t>
          </a:r>
        </a:p>
      </dsp:txBody>
      <dsp:txXfrm>
        <a:off x="143501" y="147536"/>
        <a:ext cx="6301689" cy="2652623"/>
      </dsp:txXfrm>
    </dsp:sp>
    <dsp:sp modelId="{A6ECA1CE-64B1-476C-BE92-67BF44AD4D6B}">
      <dsp:nvSpPr>
        <dsp:cNvPr id="0" name=""/>
        <dsp:cNvSpPr/>
      </dsp:nvSpPr>
      <dsp:spPr>
        <a:xfrm>
          <a:off x="0" y="2953082"/>
          <a:ext cx="6588691" cy="293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Sustainable food systems</a:t>
          </a:r>
          <a:r>
            <a:rPr lang="en-US" sz="3200" kern="1200" dirty="0"/>
            <a:t>. Namibia’s climate is semi-arid and arid. Agricultural land accounts for 47 percent of the total area, of which only 34 percent supports economic crop and livestock production</a:t>
          </a:r>
          <a:r>
            <a:rPr lang="en-US" sz="2800" kern="1200" dirty="0"/>
            <a:t>. </a:t>
          </a:r>
        </a:p>
      </dsp:txBody>
      <dsp:txXfrm>
        <a:off x="143501" y="3096583"/>
        <a:ext cx="6301689" cy="2652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F9FBA-80B9-415A-810E-7AD17BED6115}">
      <dsp:nvSpPr>
        <dsp:cNvPr id="0" name=""/>
        <dsp:cNvSpPr/>
      </dsp:nvSpPr>
      <dsp:spPr>
        <a:xfrm>
          <a:off x="0" y="1642"/>
          <a:ext cx="6900512" cy="18355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mbria" panose="02040503050406030204" pitchFamily="18" charset="0"/>
              <a:ea typeface="Cambria" panose="02040503050406030204" pitchFamily="18" charset="0"/>
            </a:rPr>
            <a:t>Drought Response: </a:t>
          </a:r>
        </a:p>
      </dsp:txBody>
      <dsp:txXfrm>
        <a:off x="89603" y="91245"/>
        <a:ext cx="6721306" cy="1656322"/>
      </dsp:txXfrm>
    </dsp:sp>
    <dsp:sp modelId="{591849E2-618C-4A3D-93C6-6090D2CAB02A}">
      <dsp:nvSpPr>
        <dsp:cNvPr id="0" name=""/>
        <dsp:cNvSpPr/>
      </dsp:nvSpPr>
      <dsp:spPr>
        <a:xfrm>
          <a:off x="0" y="1850306"/>
          <a:ext cx="6900512" cy="183552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mbria" panose="02040503050406030204" pitchFamily="18" charset="0"/>
              <a:ea typeface="Cambria" panose="02040503050406030204" pitchFamily="18" charset="0"/>
            </a:rPr>
            <a:t>101,636 clients on ART (plus two family members each, totalling 304,908 beneficiaries) in eight out of 14 regions of the country and 44,900 severely drought affected beneficiaries in Kavango East and Kavango West regions</a:t>
          </a:r>
          <a:endParaRPr lang="en-US" sz="2400" kern="1200" dirty="0">
            <a:latin typeface="Cambria" panose="02040503050406030204" pitchFamily="18" charset="0"/>
            <a:ea typeface="Cambria" panose="02040503050406030204" pitchFamily="18" charset="0"/>
          </a:endParaRPr>
        </a:p>
      </dsp:txBody>
      <dsp:txXfrm>
        <a:off x="89603" y="1939909"/>
        <a:ext cx="6721306" cy="1656322"/>
      </dsp:txXfrm>
    </dsp:sp>
    <dsp:sp modelId="{DBF7713E-E11F-407F-8178-2AA1D9366E2F}">
      <dsp:nvSpPr>
        <dsp:cNvPr id="0" name=""/>
        <dsp:cNvSpPr/>
      </dsp:nvSpPr>
      <dsp:spPr>
        <a:xfrm>
          <a:off x="0" y="3698969"/>
          <a:ext cx="6900512" cy="18355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Cash Based Transfers (CBT) and Food Based Transfers</a:t>
          </a:r>
          <a:endParaRPr lang="en-US" sz="2800" kern="1200"/>
        </a:p>
      </dsp:txBody>
      <dsp:txXfrm>
        <a:off x="89603" y="3788572"/>
        <a:ext cx="6721306" cy="16563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86636-EC06-4A70-ADF2-540155B707DC}" type="datetimeFigureOut">
              <a:rPr lang="en-US" smtClean="0"/>
              <a:t>7/28/21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C99EA-9CEE-4B71-820D-E43108A1F6EB}" type="slidenum">
              <a:rPr lang="en-US" smtClean="0"/>
              <a:t>‹#›</a:t>
            </a:fld>
            <a:endParaRPr lang="en-US"/>
          </a:p>
        </p:txBody>
      </p:sp>
    </p:spTree>
    <p:extLst>
      <p:ext uri="{BB962C8B-B14F-4D97-AF65-F5344CB8AC3E}">
        <p14:creationId xmlns:p14="http://schemas.microsoft.com/office/powerpoint/2010/main" val="1333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483F-EA13-43CC-BE75-98369636E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E1EA68-0A55-493F-83B8-FC8C1F5E2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6EFFB-2AE2-413B-A5F2-3EB5CB890070}"/>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5" name="Footer Placeholder 4">
            <a:extLst>
              <a:ext uri="{FF2B5EF4-FFF2-40B4-BE49-F238E27FC236}">
                <a16:creationId xmlns:a16="http://schemas.microsoft.com/office/drawing/2014/main" id="{7192D503-A865-42C5-9C8D-4AA4307AE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5CD6B-A893-4E21-A93D-AB1D39C38CE7}"/>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4474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97E8-55F5-4F3C-ACAF-7822AA41C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B30581-B98E-4EFC-B3E7-A6A98C47A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2EDD1-0920-47EB-BDBF-353092BA2057}"/>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5" name="Footer Placeholder 4">
            <a:extLst>
              <a:ext uri="{FF2B5EF4-FFF2-40B4-BE49-F238E27FC236}">
                <a16:creationId xmlns:a16="http://schemas.microsoft.com/office/drawing/2014/main" id="{3B90A4C2-A918-465B-AC47-F5C138307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FCADE-0892-4EFC-96DE-ED9EF56C8992}"/>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42649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2CB42-332E-4D73-B896-45677A71D2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DEB1C-5334-49EF-9159-723CFE648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22186-58D4-4E5B-8DBD-8D4DAC1D092F}"/>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5" name="Footer Placeholder 4">
            <a:extLst>
              <a:ext uri="{FF2B5EF4-FFF2-40B4-BE49-F238E27FC236}">
                <a16:creationId xmlns:a16="http://schemas.microsoft.com/office/drawing/2014/main" id="{4ECBA51F-6280-4E26-A095-0A08BE947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E185D-2E91-4A2D-BEE1-F0808E62558B}"/>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345388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7217-FE4A-4CC5-9F83-C83D205B3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AA6F6-54BC-4901-89E0-550626BB5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95EC6-6536-4528-B591-8D8A86D693C1}"/>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5" name="Footer Placeholder 4">
            <a:extLst>
              <a:ext uri="{FF2B5EF4-FFF2-40B4-BE49-F238E27FC236}">
                <a16:creationId xmlns:a16="http://schemas.microsoft.com/office/drawing/2014/main" id="{C4269745-C301-41CF-9E24-F487E2A70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EF67C-2D2C-4C2F-8A94-299E8B23E3F7}"/>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218559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A8E4-FC48-4949-B119-20A4A8A79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18B83E-4733-4D2B-9E0D-34A38F224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592FE-1D96-4C2A-B49A-8DC415F6B98F}"/>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5" name="Footer Placeholder 4">
            <a:extLst>
              <a:ext uri="{FF2B5EF4-FFF2-40B4-BE49-F238E27FC236}">
                <a16:creationId xmlns:a16="http://schemas.microsoft.com/office/drawing/2014/main" id="{20DE2C54-0725-4367-9888-3E33D8CD4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1FC49-6606-41AB-BBBB-37BB641226C7}"/>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12217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14E8-3527-4571-AF65-A5861DEB3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60DC6-109C-4B9E-A9A0-8865FB96E6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B62FD-4CF6-48A5-8B09-B3BEBD089E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30CA1-0B60-42E9-B6F0-EA33EC14D370}"/>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6" name="Footer Placeholder 5">
            <a:extLst>
              <a:ext uri="{FF2B5EF4-FFF2-40B4-BE49-F238E27FC236}">
                <a16:creationId xmlns:a16="http://schemas.microsoft.com/office/drawing/2014/main" id="{ECDA99FD-2E00-4373-A31A-48BD954A5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70C0D-C756-404E-83CB-03C7A2E56132}"/>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39824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47F5-F1E5-4371-B4B8-AD4EA9093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C67E52-8CA3-42D7-93C1-EF9F2B3F0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AD2602-C16F-420E-9F63-51C429ED64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C03BB4-5E6A-46D9-9847-FA01FD87B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614CA7-5EBE-4DD2-B768-81C38A94A9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D4C8F-C7ED-4DF6-904D-FB4F3BD81AAF}"/>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8" name="Footer Placeholder 7">
            <a:extLst>
              <a:ext uri="{FF2B5EF4-FFF2-40B4-BE49-F238E27FC236}">
                <a16:creationId xmlns:a16="http://schemas.microsoft.com/office/drawing/2014/main" id="{EAADDBDC-FB31-4389-86A7-1595CED650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EDEA72-B333-49A1-A1FA-61F197192413}"/>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241750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C114-EB7C-464C-A35F-582DC8DC97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2C3F0F-2B26-4FB5-87F1-5D05C9CC06A2}"/>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4" name="Footer Placeholder 3">
            <a:extLst>
              <a:ext uri="{FF2B5EF4-FFF2-40B4-BE49-F238E27FC236}">
                <a16:creationId xmlns:a16="http://schemas.microsoft.com/office/drawing/2014/main" id="{4D1C68A9-C8A2-48BD-9FEC-CAACE12907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17D47-AC5B-4350-8433-94C07671A823}"/>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76884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6E2617-D49F-4A14-8652-303E84FA513A}"/>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3" name="Footer Placeholder 2">
            <a:extLst>
              <a:ext uri="{FF2B5EF4-FFF2-40B4-BE49-F238E27FC236}">
                <a16:creationId xmlns:a16="http://schemas.microsoft.com/office/drawing/2014/main" id="{97E279F4-956C-4B30-B4ED-D285F25C5B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1E16AF-D7CE-4F66-BD8B-CEF993CE2510}"/>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15143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9405-9505-4888-BD0D-CC26A76E1C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B8A95C-CE11-44D0-A465-F1944494F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B4B927-385F-4131-AB1E-7ADD4B8F2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F20BF-48D0-4E78-BA15-944F4866A752}"/>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6" name="Footer Placeholder 5">
            <a:extLst>
              <a:ext uri="{FF2B5EF4-FFF2-40B4-BE49-F238E27FC236}">
                <a16:creationId xmlns:a16="http://schemas.microsoft.com/office/drawing/2014/main" id="{1BF392E6-91CE-4108-BF6E-4E574FD5E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640BA4-C816-4D0A-8D7D-8B32950ED834}"/>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139161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53C3-993A-4C16-A314-403876E28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203136-531D-432B-B020-37230B62B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8785D-6161-4C6A-89AF-97E901D7A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F607B-4B5C-43B2-A80A-94CCA41C92E7}"/>
              </a:ext>
            </a:extLst>
          </p:cNvPr>
          <p:cNvSpPr>
            <a:spLocks noGrp="1"/>
          </p:cNvSpPr>
          <p:nvPr>
            <p:ph type="dt" sz="half" idx="10"/>
          </p:nvPr>
        </p:nvSpPr>
        <p:spPr/>
        <p:txBody>
          <a:bodyPr/>
          <a:lstStyle/>
          <a:p>
            <a:fld id="{478C5C2E-592B-4D41-9115-3131247985B5}" type="datetimeFigureOut">
              <a:rPr lang="en-US" smtClean="0"/>
              <a:t>7/28/21</a:t>
            </a:fld>
            <a:endParaRPr lang="en-US"/>
          </a:p>
        </p:txBody>
      </p:sp>
      <p:sp>
        <p:nvSpPr>
          <p:cNvPr id="6" name="Footer Placeholder 5">
            <a:extLst>
              <a:ext uri="{FF2B5EF4-FFF2-40B4-BE49-F238E27FC236}">
                <a16:creationId xmlns:a16="http://schemas.microsoft.com/office/drawing/2014/main" id="{E639AA10-8B4A-4C70-A166-EFDF5FFAD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D0C64-8C96-4166-9CCD-1EBFFD0FB89F}"/>
              </a:ext>
            </a:extLst>
          </p:cNvPr>
          <p:cNvSpPr>
            <a:spLocks noGrp="1"/>
          </p:cNvSpPr>
          <p:nvPr>
            <p:ph type="sldNum" sz="quarter" idx="12"/>
          </p:nvPr>
        </p:nvSpPr>
        <p:spPr/>
        <p:txBody>
          <a:bodyPr/>
          <a:lstStyle/>
          <a:p>
            <a:fld id="{93EB69AF-BA88-4EA2-9B1C-11E41859DE5F}" type="slidenum">
              <a:rPr lang="en-US" smtClean="0"/>
              <a:t>‹#›</a:t>
            </a:fld>
            <a:endParaRPr lang="en-US"/>
          </a:p>
        </p:txBody>
      </p:sp>
    </p:spTree>
    <p:extLst>
      <p:ext uri="{BB962C8B-B14F-4D97-AF65-F5344CB8AC3E}">
        <p14:creationId xmlns:p14="http://schemas.microsoft.com/office/powerpoint/2010/main" val="155843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C5DF69-E864-4613-9215-CAD4EADF5D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36DDB2-09B7-4B69-950D-487A3E000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1D92E-2E8C-4B64-BC31-C3B14EC99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C5C2E-592B-4D41-9115-3131247985B5}" type="datetimeFigureOut">
              <a:rPr lang="en-US" smtClean="0"/>
              <a:t>7/28/21</a:t>
            </a:fld>
            <a:endParaRPr lang="en-US"/>
          </a:p>
        </p:txBody>
      </p:sp>
      <p:sp>
        <p:nvSpPr>
          <p:cNvPr id="5" name="Footer Placeholder 4">
            <a:extLst>
              <a:ext uri="{FF2B5EF4-FFF2-40B4-BE49-F238E27FC236}">
                <a16:creationId xmlns:a16="http://schemas.microsoft.com/office/drawing/2014/main" id="{3798CD85-55AB-4D68-9560-A6A4808AF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3C0E87-7DBA-40E1-8335-119DDE2DE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B69AF-BA88-4EA2-9B1C-11E41859DE5F}" type="slidenum">
              <a:rPr lang="en-US" smtClean="0"/>
              <a:t>‹#›</a:t>
            </a:fld>
            <a:endParaRPr lang="en-US"/>
          </a:p>
        </p:txBody>
      </p:sp>
    </p:spTree>
    <p:extLst>
      <p:ext uri="{BB962C8B-B14F-4D97-AF65-F5344CB8AC3E}">
        <p14:creationId xmlns:p14="http://schemas.microsoft.com/office/powerpoint/2010/main" val="1134399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Rectangle 121">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23">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A82B6-C3D5-4FA7-A646-6DD17C61A40C}"/>
              </a:ext>
            </a:extLst>
          </p:cNvPr>
          <p:cNvSpPr>
            <a:spLocks noGrp="1"/>
          </p:cNvSpPr>
          <p:nvPr>
            <p:ph type="title"/>
          </p:nvPr>
        </p:nvSpPr>
        <p:spPr>
          <a:xfrm>
            <a:off x="3805237" y="342895"/>
            <a:ext cx="4581526" cy="3267076"/>
          </a:xfrm>
        </p:spPr>
        <p:txBody>
          <a:bodyPr anchor="b">
            <a:normAutofit fontScale="90000"/>
          </a:bodyPr>
          <a:lstStyle/>
          <a:p>
            <a:pPr algn="ctr"/>
            <a:r>
              <a:rPr lang="en-US" sz="3600" b="1" dirty="0">
                <a:solidFill>
                  <a:schemeClr val="bg1">
                    <a:alpha val="60000"/>
                  </a:schemeClr>
                </a:solidFill>
                <a:latin typeface="Cambria" panose="02040503050406030204" pitchFamily="18" charset="0"/>
                <a:ea typeface="Cambria" panose="02040503050406030204" pitchFamily="18" charset="0"/>
              </a:rPr>
              <a:t>Supporting Namibia’s journey towards Food and Nutrition Security</a:t>
            </a:r>
            <a:br>
              <a:rPr lang="en-US" sz="2400" b="1" dirty="0">
                <a:solidFill>
                  <a:schemeClr val="bg1">
                    <a:alpha val="60000"/>
                  </a:schemeClr>
                </a:solidFill>
                <a:latin typeface="Cambria" panose="02040503050406030204" pitchFamily="18" charset="0"/>
                <a:ea typeface="Cambria" panose="02040503050406030204" pitchFamily="18" charset="0"/>
              </a:rPr>
            </a:br>
            <a:br>
              <a:rPr lang="en-US" sz="2400" b="1" dirty="0">
                <a:solidFill>
                  <a:schemeClr val="bg1">
                    <a:alpha val="60000"/>
                  </a:schemeClr>
                </a:solidFill>
                <a:latin typeface="Cambria" panose="02040503050406030204" pitchFamily="18" charset="0"/>
                <a:ea typeface="Cambria" panose="02040503050406030204" pitchFamily="18" charset="0"/>
              </a:rPr>
            </a:br>
            <a:r>
              <a:rPr lang="en-US" sz="2400" b="1" dirty="0">
                <a:solidFill>
                  <a:schemeClr val="bg1">
                    <a:alpha val="60000"/>
                  </a:schemeClr>
                </a:solidFill>
                <a:latin typeface="Cambria" panose="02040503050406030204" pitchFamily="18" charset="0"/>
                <a:ea typeface="Cambria" panose="02040503050406030204" pitchFamily="18" charset="0"/>
              </a:rPr>
              <a:t>United Nations World Food Programme (WFP)</a:t>
            </a:r>
            <a:br>
              <a:rPr lang="en-US" sz="2400" b="1" dirty="0">
                <a:solidFill>
                  <a:schemeClr val="bg1">
                    <a:alpha val="60000"/>
                  </a:schemeClr>
                </a:solidFill>
                <a:latin typeface="Cambria" panose="02040503050406030204" pitchFamily="18" charset="0"/>
                <a:ea typeface="Cambria" panose="02040503050406030204" pitchFamily="18" charset="0"/>
              </a:rPr>
            </a:br>
            <a:br>
              <a:rPr lang="en-US" sz="2000" b="1" dirty="0">
                <a:solidFill>
                  <a:schemeClr val="bg1">
                    <a:alpha val="60000"/>
                  </a:schemeClr>
                </a:solidFill>
                <a:latin typeface="Cambria" panose="02040503050406030204" pitchFamily="18" charset="0"/>
                <a:ea typeface="Cambria" panose="02040503050406030204" pitchFamily="18" charset="0"/>
              </a:rPr>
            </a:br>
            <a:r>
              <a:rPr lang="en-US" sz="2000" b="1" dirty="0">
                <a:solidFill>
                  <a:schemeClr val="bg1">
                    <a:alpha val="60000"/>
                  </a:schemeClr>
                </a:solidFill>
                <a:latin typeface="Cambria" panose="02040503050406030204" pitchFamily="18" charset="0"/>
                <a:ea typeface="Cambria" panose="02040503050406030204" pitchFamily="18" charset="0"/>
              </a:rPr>
              <a:t>SAVING LIVES. CHANGING LIVES.</a:t>
            </a:r>
          </a:p>
        </p:txBody>
      </p:sp>
      <p:pic>
        <p:nvPicPr>
          <p:cNvPr id="5" name="Content Placeholder 4" descr="A picture containing vegetable&#10;&#10;Description automatically generated">
            <a:extLst>
              <a:ext uri="{FF2B5EF4-FFF2-40B4-BE49-F238E27FC236}">
                <a16:creationId xmlns:a16="http://schemas.microsoft.com/office/drawing/2014/main" id="{39BB6B93-10F0-418D-9988-DEDFCA8FB88B}"/>
              </a:ext>
            </a:extLst>
          </p:cNvPr>
          <p:cNvPicPr>
            <a:picLocks noChangeAspect="1"/>
          </p:cNvPicPr>
          <p:nvPr/>
        </p:nvPicPr>
        <p:blipFill rotWithShape="1">
          <a:blip r:embed="rId2">
            <a:extLst>
              <a:ext uri="{28A0092B-C50C-407E-A947-70E740481C1C}">
                <a14:useLocalDpi xmlns:a14="http://schemas.microsoft.com/office/drawing/2010/main" val="0"/>
              </a:ext>
            </a:extLst>
          </a:blip>
          <a:srcRect t="6417" r="-3" b="-3"/>
          <a:stretch/>
        </p:blipFill>
        <p:spPr>
          <a:xfrm>
            <a:off x="680483" y="685795"/>
            <a:ext cx="2931299" cy="5486400"/>
          </a:xfrm>
          <a:prstGeom prst="rect">
            <a:avLst/>
          </a:prstGeom>
        </p:spPr>
      </p:pic>
      <p:sp>
        <p:nvSpPr>
          <p:cNvPr id="11" name="Content Placeholder 10">
            <a:extLst>
              <a:ext uri="{FF2B5EF4-FFF2-40B4-BE49-F238E27FC236}">
                <a16:creationId xmlns:a16="http://schemas.microsoft.com/office/drawing/2014/main" id="{27850817-7C67-4694-B844-94C393AFF7CE}"/>
              </a:ext>
            </a:extLst>
          </p:cNvPr>
          <p:cNvSpPr>
            <a:spLocks noGrp="1"/>
          </p:cNvSpPr>
          <p:nvPr>
            <p:ph idx="1"/>
          </p:nvPr>
        </p:nvSpPr>
        <p:spPr>
          <a:xfrm>
            <a:off x="4349658" y="3823431"/>
            <a:ext cx="3515360" cy="2435827"/>
          </a:xfrm>
        </p:spPr>
        <p:txBody>
          <a:bodyPr anchor="t">
            <a:normAutofit fontScale="70000" lnSpcReduction="20000"/>
          </a:bodyPr>
          <a:lstStyle/>
          <a:p>
            <a:pPr marL="0" indent="0" algn="ctr">
              <a:buNone/>
            </a:pPr>
            <a:endParaRPr lang="en-US" sz="1600" dirty="0">
              <a:solidFill>
                <a:schemeClr val="bg1"/>
              </a:solidFill>
            </a:endParaRPr>
          </a:p>
          <a:p>
            <a:pPr marL="0" indent="0" algn="ctr">
              <a:buNone/>
            </a:pPr>
            <a:r>
              <a:rPr lang="en-US" sz="3300" b="1" dirty="0">
                <a:solidFill>
                  <a:schemeClr val="bg1">
                    <a:lumMod val="85000"/>
                  </a:schemeClr>
                </a:solidFill>
                <a:latin typeface="Cambria" panose="02040503050406030204" pitchFamily="18" charset="0"/>
                <a:ea typeface="Cambria" panose="02040503050406030204" pitchFamily="18" charset="0"/>
              </a:rPr>
              <a:t>Elvis </a:t>
            </a:r>
            <a:r>
              <a:rPr lang="en-US" sz="3300" b="1" dirty="0" err="1">
                <a:solidFill>
                  <a:schemeClr val="bg1">
                    <a:lumMod val="85000"/>
                  </a:schemeClr>
                </a:solidFill>
                <a:latin typeface="Cambria" panose="02040503050406030204" pitchFamily="18" charset="0"/>
                <a:ea typeface="Cambria" panose="02040503050406030204" pitchFamily="18" charset="0"/>
              </a:rPr>
              <a:t>Odeke</a:t>
            </a:r>
            <a:r>
              <a:rPr lang="en-US" sz="3300" b="1" dirty="0">
                <a:solidFill>
                  <a:schemeClr val="bg1">
                    <a:lumMod val="85000"/>
                  </a:schemeClr>
                </a:solidFill>
                <a:latin typeface="Cambria" panose="02040503050406030204" pitchFamily="18" charset="0"/>
                <a:ea typeface="Cambria" panose="02040503050406030204" pitchFamily="18" charset="0"/>
              </a:rPr>
              <a:t> </a:t>
            </a:r>
          </a:p>
          <a:p>
            <a:pPr marL="0" indent="0" algn="ctr">
              <a:buNone/>
            </a:pPr>
            <a:r>
              <a:rPr lang="en-US" sz="3300" b="1" dirty="0">
                <a:solidFill>
                  <a:schemeClr val="bg1">
                    <a:lumMod val="85000"/>
                  </a:schemeClr>
                </a:solidFill>
                <a:latin typeface="Cambria" panose="02040503050406030204" pitchFamily="18" charset="0"/>
                <a:ea typeface="Cambria" panose="02040503050406030204" pitchFamily="18" charset="0"/>
              </a:rPr>
              <a:t>(Head of </a:t>
            </a:r>
            <a:r>
              <a:rPr lang="en-US" sz="3300" b="1" dirty="0" err="1">
                <a:solidFill>
                  <a:schemeClr val="bg1">
                    <a:lumMod val="85000"/>
                  </a:schemeClr>
                </a:solidFill>
                <a:latin typeface="Cambria" panose="02040503050406030204" pitchFamily="18" charset="0"/>
                <a:ea typeface="Cambria" panose="02040503050406030204" pitchFamily="18" charset="0"/>
              </a:rPr>
              <a:t>Programmes</a:t>
            </a:r>
            <a:r>
              <a:rPr lang="en-US" sz="3300" b="1" dirty="0">
                <a:solidFill>
                  <a:schemeClr val="bg1">
                    <a:lumMod val="85000"/>
                  </a:schemeClr>
                </a:solidFill>
                <a:latin typeface="Cambria" panose="02040503050406030204" pitchFamily="18" charset="0"/>
                <a:ea typeface="Cambria" panose="02040503050406030204" pitchFamily="18" charset="0"/>
              </a:rPr>
              <a:t>)</a:t>
            </a:r>
            <a:endParaRPr lang="en-US" sz="3300" dirty="0">
              <a:solidFill>
                <a:schemeClr val="bg1">
                  <a:lumMod val="85000"/>
                </a:schemeClr>
              </a:solidFill>
              <a:latin typeface="Cambria" panose="02040503050406030204" pitchFamily="18" charset="0"/>
            </a:endParaRPr>
          </a:p>
          <a:p>
            <a:pPr marL="0" indent="0" algn="ctr">
              <a:buNone/>
            </a:pPr>
            <a:r>
              <a:rPr lang="en-US" sz="3200" b="1" dirty="0">
                <a:solidFill>
                  <a:schemeClr val="bg1">
                    <a:lumMod val="85000"/>
                  </a:schemeClr>
                </a:solidFill>
                <a:latin typeface="Cambria" panose="02040503050406030204" pitchFamily="18" charset="0"/>
                <a:ea typeface="Cambria" panose="02040503050406030204" pitchFamily="18" charset="0"/>
              </a:rPr>
              <a:t>&amp; </a:t>
            </a:r>
          </a:p>
          <a:p>
            <a:pPr marL="0" indent="0" algn="ctr">
              <a:buNone/>
            </a:pPr>
            <a:r>
              <a:rPr lang="en-US" sz="3200" b="1" dirty="0">
                <a:solidFill>
                  <a:schemeClr val="bg1">
                    <a:lumMod val="85000"/>
                  </a:schemeClr>
                </a:solidFill>
                <a:latin typeface="Cambria" panose="02040503050406030204" pitchFamily="18" charset="0"/>
                <a:ea typeface="Cambria" panose="02040503050406030204" pitchFamily="18" charset="0"/>
              </a:rPr>
              <a:t>Rachael Mhango</a:t>
            </a:r>
          </a:p>
          <a:p>
            <a:pPr marL="0" indent="0" algn="ctr">
              <a:buNone/>
            </a:pPr>
            <a:r>
              <a:rPr lang="en-US" sz="3200" b="1" dirty="0">
                <a:solidFill>
                  <a:schemeClr val="bg1">
                    <a:lumMod val="85000"/>
                  </a:schemeClr>
                </a:solidFill>
                <a:latin typeface="Cambria" panose="02040503050406030204" pitchFamily="18" charset="0"/>
                <a:ea typeface="Cambria" panose="02040503050406030204" pitchFamily="18" charset="0"/>
              </a:rPr>
              <a:t>(Nutritionist)</a:t>
            </a:r>
          </a:p>
          <a:p>
            <a:pPr marL="0" indent="0" algn="ctr">
              <a:buNone/>
            </a:pPr>
            <a:r>
              <a:rPr lang="en-US" sz="3200" dirty="0">
                <a:solidFill>
                  <a:schemeClr val="bg1">
                    <a:lumMod val="85000"/>
                  </a:schemeClr>
                </a:solidFill>
                <a:latin typeface="Cambria" panose="02040503050406030204" pitchFamily="18" charset="0"/>
                <a:ea typeface="Cambria" panose="02040503050406030204" pitchFamily="18" charset="0"/>
              </a:rPr>
              <a:t>both </a:t>
            </a:r>
            <a:r>
              <a:rPr lang="en-US" sz="3200" b="1" dirty="0">
                <a:solidFill>
                  <a:schemeClr val="bg1">
                    <a:lumMod val="85000"/>
                  </a:schemeClr>
                </a:solidFill>
                <a:latin typeface="Cambria" panose="02040503050406030204" pitchFamily="18" charset="0"/>
                <a:ea typeface="Cambria" panose="02040503050406030204" pitchFamily="18" charset="0"/>
              </a:rPr>
              <a:t>WFP Namibia</a:t>
            </a:r>
          </a:p>
          <a:p>
            <a:pPr algn="ctr"/>
            <a:endParaRPr lang="en-US" sz="1600" dirty="0">
              <a:solidFill>
                <a:schemeClr val="bg1"/>
              </a:solidFill>
            </a:endParaRPr>
          </a:p>
        </p:txBody>
      </p:sp>
      <p:pic>
        <p:nvPicPr>
          <p:cNvPr id="7" name="Picture 6" descr="A picture containing outdoor&#10;&#10;Description automatically generated">
            <a:extLst>
              <a:ext uri="{FF2B5EF4-FFF2-40B4-BE49-F238E27FC236}">
                <a16:creationId xmlns:a16="http://schemas.microsoft.com/office/drawing/2014/main" id="{DC031921-4CEC-411A-9C74-B0D1825BB050}"/>
              </a:ext>
            </a:extLst>
          </p:cNvPr>
          <p:cNvPicPr>
            <a:picLocks noChangeAspect="1"/>
          </p:cNvPicPr>
          <p:nvPr/>
        </p:nvPicPr>
        <p:blipFill rotWithShape="1">
          <a:blip r:embed="rId3">
            <a:extLst>
              <a:ext uri="{28A0092B-C50C-407E-A947-70E740481C1C}">
                <a14:useLocalDpi xmlns:a14="http://schemas.microsoft.com/office/drawing/2010/main" val="0"/>
              </a:ext>
            </a:extLst>
          </a:blip>
          <a:srcRect t="3857" b="1726"/>
          <a:stretch/>
        </p:blipFill>
        <p:spPr>
          <a:xfrm>
            <a:off x="8606117" y="685805"/>
            <a:ext cx="2905400" cy="5486399"/>
          </a:xfrm>
          <a:prstGeom prst="rect">
            <a:avLst/>
          </a:prstGeom>
        </p:spPr>
      </p:pic>
      <p:sp>
        <p:nvSpPr>
          <p:cNvPr id="3" name="TextBox 2">
            <a:extLst>
              <a:ext uri="{FF2B5EF4-FFF2-40B4-BE49-F238E27FC236}">
                <a16:creationId xmlns:a16="http://schemas.microsoft.com/office/drawing/2014/main" id="{84AA23EF-6B0F-8947-922B-84D4B4D23899}"/>
              </a:ext>
            </a:extLst>
          </p:cNvPr>
          <p:cNvSpPr txBox="1"/>
          <p:nvPr/>
        </p:nvSpPr>
        <p:spPr>
          <a:xfrm>
            <a:off x="7186613" y="4672013"/>
            <a:ext cx="184731" cy="369332"/>
          </a:xfrm>
          <a:prstGeom prst="rect">
            <a:avLst/>
          </a:prstGeom>
          <a:noFill/>
        </p:spPr>
        <p:txBody>
          <a:bodyPr wrap="none" rtlCol="0">
            <a:spAutoFit/>
          </a:bodyPr>
          <a:lstStyle/>
          <a:p>
            <a:endParaRPr lang="en-NA" dirty="0"/>
          </a:p>
        </p:txBody>
      </p:sp>
    </p:spTree>
    <p:extLst>
      <p:ext uri="{BB962C8B-B14F-4D97-AF65-F5344CB8AC3E}">
        <p14:creationId xmlns:p14="http://schemas.microsoft.com/office/powerpoint/2010/main" val="241326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2E79-5E8D-4723-BDD8-3BA8C92AFCC9}"/>
              </a:ext>
            </a:extLst>
          </p:cNvPr>
          <p:cNvSpPr>
            <a:spLocks noGrp="1"/>
          </p:cNvSpPr>
          <p:nvPr>
            <p:ph type="title"/>
          </p:nvPr>
        </p:nvSpPr>
        <p:spPr>
          <a:xfrm>
            <a:off x="838200" y="193676"/>
            <a:ext cx="10515600" cy="558800"/>
          </a:xfrm>
        </p:spPr>
        <p:txBody>
          <a:bodyPr>
            <a:normAutofit fontScale="90000"/>
          </a:bodyPr>
          <a:lstStyle/>
          <a:p>
            <a:pPr algn="ctr"/>
            <a:r>
              <a:rPr lang="en-US" sz="4000" dirty="0">
                <a:latin typeface="Cambria" panose="02040503050406030204" pitchFamily="18" charset="0"/>
                <a:ea typeface="Cambria" panose="02040503050406030204" pitchFamily="18" charset="0"/>
              </a:rPr>
              <a:t>Conceptual framework of malnutrition</a:t>
            </a:r>
          </a:p>
        </p:txBody>
      </p:sp>
      <p:pic>
        <p:nvPicPr>
          <p:cNvPr id="4" name="Content Placeholder 3">
            <a:extLst>
              <a:ext uri="{FF2B5EF4-FFF2-40B4-BE49-F238E27FC236}">
                <a16:creationId xmlns:a16="http://schemas.microsoft.com/office/drawing/2014/main" id="{C1AEBD8B-850B-4614-839D-C3F42B023A99}"/>
              </a:ext>
            </a:extLst>
          </p:cNvPr>
          <p:cNvPicPr>
            <a:picLocks noGrp="1"/>
          </p:cNvPicPr>
          <p:nvPr>
            <p:ph idx="1"/>
          </p:nvPr>
        </p:nvPicPr>
        <p:blipFill>
          <a:blip r:embed="rId2"/>
          <a:stretch>
            <a:fillRect/>
          </a:stretch>
        </p:blipFill>
        <p:spPr>
          <a:xfrm>
            <a:off x="838200" y="923926"/>
            <a:ext cx="10725150" cy="6095999"/>
          </a:xfrm>
          <a:prstGeom prst="rect">
            <a:avLst/>
          </a:prstGeom>
        </p:spPr>
      </p:pic>
    </p:spTree>
    <p:extLst>
      <p:ext uri="{BB962C8B-B14F-4D97-AF65-F5344CB8AC3E}">
        <p14:creationId xmlns:p14="http://schemas.microsoft.com/office/powerpoint/2010/main" val="50343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1086C92-2BD4-446E-871A-CAA9A482C442}"/>
              </a:ext>
            </a:extLst>
          </p:cNvPr>
          <p:cNvSpPr>
            <a:spLocks noGrp="1"/>
          </p:cNvSpPr>
          <p:nvPr>
            <p:ph type="title"/>
          </p:nvPr>
        </p:nvSpPr>
        <p:spPr>
          <a:xfrm>
            <a:off x="1188069" y="381935"/>
            <a:ext cx="4008583" cy="5974414"/>
          </a:xfrm>
        </p:spPr>
        <p:txBody>
          <a:bodyPr anchor="ctr">
            <a:normAutofit/>
          </a:bodyPr>
          <a:lstStyle/>
          <a:p>
            <a:r>
              <a:rPr lang="en-US" sz="5000" b="1">
                <a:solidFill>
                  <a:srgbClr val="FFFFFF"/>
                </a:solidFill>
                <a:latin typeface="Cambria" panose="02040503050406030204" pitchFamily="18" charset="0"/>
                <a:ea typeface="Cambria" panose="02040503050406030204" pitchFamily="18" charset="0"/>
              </a:rPr>
              <a:t>World Food Programme Mission Statement</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A5A9EA4-D907-4838-9766-4104581C337E}"/>
              </a:ext>
            </a:extLst>
          </p:cNvPr>
          <p:cNvSpPr>
            <a:spLocks noGrp="1"/>
          </p:cNvSpPr>
          <p:nvPr>
            <p:ph idx="1"/>
          </p:nvPr>
        </p:nvSpPr>
        <p:spPr>
          <a:xfrm>
            <a:off x="6297233" y="518400"/>
            <a:ext cx="5261703" cy="5837949"/>
          </a:xfrm>
        </p:spPr>
        <p:txBody>
          <a:bodyPr anchor="ctr">
            <a:normAutofit fontScale="85000" lnSpcReduction="10000"/>
          </a:bodyPr>
          <a:lstStyle/>
          <a:p>
            <a:endParaRPr lang="en-US" dirty="0">
              <a:solidFill>
                <a:schemeClr val="tx1">
                  <a:alpha val="80000"/>
                </a:schemeClr>
              </a:solidFill>
              <a:latin typeface="Cambria" panose="02040503050406030204" pitchFamily="18" charset="0"/>
              <a:ea typeface="Cambria" panose="02040503050406030204" pitchFamily="18" charset="0"/>
            </a:endParaRPr>
          </a:p>
          <a:p>
            <a:endParaRPr lang="en-US" dirty="0">
              <a:solidFill>
                <a:schemeClr val="tx1">
                  <a:alpha val="8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
            </a:pPr>
            <a:r>
              <a:rPr lang="en-US" sz="3600" dirty="0">
                <a:solidFill>
                  <a:schemeClr val="tx1">
                    <a:alpha val="80000"/>
                  </a:schemeClr>
                </a:solidFill>
                <a:latin typeface="Cambria" panose="02040503050406030204" pitchFamily="18" charset="0"/>
                <a:ea typeface="Cambria" panose="02040503050406030204" pitchFamily="18" charset="0"/>
              </a:rPr>
              <a:t>Help build assets and promote the self-reliance of poor people and communities. </a:t>
            </a:r>
          </a:p>
          <a:p>
            <a:pPr>
              <a:buFont typeface="Wingdings" panose="05000000000000000000" pitchFamily="2" charset="2"/>
              <a:buChar char="§"/>
            </a:pPr>
            <a:endParaRPr lang="en-US" dirty="0">
              <a:solidFill>
                <a:schemeClr val="tx1">
                  <a:alpha val="8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
            </a:pPr>
            <a:r>
              <a:rPr lang="en-US" sz="3900" dirty="0">
                <a:solidFill>
                  <a:schemeClr val="tx1">
                    <a:alpha val="80000"/>
                  </a:schemeClr>
                </a:solidFill>
                <a:latin typeface="Cambria" panose="02040503050406030204" pitchFamily="18" charset="0"/>
                <a:ea typeface="Cambria" panose="02040503050406030204" pitchFamily="18" charset="0"/>
              </a:rPr>
              <a:t>WFP food Aid is also directed to fight micronutrient deficiencies, reduce child mortality, Improve maternal health, and combat diseases such as HIV and AIDS</a:t>
            </a:r>
          </a:p>
          <a:p>
            <a:endParaRPr lang="en-US" sz="2000" dirty="0">
              <a:solidFill>
                <a:schemeClr val="tx1">
                  <a:alpha val="80000"/>
                </a:schemeClr>
              </a:solidFill>
              <a:latin typeface="Cambria" panose="02040503050406030204" pitchFamily="18" charset="0"/>
              <a:ea typeface="Cambria" panose="02040503050406030204" pitchFamily="18" charset="0"/>
            </a:endParaRPr>
          </a:p>
          <a:p>
            <a:endParaRPr lang="en-US" sz="2000" dirty="0">
              <a:solidFill>
                <a:schemeClr val="tx1">
                  <a:alpha val="80000"/>
                </a:schemeClr>
              </a:solidFill>
              <a:latin typeface="Cambria" panose="02040503050406030204" pitchFamily="18" charset="0"/>
              <a:ea typeface="Cambria" panose="02040503050406030204" pitchFamily="18" charset="0"/>
            </a:endParaRPr>
          </a:p>
          <a:p>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07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11D87-7C5D-4586-8929-3DD725876197}"/>
              </a:ext>
            </a:extLst>
          </p:cNvPr>
          <p:cNvSpPr>
            <a:spLocks noGrp="1"/>
          </p:cNvSpPr>
          <p:nvPr>
            <p:ph type="title"/>
          </p:nvPr>
        </p:nvSpPr>
        <p:spPr>
          <a:xfrm>
            <a:off x="594360" y="637125"/>
            <a:ext cx="3802276" cy="5256371"/>
          </a:xfrm>
        </p:spPr>
        <p:txBody>
          <a:bodyPr>
            <a:normAutofit/>
          </a:bodyPr>
          <a:lstStyle/>
          <a:p>
            <a:r>
              <a:rPr lang="en-US" sz="4800" b="1">
                <a:latin typeface="Cambria" panose="02040503050406030204" pitchFamily="18" charset="0"/>
                <a:ea typeface="Cambria" panose="02040503050406030204" pitchFamily="18" charset="0"/>
              </a:rPr>
              <a:t>WFP’s Country Strategic Plan (CSP) “line of sight”</a:t>
            </a:r>
            <a:endParaRPr lang="en-US" sz="4800"/>
          </a:p>
        </p:txBody>
      </p:sp>
      <p:graphicFrame>
        <p:nvGraphicFramePr>
          <p:cNvPr id="5" name="Content Placeholder 2">
            <a:extLst>
              <a:ext uri="{FF2B5EF4-FFF2-40B4-BE49-F238E27FC236}">
                <a16:creationId xmlns:a16="http://schemas.microsoft.com/office/drawing/2014/main" id="{DCE6C08C-26C0-4C74-B4CE-BD546BD0CE1F}"/>
              </a:ext>
            </a:extLst>
          </p:cNvPr>
          <p:cNvGraphicFramePr>
            <a:graphicFrameLocks noGrp="1"/>
          </p:cNvGraphicFramePr>
          <p:nvPr>
            <p:ph idx="1"/>
            <p:extLst>
              <p:ext uri="{D42A27DB-BD31-4B8C-83A1-F6EECF244321}">
                <p14:modId xmlns:p14="http://schemas.microsoft.com/office/powerpoint/2010/main" val="188496969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90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2B64-B3D1-4469-9095-BF37C41750D6}"/>
              </a:ext>
            </a:extLst>
          </p:cNvPr>
          <p:cNvSpPr>
            <a:spLocks noGrp="1"/>
          </p:cNvSpPr>
          <p:nvPr>
            <p:ph type="title"/>
          </p:nvPr>
        </p:nvSpPr>
        <p:spPr>
          <a:xfrm>
            <a:off x="838200" y="365125"/>
            <a:ext cx="10515600" cy="777875"/>
          </a:xfrm>
        </p:spPr>
        <p:txBody>
          <a:bodyPr>
            <a:normAutofit/>
          </a:bodyPr>
          <a:lstStyle/>
          <a:p>
            <a:pPr algn="ctr"/>
            <a:r>
              <a:rPr lang="en-US" sz="4000" dirty="0">
                <a:latin typeface="Cambria" panose="02040503050406030204" pitchFamily="18" charset="0"/>
                <a:ea typeface="Cambria" panose="02040503050406030204" pitchFamily="18" charset="0"/>
              </a:rPr>
              <a:t>WFPs work in Namibia</a:t>
            </a:r>
          </a:p>
        </p:txBody>
      </p:sp>
      <p:sp>
        <p:nvSpPr>
          <p:cNvPr id="3" name="Content Placeholder 2">
            <a:extLst>
              <a:ext uri="{FF2B5EF4-FFF2-40B4-BE49-F238E27FC236}">
                <a16:creationId xmlns:a16="http://schemas.microsoft.com/office/drawing/2014/main" id="{78DDAD07-8AB6-4445-85C1-851DA6A10BA7}"/>
              </a:ext>
            </a:extLst>
          </p:cNvPr>
          <p:cNvSpPr>
            <a:spLocks noGrp="1"/>
          </p:cNvSpPr>
          <p:nvPr>
            <p:ph idx="1"/>
          </p:nvPr>
        </p:nvSpPr>
        <p:spPr>
          <a:xfrm>
            <a:off x="838200" y="1143000"/>
            <a:ext cx="10515600" cy="5033963"/>
          </a:xfrm>
        </p:spPr>
        <p:txBody>
          <a:bodyPr/>
          <a:lstStyle/>
          <a:p>
            <a:pPr marL="0" indent="0" algn="just">
              <a:buNone/>
            </a:pPr>
            <a:r>
              <a:rPr lang="en-US" sz="3600" dirty="0">
                <a:latin typeface="Cambria" panose="02040503050406030204" pitchFamily="18" charset="0"/>
                <a:ea typeface="Cambria" panose="02040503050406030204" pitchFamily="18" charset="0"/>
              </a:rPr>
              <a:t>WFPs Partnership with:</a:t>
            </a:r>
          </a:p>
          <a:p>
            <a:pPr marL="0" indent="0" algn="just">
              <a:buNone/>
            </a:pPr>
            <a:r>
              <a:rPr lang="en-US" sz="3600" dirty="0">
                <a:latin typeface="Cambria" panose="02040503050406030204" pitchFamily="18" charset="0"/>
                <a:ea typeface="Cambria" panose="02040503050406030204" pitchFamily="18" charset="0"/>
              </a:rPr>
              <a:t>The Namibian government in support of national policy for reducing undernutrition in partnership with UN sister agencies, NGOs, FBOs, the private sector, and academia.</a:t>
            </a:r>
          </a:p>
          <a:p>
            <a:pPr marL="0" indent="0">
              <a:buNone/>
            </a:pPr>
            <a:endParaRPr lang="en-US" sz="3600" dirty="0">
              <a:latin typeface="Cambria" panose="02040503050406030204" pitchFamily="18" charset="0"/>
              <a:ea typeface="Cambria" panose="02040503050406030204" pitchFamily="18" charset="0"/>
            </a:endParaRPr>
          </a:p>
          <a:p>
            <a:pPr marL="0" indent="0">
              <a:buNone/>
            </a:pPr>
            <a:endParaRPr lang="en-US" sz="3200"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429363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4029-0892-4642-98F7-7868EE65F0FB}"/>
              </a:ext>
            </a:extLst>
          </p:cNvPr>
          <p:cNvSpPr>
            <a:spLocks noGrp="1"/>
          </p:cNvSpPr>
          <p:nvPr>
            <p:ph type="title"/>
          </p:nvPr>
        </p:nvSpPr>
        <p:spPr>
          <a:xfrm>
            <a:off x="219075" y="161925"/>
            <a:ext cx="4552951" cy="1895475"/>
          </a:xfrm>
        </p:spPr>
        <p:txBody>
          <a:bodyPr>
            <a:noAutofit/>
          </a:bodyPr>
          <a:lstStyle/>
          <a:p>
            <a:r>
              <a:rPr lang="en-US" b="1" dirty="0">
                <a:latin typeface="Cambria" panose="02040503050406030204" pitchFamily="18" charset="0"/>
                <a:ea typeface="Cambria" panose="02040503050406030204" pitchFamily="18" charset="0"/>
              </a:rPr>
              <a:t>Interventions in Namibia: National School Feeding Programme</a:t>
            </a:r>
            <a:endParaRPr lang="en-US" dirty="0"/>
          </a:p>
        </p:txBody>
      </p:sp>
      <p:sp>
        <p:nvSpPr>
          <p:cNvPr id="4" name="Text Placeholder 3">
            <a:extLst>
              <a:ext uri="{FF2B5EF4-FFF2-40B4-BE49-F238E27FC236}">
                <a16:creationId xmlns:a16="http://schemas.microsoft.com/office/drawing/2014/main" id="{3535C32C-BB5B-4E7A-8893-5A7EC6BCDDEE}"/>
              </a:ext>
            </a:extLst>
          </p:cNvPr>
          <p:cNvSpPr>
            <a:spLocks noGrp="1"/>
          </p:cNvSpPr>
          <p:nvPr>
            <p:ph type="body" sz="half" idx="2"/>
          </p:nvPr>
        </p:nvSpPr>
        <p:spPr>
          <a:xfrm>
            <a:off x="219075" y="2049463"/>
            <a:ext cx="4724400" cy="3811588"/>
          </a:xfrm>
        </p:spPr>
        <p:txBody>
          <a:bodyPr>
            <a:normAutofit fontScale="92500"/>
          </a:bodyPr>
          <a:lstStyle/>
          <a:p>
            <a:pPr marL="342900" indent="-342900" algn="just" fontAlgn="t">
              <a:buFont typeface="Wingdings" panose="05000000000000000000" pitchFamily="2" charset="2"/>
              <a:buChar char="§"/>
            </a:pPr>
            <a:r>
              <a:rPr lang="en-US" sz="2400" dirty="0">
                <a:latin typeface="Cambria" panose="02040503050406030204" pitchFamily="18" charset="0"/>
                <a:ea typeface="Cambria" panose="02040503050406030204" pitchFamily="18" charset="0"/>
              </a:rPr>
              <a:t>WFP supports the Ministry of Education in improving the efficiency and effectiveness of the school meals programme. This included the development of a school feeding policy,</a:t>
            </a:r>
          </a:p>
          <a:p>
            <a:pPr marL="342900" indent="-342900" fontAlgn="t">
              <a:buFont typeface="Wingdings" panose="05000000000000000000" pitchFamily="2" charset="2"/>
              <a:buChar char="§"/>
            </a:pPr>
            <a:r>
              <a:rPr lang="en-US" sz="2400" dirty="0">
                <a:latin typeface="Cambria" panose="02040503050406030204" pitchFamily="18" charset="0"/>
                <a:ea typeface="Cambria" panose="02040503050406030204" pitchFamily="18" charset="0"/>
              </a:rPr>
              <a:t> Implementation guidelines and  monitoring plan </a:t>
            </a:r>
          </a:p>
          <a:p>
            <a:pPr marL="342900" indent="-342900" fontAlgn="t">
              <a:buFont typeface="Wingdings" panose="05000000000000000000" pitchFamily="2" charset="2"/>
              <a:buChar char="§"/>
            </a:pPr>
            <a:r>
              <a:rPr lang="en-US" sz="2400" dirty="0">
                <a:latin typeface="Cambria" panose="02040503050406030204" pitchFamily="18" charset="0"/>
                <a:ea typeface="Cambria" panose="02040503050406030204" pitchFamily="18" charset="0"/>
              </a:rPr>
              <a:t>Technical support on a web-based information system to capture monitoring information.</a:t>
            </a:r>
          </a:p>
          <a:p>
            <a:endParaRPr lang="en-US" sz="2400" dirty="0"/>
          </a:p>
        </p:txBody>
      </p:sp>
      <p:pic>
        <p:nvPicPr>
          <p:cNvPr id="5" name="Picture Placeholder 4" descr="Image result for Pictures of Home Grown School Feeding Programme Namibia">
            <a:extLst>
              <a:ext uri="{FF2B5EF4-FFF2-40B4-BE49-F238E27FC236}">
                <a16:creationId xmlns:a16="http://schemas.microsoft.com/office/drawing/2014/main" id="{90FAA114-1DB0-4891-9096-2B498E781584}"/>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bwMode="auto">
          <a:xfrm>
            <a:off x="5183188" y="457201"/>
            <a:ext cx="6172200" cy="5403850"/>
          </a:xfrm>
          <a:prstGeom prst="rect">
            <a:avLst/>
          </a:prstGeom>
          <a:noFill/>
          <a:ln>
            <a:solidFill>
              <a:schemeClr val="tx1"/>
            </a:solidFill>
          </a:ln>
        </p:spPr>
      </p:pic>
    </p:spTree>
    <p:extLst>
      <p:ext uri="{BB962C8B-B14F-4D97-AF65-F5344CB8AC3E}">
        <p14:creationId xmlns:p14="http://schemas.microsoft.com/office/powerpoint/2010/main" val="222142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45D7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AC1E3B-E207-424F-9159-5DCBC137CE5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b="1">
                <a:solidFill>
                  <a:srgbClr val="FFFFFF"/>
                </a:solidFill>
              </a:rPr>
              <a:t>Interventions in Namibia: National School Feeding Programme</a:t>
            </a:r>
            <a:endParaRPr lang="en-US" sz="3700">
              <a:solidFill>
                <a:srgbClr val="FFFFFF"/>
              </a:solidFill>
            </a:endParaRPr>
          </a:p>
        </p:txBody>
      </p:sp>
      <p:pic>
        <p:nvPicPr>
          <p:cNvPr id="6" name="Picture 2" descr="Etosha commits to school-feeding programme - The Namibian">
            <a:extLst>
              <a:ext uri="{FF2B5EF4-FFF2-40B4-BE49-F238E27FC236}">
                <a16:creationId xmlns:a16="http://schemas.microsoft.com/office/drawing/2014/main" id="{5C5159E5-36DC-4B3B-9D81-DE246DA7FF4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76" r="1" b="878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161C40D-97DD-4025-B2B1-A8ECBD0055F6}"/>
              </a:ext>
            </a:extLst>
          </p:cNvPr>
          <p:cNvSpPr>
            <a:spLocks noGrp="1"/>
          </p:cNvSpPr>
          <p:nvPr>
            <p:ph type="body" sz="half" idx="2"/>
          </p:nvPr>
        </p:nvSpPr>
        <p:spPr>
          <a:xfrm>
            <a:off x="7965440" y="447040"/>
            <a:ext cx="3702303" cy="5323047"/>
          </a:xfrm>
        </p:spPr>
        <p:txBody>
          <a:bodyPr vert="horz" lIns="91440" tIns="45720" rIns="91440" bIns="45720" rtlCol="0" anchor="ctr">
            <a:normAutofit fontScale="92500" lnSpcReduction="20000"/>
          </a:bodyPr>
          <a:lstStyle/>
          <a:p>
            <a:endParaRPr lang="en-US" sz="1900" dirty="0">
              <a:solidFill>
                <a:srgbClr val="FFFFFF"/>
              </a:solidFill>
            </a:endParaRPr>
          </a:p>
          <a:p>
            <a:r>
              <a:rPr lang="en-US" sz="2600" dirty="0">
                <a:solidFill>
                  <a:srgbClr val="FFFFFF"/>
                </a:solidFill>
                <a:latin typeface="Cambria" panose="02040503050406030204" pitchFamily="18" charset="0"/>
                <a:ea typeface="Cambria" panose="02040503050406030204" pitchFamily="18" charset="0"/>
              </a:rPr>
              <a:t>WFP is providing technical assistance to the government in the implementation of the National school feeding Programme, over 400,000 primary school learners are benefiting from the programme</a:t>
            </a:r>
          </a:p>
          <a:p>
            <a:pPr indent="-228600">
              <a:buFont typeface="Arial" panose="020B0604020202020204" pitchFamily="34" charset="0"/>
              <a:buChar char="•"/>
            </a:pPr>
            <a:endParaRPr lang="en-US" sz="1900" dirty="0">
              <a:solidFill>
                <a:srgbClr val="FFFFFF"/>
              </a:solidFill>
            </a:endParaRPr>
          </a:p>
          <a:p>
            <a:endParaRPr lang="en-US" sz="1900" dirty="0">
              <a:solidFill>
                <a:srgbClr val="FFFFFF"/>
              </a:solidFill>
            </a:endParaRPr>
          </a:p>
          <a:p>
            <a:r>
              <a:rPr lang="en-US" sz="2600" dirty="0">
                <a:solidFill>
                  <a:srgbClr val="FFFFFF"/>
                </a:solidFill>
                <a:latin typeface="Cambria" panose="02040503050406030204" pitchFamily="18" charset="0"/>
                <a:ea typeface="Cambria" panose="02040503050406030204" pitchFamily="18" charset="0"/>
              </a:rPr>
              <a:t>WFP will provide financial and technical support in the  piloting of the Home-Grown School Feeding Programme as a strategy to improve educational and nutrition outcomes</a:t>
            </a:r>
          </a:p>
          <a:p>
            <a:pPr indent="-228600">
              <a:buFont typeface="Arial" panose="020B0604020202020204" pitchFamily="34" charset="0"/>
              <a:buChar char="•"/>
            </a:pPr>
            <a:endParaRPr lang="en-US" sz="1900" dirty="0">
              <a:solidFill>
                <a:srgbClr val="FFFFFF"/>
              </a:solidFill>
            </a:endParaRPr>
          </a:p>
          <a:p>
            <a:pPr indent="-228600">
              <a:buFont typeface="Arial" panose="020B0604020202020204" pitchFamily="34" charset="0"/>
              <a:buChar char="•"/>
            </a:pPr>
            <a:endParaRPr lang="en-US" sz="1900" dirty="0">
              <a:solidFill>
                <a:srgbClr val="FFFFFF"/>
              </a:solidFill>
            </a:endParaRPr>
          </a:p>
        </p:txBody>
      </p:sp>
    </p:spTree>
    <p:extLst>
      <p:ext uri="{BB962C8B-B14F-4D97-AF65-F5344CB8AC3E}">
        <p14:creationId xmlns:p14="http://schemas.microsoft.com/office/powerpoint/2010/main" val="428076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E3F7-BA0C-43EE-8304-DE65C4555F2B}"/>
              </a:ext>
            </a:extLst>
          </p:cNvPr>
          <p:cNvSpPr>
            <a:spLocks noGrp="1"/>
          </p:cNvSpPr>
          <p:nvPr>
            <p:ph type="title"/>
          </p:nvPr>
        </p:nvSpPr>
        <p:spPr>
          <a:xfrm>
            <a:off x="381000" y="457200"/>
            <a:ext cx="4695825" cy="1600200"/>
          </a:xfrm>
        </p:spPr>
        <p:txBody>
          <a:bodyPr>
            <a:normAutofit fontScale="90000"/>
          </a:bodyPr>
          <a:lstStyle/>
          <a:p>
            <a:r>
              <a:rPr lang="en-US" b="1" dirty="0">
                <a:solidFill>
                  <a:prstClr val="black"/>
                </a:solidFill>
                <a:latin typeface="Cambria" panose="02040503050406030204" pitchFamily="18" charset="0"/>
                <a:ea typeface="Cambria" panose="02040503050406030204" pitchFamily="18" charset="0"/>
              </a:rPr>
              <a:t>Interventions in Namibia: National School Feeding     Programme</a:t>
            </a:r>
            <a:endParaRPr lang="en-US" dirty="0"/>
          </a:p>
        </p:txBody>
      </p:sp>
      <p:sp>
        <p:nvSpPr>
          <p:cNvPr id="4" name="Text Placeholder 3">
            <a:extLst>
              <a:ext uri="{FF2B5EF4-FFF2-40B4-BE49-F238E27FC236}">
                <a16:creationId xmlns:a16="http://schemas.microsoft.com/office/drawing/2014/main" id="{88F49D1B-860D-47E1-BAD3-40F451F90843}"/>
              </a:ext>
            </a:extLst>
          </p:cNvPr>
          <p:cNvSpPr>
            <a:spLocks noGrp="1"/>
          </p:cNvSpPr>
          <p:nvPr>
            <p:ph type="body" sz="half" idx="2"/>
          </p:nvPr>
        </p:nvSpPr>
        <p:spPr>
          <a:xfrm>
            <a:off x="485775" y="2057400"/>
            <a:ext cx="4525963" cy="3811588"/>
          </a:xfrm>
        </p:spPr>
        <p:txBody>
          <a:bodyPr/>
          <a:lstStyle/>
          <a:p>
            <a:r>
              <a:rPr lang="en-US" sz="2400" dirty="0">
                <a:latin typeface="Cambria" panose="02040503050406030204" pitchFamily="18" charset="0"/>
                <a:ea typeface="Cambria" panose="02040503050406030204" pitchFamily="18" charset="0"/>
              </a:rPr>
              <a:t>WFP is in the process of providing emergency school feeding to school learners in Kunene region most affected by severe drought condition, 3000 students from most affected households will be provided with a dry take home ration. </a:t>
            </a:r>
          </a:p>
          <a:p>
            <a:endParaRPr lang="en-US" dirty="0"/>
          </a:p>
        </p:txBody>
      </p:sp>
      <p:pic>
        <p:nvPicPr>
          <p:cNvPr id="5" name="Picture 2" descr="The Namibian">
            <a:extLst>
              <a:ext uri="{FF2B5EF4-FFF2-40B4-BE49-F238E27FC236}">
                <a16:creationId xmlns:a16="http://schemas.microsoft.com/office/drawing/2014/main" id="{8E02E78D-C3D0-4188-BCCC-3203D737444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827" r="7827"/>
          <a:stretch>
            <a:fillRect/>
          </a:stretch>
        </p:blipFill>
        <p:spPr bwMode="auto">
          <a:xfrm>
            <a:off x="5183188" y="295275"/>
            <a:ext cx="6172200" cy="556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05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D97E-FA6E-44BF-9FFA-10A47CD13437}"/>
              </a:ext>
            </a:extLst>
          </p:cNvPr>
          <p:cNvSpPr>
            <a:spLocks noGrp="1"/>
          </p:cNvSpPr>
          <p:nvPr>
            <p:ph type="title"/>
          </p:nvPr>
        </p:nvSpPr>
        <p:spPr>
          <a:xfrm>
            <a:off x="1653363" y="365760"/>
            <a:ext cx="9367203" cy="1188720"/>
          </a:xfrm>
        </p:spPr>
        <p:txBody>
          <a:bodyPr>
            <a:normAutofit/>
          </a:bodyPr>
          <a:lstStyle/>
          <a:p>
            <a:r>
              <a:rPr lang="en-US">
                <a:latin typeface="Cambria" panose="02040503050406030204" pitchFamily="18" charset="0"/>
                <a:ea typeface="Cambria" panose="02040503050406030204" pitchFamily="18" charset="0"/>
              </a:rPr>
              <a:t>Interventions in Namibia: Nutrition</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53CD283-689C-4D0C-839A-B97DB96923BF}"/>
              </a:ext>
            </a:extLst>
          </p:cNvPr>
          <p:cNvSpPr>
            <a:spLocks noGrp="1"/>
          </p:cNvSpPr>
          <p:nvPr>
            <p:ph idx="1"/>
          </p:nvPr>
        </p:nvSpPr>
        <p:spPr>
          <a:xfrm>
            <a:off x="1653362" y="2176272"/>
            <a:ext cx="10416717" cy="4590288"/>
          </a:xfrm>
        </p:spPr>
        <p:txBody>
          <a:bodyPr anchor="t">
            <a:normAutofit lnSpcReduction="10000"/>
          </a:bodyPr>
          <a:lstStyle/>
          <a:p>
            <a:r>
              <a:rPr lang="en-GB" dirty="0">
                <a:latin typeface="Cambria" panose="02040503050406030204" pitchFamily="18" charset="0"/>
                <a:ea typeface="Cambria" panose="02040503050406030204" pitchFamily="18" charset="0"/>
              </a:rPr>
              <a:t>Provision of Ready to Use Supplementary Food (RUSF) to all health facilities across the country for treatment of Moderate Acute Malnutrition (MAM). </a:t>
            </a:r>
          </a:p>
          <a:p>
            <a:pPr marL="0" indent="0">
              <a:buNone/>
            </a:pPr>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Fill the nutrient Gap Study: </a:t>
            </a:r>
            <a:r>
              <a:rPr lang="en-US" dirty="0">
                <a:latin typeface="Cambria" panose="02040503050406030204" pitchFamily="18" charset="0"/>
                <a:ea typeface="Cambria" panose="02040503050406030204" pitchFamily="18" charset="0"/>
              </a:rPr>
              <a:t>Analyses the </a:t>
            </a:r>
            <a:r>
              <a:rPr lang="en-US" b="1" dirty="0">
                <a:latin typeface="Cambria" panose="02040503050406030204" pitchFamily="18" charset="0"/>
                <a:ea typeface="Cambria" panose="02040503050406030204" pitchFamily="18" charset="0"/>
              </a:rPr>
              <a:t>nutrition</a:t>
            </a:r>
            <a:r>
              <a:rPr lang="en-US" dirty="0">
                <a:latin typeface="Cambria" panose="02040503050406030204" pitchFamily="18" charset="0"/>
                <a:ea typeface="Cambria" panose="02040503050406030204" pitchFamily="18" charset="0"/>
              </a:rPr>
              <a:t> situation in a country and identifies the barriers faced by the most vulnerable to accessing and consuming healthy and nutritious foods.</a:t>
            </a:r>
          </a:p>
          <a:p>
            <a:pPr marL="0" indent="0">
              <a:buNone/>
            </a:pPr>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Technical and financial support on the development of the food and nutrition security policy  for nutrition sensitive and nutrition specific interventions (2020-2025)</a:t>
            </a:r>
            <a:endParaRPr lang="en-US" dirty="0">
              <a:latin typeface="Cambria" panose="02040503050406030204" pitchFamily="18" charset="0"/>
              <a:ea typeface="Cambria" panose="02040503050406030204" pitchFamily="18" charset="0"/>
            </a:endParaRPr>
          </a:p>
          <a:p>
            <a:endParaRPr lang="en-US" sz="2400" dirty="0"/>
          </a:p>
        </p:txBody>
      </p:sp>
    </p:spTree>
    <p:extLst>
      <p:ext uri="{BB962C8B-B14F-4D97-AF65-F5344CB8AC3E}">
        <p14:creationId xmlns:p14="http://schemas.microsoft.com/office/powerpoint/2010/main" val="60443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A93A2-BB19-4F41-AD5A-D3B15469C7A5}"/>
              </a:ext>
            </a:extLst>
          </p:cNvPr>
          <p:cNvSpPr>
            <a:spLocks noGrp="1"/>
          </p:cNvSpPr>
          <p:nvPr>
            <p:ph type="title"/>
          </p:nvPr>
        </p:nvSpPr>
        <p:spPr>
          <a:xfrm>
            <a:off x="588937" y="766763"/>
            <a:ext cx="3418659" cy="5583148"/>
          </a:xfrm>
        </p:spPr>
        <p:txBody>
          <a:bodyPr anchor="ctr">
            <a:normAutofit/>
          </a:bodyPr>
          <a:lstStyle/>
          <a:p>
            <a:r>
              <a:rPr lang="en-US" sz="3800" b="1" dirty="0">
                <a:latin typeface="Cambria" panose="02040503050406030204" pitchFamily="18" charset="0"/>
                <a:ea typeface="Cambria" panose="02040503050406030204" pitchFamily="18" charset="0"/>
              </a:rPr>
              <a:t>Interventions in Namibia: Emergency Response</a:t>
            </a:r>
            <a:endParaRPr lang="en-US" sz="3800" b="1"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F031F25-B538-4A24-A8FB-C3EF444FB645}"/>
              </a:ext>
            </a:extLst>
          </p:cNvPr>
          <p:cNvGraphicFramePr>
            <a:graphicFrameLocks noGrp="1"/>
          </p:cNvGraphicFramePr>
          <p:nvPr>
            <p:ph idx="1"/>
            <p:extLst>
              <p:ext uri="{D42A27DB-BD31-4B8C-83A1-F6EECF244321}">
                <p14:modId xmlns:p14="http://schemas.microsoft.com/office/powerpoint/2010/main" val="231707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24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BE7C-C4A5-42D2-ABE8-FF0D6A651E14}"/>
              </a:ext>
            </a:extLst>
          </p:cNvPr>
          <p:cNvSpPr>
            <a:spLocks noGrp="1"/>
          </p:cNvSpPr>
          <p:nvPr>
            <p:ph type="title"/>
          </p:nvPr>
        </p:nvSpPr>
        <p:spPr>
          <a:xfrm>
            <a:off x="1653363" y="365760"/>
            <a:ext cx="9367203" cy="520065"/>
          </a:xfrm>
        </p:spPr>
        <p:txBody>
          <a:bodyPr>
            <a:normAutofit fontScale="90000"/>
          </a:bodyPr>
          <a:lstStyle/>
          <a:p>
            <a:r>
              <a:rPr lang="en-US" dirty="0">
                <a:latin typeface="Cambria" panose="02040503050406030204" pitchFamily="18" charset="0"/>
                <a:ea typeface="Cambria" panose="02040503050406030204" pitchFamily="18" charset="0"/>
              </a:rPr>
              <a:t>Interventions in Namibia</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84A7A49-9041-4BDE-A851-E782A8EDB016}"/>
              </a:ext>
            </a:extLst>
          </p:cNvPr>
          <p:cNvSpPr>
            <a:spLocks noGrp="1"/>
          </p:cNvSpPr>
          <p:nvPr>
            <p:ph idx="1"/>
          </p:nvPr>
        </p:nvSpPr>
        <p:spPr>
          <a:xfrm>
            <a:off x="1653363" y="1019253"/>
            <a:ext cx="9367204" cy="5972097"/>
          </a:xfrm>
        </p:spPr>
        <p:txBody>
          <a:bodyPr anchor="t">
            <a:normAutofit/>
          </a:bodyPr>
          <a:lstStyle/>
          <a:p>
            <a:endParaRPr lang="en-US" sz="3200" dirty="0">
              <a:latin typeface="Cambria" panose="02040503050406030204" pitchFamily="18" charset="0"/>
              <a:ea typeface="Cambria" panose="02040503050406030204" pitchFamily="18" charset="0"/>
            </a:endParaRPr>
          </a:p>
          <a:p>
            <a:r>
              <a:rPr lang="en-US" sz="3200" b="1" dirty="0">
                <a:latin typeface="Cambria" panose="02040503050406030204" pitchFamily="18" charset="0"/>
                <a:ea typeface="Cambria" panose="02040503050406030204" pitchFamily="18" charset="0"/>
              </a:rPr>
              <a:t>Zero Hunger Programme Implementation:</a:t>
            </a:r>
            <a:r>
              <a:rPr lang="en-US" sz="3200" dirty="0">
                <a:latin typeface="Cambria" panose="02040503050406030204" pitchFamily="18" charset="0"/>
                <a:ea typeface="Cambria" panose="02040503050406030204" pitchFamily="18" charset="0"/>
              </a:rPr>
              <a:t> OPM and other stakeholders</a:t>
            </a:r>
          </a:p>
          <a:p>
            <a:r>
              <a:rPr lang="en-US" sz="3200" b="1" dirty="0">
                <a:latin typeface="Cambria" panose="02040503050406030204" pitchFamily="18" charset="0"/>
                <a:ea typeface="Cambria" panose="02040503050406030204" pitchFamily="18" charset="0"/>
              </a:rPr>
              <a:t>Food security and Vulnerability Assessment</a:t>
            </a:r>
            <a:r>
              <a:rPr lang="en-US" sz="3200" dirty="0">
                <a:latin typeface="Cambria" panose="02040503050406030204" pitchFamily="18" charset="0"/>
                <a:ea typeface="Cambria" panose="02040503050406030204" pitchFamily="18" charset="0"/>
              </a:rPr>
              <a:t>: OPM and other Stakeholders</a:t>
            </a:r>
          </a:p>
          <a:p>
            <a:r>
              <a:rPr lang="en-US" sz="3200" b="1" dirty="0">
                <a:latin typeface="Cambria" panose="02040503050406030204" pitchFamily="18" charset="0"/>
                <a:ea typeface="Cambria" panose="02040503050406030204" pitchFamily="18" charset="0"/>
              </a:rPr>
              <a:t>Climate Adaptation</a:t>
            </a:r>
            <a:r>
              <a:rPr lang="en-US" sz="3200" dirty="0">
                <a:latin typeface="Cambria" panose="02040503050406030204" pitchFamily="18" charset="0"/>
                <a:ea typeface="Cambria" panose="02040503050406030204" pitchFamily="18" charset="0"/>
              </a:rPr>
              <a:t>: Ministry of Environment and other stakeholders</a:t>
            </a:r>
          </a:p>
          <a:p>
            <a:r>
              <a:rPr lang="en-US" sz="3200" dirty="0">
                <a:latin typeface="Cambria" panose="02040503050406030204" pitchFamily="18" charset="0"/>
                <a:ea typeface="Cambria" panose="02040503050406030204" pitchFamily="18" charset="0"/>
              </a:rPr>
              <a:t>Livelihood strengthening projects</a:t>
            </a:r>
          </a:p>
          <a:p>
            <a:r>
              <a:rPr lang="en-US" sz="3200" b="1" dirty="0">
                <a:latin typeface="Cambria" panose="02040503050406030204" pitchFamily="18" charset="0"/>
                <a:ea typeface="Cambria" panose="02040503050406030204" pitchFamily="18" charset="0"/>
              </a:rPr>
              <a:t>Cost of Hunger Study</a:t>
            </a:r>
            <a:r>
              <a:rPr lang="en-US" sz="3200" dirty="0">
                <a:latin typeface="Cambria" panose="02040503050406030204" pitchFamily="18" charset="0"/>
                <a:ea typeface="Cambria" panose="02040503050406030204" pitchFamily="18" charset="0"/>
              </a:rPr>
              <a:t>: NPC, NSA, OPM plus other Stakeholders</a:t>
            </a:r>
          </a:p>
          <a:p>
            <a:r>
              <a:rPr lang="en-US" sz="3200" b="1" dirty="0">
                <a:latin typeface="Cambria" panose="02040503050406030204" pitchFamily="18" charset="0"/>
                <a:ea typeface="Cambria" panose="02040503050406030204" pitchFamily="18" charset="0"/>
              </a:rPr>
              <a:t>Food Systems:  </a:t>
            </a:r>
            <a:r>
              <a:rPr lang="en-US" sz="3200" dirty="0">
                <a:latin typeface="Cambria" panose="02040503050406030204" pitchFamily="18" charset="0"/>
                <a:ea typeface="Cambria" panose="02040503050406030204" pitchFamily="18" charset="0"/>
              </a:rPr>
              <a:t>Production to Consumption</a:t>
            </a:r>
          </a:p>
          <a:p>
            <a:endParaRPr lang="en-US" sz="3200" dirty="0">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a:p>
            <a:endParaRPr lang="en-US" sz="2400" dirty="0"/>
          </a:p>
          <a:p>
            <a:endParaRPr lang="en-US" sz="2400" dirty="0"/>
          </a:p>
        </p:txBody>
      </p:sp>
    </p:spTree>
    <p:extLst>
      <p:ext uri="{BB962C8B-B14F-4D97-AF65-F5344CB8AC3E}">
        <p14:creationId xmlns:p14="http://schemas.microsoft.com/office/powerpoint/2010/main" val="379032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Rectangle 196">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29515F9-6BAF-4829-9AE4-CEB18E6BD80D}"/>
              </a:ext>
            </a:extLst>
          </p:cNvPr>
          <p:cNvSpPr>
            <a:spLocks noGrp="1"/>
          </p:cNvSpPr>
          <p:nvPr>
            <p:ph type="title"/>
          </p:nvPr>
        </p:nvSpPr>
        <p:spPr>
          <a:xfrm>
            <a:off x="964760" y="804328"/>
            <a:ext cx="6091312" cy="1205821"/>
          </a:xfrm>
        </p:spPr>
        <p:txBody>
          <a:bodyPr>
            <a:normAutofit/>
          </a:bodyPr>
          <a:lstStyle/>
          <a:p>
            <a:r>
              <a:rPr lang="en-US" sz="4000" b="1" dirty="0">
                <a:solidFill>
                  <a:srgbClr val="FEFFFF"/>
                </a:solidFill>
                <a:latin typeface="Cambria" panose="02040503050406030204" pitchFamily="18" charset="0"/>
                <a:ea typeface="Cambria" panose="02040503050406030204" pitchFamily="18" charset="0"/>
              </a:rPr>
              <a:t>WFP PRIORITIES</a:t>
            </a:r>
          </a:p>
        </p:txBody>
      </p:sp>
      <p:graphicFrame>
        <p:nvGraphicFramePr>
          <p:cNvPr id="9231" name="Content Placeholder 9223">
            <a:extLst>
              <a:ext uri="{FF2B5EF4-FFF2-40B4-BE49-F238E27FC236}">
                <a16:creationId xmlns:a16="http://schemas.microsoft.com/office/drawing/2014/main" id="{5F916F33-406A-4A13-9D09-C684BAEB4D86}"/>
              </a:ext>
            </a:extLst>
          </p:cNvPr>
          <p:cNvGraphicFramePr>
            <a:graphicFrameLocks noGrp="1"/>
          </p:cNvGraphicFramePr>
          <p:nvPr>
            <p:ph idx="1"/>
            <p:extLst>
              <p:ext uri="{D42A27DB-BD31-4B8C-83A1-F6EECF244321}">
                <p14:modId xmlns:p14="http://schemas.microsoft.com/office/powerpoint/2010/main" val="1714953444"/>
              </p:ext>
            </p:extLst>
          </p:nvPr>
        </p:nvGraphicFramePr>
        <p:xfrm>
          <a:off x="1282189" y="2494450"/>
          <a:ext cx="5773883" cy="425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Goal 2 | Department of Economic and Social Affairs">
            <a:extLst>
              <a:ext uri="{FF2B5EF4-FFF2-40B4-BE49-F238E27FC236}">
                <a16:creationId xmlns:a16="http://schemas.microsoft.com/office/drawing/2014/main" id="{C2A98F84-4087-4A4C-B3D2-F1A0CE88C94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343093" y="633852"/>
            <a:ext cx="2706632" cy="2706632"/>
          </a:xfrm>
          <a:prstGeom prst="rect">
            <a:avLst/>
          </a:prstGeom>
          <a:extLst>
            <a:ext uri="{909E8E84-426E-40DD-AFC4-6F175D3DCCD1}">
              <a14:hiddenFill xmlns:a14="http://schemas.microsoft.com/office/drawing/2010/main">
                <a:solidFill>
                  <a:srgbClr val="FFFFFF"/>
                </a:solidFill>
              </a14:hiddenFill>
            </a:ext>
          </a:extLst>
        </p:spPr>
      </p:pic>
      <p:pic>
        <p:nvPicPr>
          <p:cNvPr id="9220" name="Picture 4" descr="Goal 17 | Department of Economic and Social Affairs">
            <a:extLst>
              <a:ext uri="{FF2B5EF4-FFF2-40B4-BE49-F238E27FC236}">
                <a16:creationId xmlns:a16="http://schemas.microsoft.com/office/drawing/2014/main" id="{3DAAEB57-8B8A-41B0-B6AF-D4567B68932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316150" y="3511296"/>
            <a:ext cx="2757470" cy="275747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1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9D18-30D2-4C31-B97B-FFA2102DB098}"/>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THANK YOU</a:t>
            </a:r>
            <a:br>
              <a:rPr lang="en-US" sz="5400"/>
            </a:br>
            <a:endParaRPr lang="en-US" sz="540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dish&#10;&#10;Description automatically generated">
            <a:extLst>
              <a:ext uri="{FF2B5EF4-FFF2-40B4-BE49-F238E27FC236}">
                <a16:creationId xmlns:a16="http://schemas.microsoft.com/office/drawing/2014/main" id="{13510EA5-738C-4989-9E03-DF39F2995DD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190" r="-1" b="1962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941097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6AA60D2-C234-45A6-8F32-3280DBF5F06C}"/>
              </a:ext>
            </a:extLst>
          </p:cNvPr>
          <p:cNvSpPr>
            <a:spLocks noGrp="1"/>
          </p:cNvSpPr>
          <p:nvPr>
            <p:ph type="title"/>
          </p:nvPr>
        </p:nvSpPr>
        <p:spPr>
          <a:xfrm>
            <a:off x="786385" y="841248"/>
            <a:ext cx="3515244" cy="5340097"/>
          </a:xfrm>
        </p:spPr>
        <p:txBody>
          <a:bodyPr anchor="ctr">
            <a:normAutofit/>
          </a:bodyPr>
          <a:lstStyle/>
          <a:p>
            <a:r>
              <a:rPr lang="en-US">
                <a:solidFill>
                  <a:schemeClr val="bg1"/>
                </a:solidFill>
                <a:latin typeface="Cambria" panose="02040503050406030204" pitchFamily="18" charset="0"/>
                <a:ea typeface="Cambria" panose="02040503050406030204" pitchFamily="18" charset="0"/>
              </a:rPr>
              <a:t>ABOUT WORLD FOOD PROGRAMME</a:t>
            </a:r>
          </a:p>
        </p:txBody>
      </p:sp>
      <p:graphicFrame>
        <p:nvGraphicFramePr>
          <p:cNvPr id="5" name="Content Placeholder 2">
            <a:extLst>
              <a:ext uri="{FF2B5EF4-FFF2-40B4-BE49-F238E27FC236}">
                <a16:creationId xmlns:a16="http://schemas.microsoft.com/office/drawing/2014/main" id="{551741F5-C66E-449E-9F53-B651D86B4A24}"/>
              </a:ext>
            </a:extLst>
          </p:cNvPr>
          <p:cNvGraphicFramePr>
            <a:graphicFrameLocks noGrp="1"/>
          </p:cNvGraphicFramePr>
          <p:nvPr>
            <p:ph idx="1"/>
            <p:extLst>
              <p:ext uri="{D42A27DB-BD31-4B8C-83A1-F6EECF244321}">
                <p14:modId xmlns:p14="http://schemas.microsoft.com/office/powerpoint/2010/main" val="387275670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86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3C92-60CF-43BB-99F3-0ECE51D89E8F}"/>
              </a:ext>
            </a:extLst>
          </p:cNvPr>
          <p:cNvSpPr>
            <a:spLocks noGrp="1"/>
          </p:cNvSpPr>
          <p:nvPr>
            <p:ph type="title"/>
          </p:nvPr>
        </p:nvSpPr>
        <p:spPr>
          <a:xfrm>
            <a:off x="838200" y="365125"/>
            <a:ext cx="10515600" cy="777875"/>
          </a:xfrm>
        </p:spPr>
        <p:txBody>
          <a:bodyPr>
            <a:normAutofit fontScale="90000"/>
          </a:bodyPr>
          <a:lstStyle/>
          <a:p>
            <a:pPr algn="ctr"/>
            <a:r>
              <a:rPr lang="en-US" b="1" dirty="0">
                <a:latin typeface="Cambria" panose="02040503050406030204" pitchFamily="18" charset="0"/>
                <a:ea typeface="Cambria" panose="02040503050406030204" pitchFamily="18" charset="0"/>
              </a:rPr>
              <a:t>Our workforce is diverse and distributed</a:t>
            </a:r>
            <a:r>
              <a:rPr lang="en-US" dirty="0"/>
              <a:t>….</a:t>
            </a:r>
          </a:p>
        </p:txBody>
      </p:sp>
      <p:pic>
        <p:nvPicPr>
          <p:cNvPr id="6" name="Content Placeholder 5">
            <a:extLst>
              <a:ext uri="{FF2B5EF4-FFF2-40B4-BE49-F238E27FC236}">
                <a16:creationId xmlns:a16="http://schemas.microsoft.com/office/drawing/2014/main" id="{18915DAA-66E6-46DA-86ED-D659D7368032}"/>
              </a:ext>
            </a:extLst>
          </p:cNvPr>
          <p:cNvPicPr>
            <a:picLocks noGrp="1"/>
          </p:cNvPicPr>
          <p:nvPr>
            <p:ph idx="1"/>
          </p:nvPr>
        </p:nvPicPr>
        <p:blipFill>
          <a:blip r:embed="rId2"/>
          <a:stretch>
            <a:fillRect/>
          </a:stretch>
        </p:blipFill>
        <p:spPr>
          <a:xfrm>
            <a:off x="914400" y="971550"/>
            <a:ext cx="10858500" cy="5205413"/>
          </a:xfrm>
          <a:prstGeom prst="rect">
            <a:avLst/>
          </a:prstGeom>
        </p:spPr>
      </p:pic>
    </p:spTree>
    <p:extLst>
      <p:ext uri="{BB962C8B-B14F-4D97-AF65-F5344CB8AC3E}">
        <p14:creationId xmlns:p14="http://schemas.microsoft.com/office/powerpoint/2010/main" val="68138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53C8B8C-043C-41EF-97C9-43319C2C2D85}"/>
              </a:ext>
            </a:extLst>
          </p:cNvPr>
          <p:cNvSpPr>
            <a:spLocks noGrp="1"/>
          </p:cNvSpPr>
          <p:nvPr>
            <p:ph type="title"/>
          </p:nvPr>
        </p:nvSpPr>
        <p:spPr>
          <a:xfrm>
            <a:off x="605837" y="441793"/>
            <a:ext cx="4008583" cy="5974414"/>
          </a:xfrm>
        </p:spPr>
        <p:txBody>
          <a:bodyPr anchor="ctr">
            <a:normAutofit/>
          </a:bodyPr>
          <a:lstStyle/>
          <a:p>
            <a:r>
              <a:rPr lang="en-US" sz="5600">
                <a:solidFill>
                  <a:srgbClr val="FFFFFF"/>
                </a:solidFill>
                <a:latin typeface="Cambria" panose="02040503050406030204" pitchFamily="18" charset="0"/>
                <a:ea typeface="Cambria" panose="02040503050406030204" pitchFamily="18" charset="0"/>
              </a:rPr>
              <a:t>World Food Programme Mission Statement </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E5C9505E-0609-4B8B-A79E-70D5875E7A1E}"/>
              </a:ext>
            </a:extLst>
          </p:cNvPr>
          <p:cNvSpPr>
            <a:spLocks noGrp="1"/>
          </p:cNvSpPr>
          <p:nvPr>
            <p:ph idx="1"/>
          </p:nvPr>
        </p:nvSpPr>
        <p:spPr>
          <a:xfrm>
            <a:off x="5892337" y="0"/>
            <a:ext cx="5693826" cy="6858000"/>
          </a:xfrm>
        </p:spPr>
        <p:txBody>
          <a:bodyPr anchor="ctr">
            <a:noAutofit/>
          </a:bodyPr>
          <a:lstStyle/>
          <a:p>
            <a:pPr marL="0" indent="0">
              <a:buNone/>
            </a:pPr>
            <a:r>
              <a:rPr lang="en-US" dirty="0">
                <a:solidFill>
                  <a:schemeClr val="tx1">
                    <a:alpha val="80000"/>
                  </a:schemeClr>
                </a:solidFill>
                <a:latin typeface="Cambria" panose="02040503050406030204" pitchFamily="18" charset="0"/>
                <a:ea typeface="Cambria" panose="02040503050406030204" pitchFamily="18" charset="0"/>
              </a:rPr>
              <a:t>WFP’s mandate is to: </a:t>
            </a:r>
          </a:p>
          <a:p>
            <a:pPr>
              <a:buFont typeface="Wingdings" panose="05000000000000000000" pitchFamily="2" charset="2"/>
              <a:buChar char="§"/>
            </a:pPr>
            <a:r>
              <a:rPr lang="en-US" dirty="0">
                <a:solidFill>
                  <a:schemeClr val="tx1">
                    <a:alpha val="80000"/>
                  </a:schemeClr>
                </a:solidFill>
                <a:latin typeface="Cambria" panose="02040503050406030204" pitchFamily="18" charset="0"/>
                <a:ea typeface="Cambria" panose="02040503050406030204" pitchFamily="18" charset="0"/>
              </a:rPr>
              <a:t>Design and implement strategies, policies and activities related to food assistance, with the aim to:  Save lives in emergency situations. </a:t>
            </a:r>
          </a:p>
          <a:p>
            <a:pPr marL="0" indent="0">
              <a:buNone/>
            </a:pPr>
            <a:endParaRPr lang="en-US" dirty="0">
              <a:solidFill>
                <a:schemeClr val="tx1">
                  <a:alpha val="8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
            </a:pPr>
            <a:r>
              <a:rPr lang="en-US" dirty="0">
                <a:solidFill>
                  <a:schemeClr val="tx1">
                    <a:alpha val="80000"/>
                  </a:schemeClr>
                </a:solidFill>
                <a:latin typeface="Cambria" panose="02040503050406030204" pitchFamily="18" charset="0"/>
                <a:ea typeface="Cambria" panose="02040503050406030204" pitchFamily="18" charset="0"/>
              </a:rPr>
              <a:t>Improve the nutrition and quality of life of the most vulnerable people when they are unable to produce enough food or do not have the resources to obtain  food for active and healthy lives.</a:t>
            </a:r>
          </a:p>
          <a:p>
            <a:pPr marL="0" indent="0">
              <a:buNone/>
            </a:pPr>
            <a:r>
              <a:rPr lang="en-US" dirty="0">
                <a:solidFill>
                  <a:schemeClr val="tx1">
                    <a:alpha val="80000"/>
                  </a:schemeClr>
                </a:solidFill>
                <a:latin typeface="Cambria" panose="02040503050406030204" pitchFamily="18" charset="0"/>
                <a:ea typeface="Cambria" panose="02040503050406030204" pitchFamily="18" charset="0"/>
              </a:rPr>
              <a:t> </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82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6AA60D2-C234-45A6-8F32-3280DBF5F06C}"/>
              </a:ext>
            </a:extLst>
          </p:cNvPr>
          <p:cNvSpPr>
            <a:spLocks noGrp="1"/>
          </p:cNvSpPr>
          <p:nvPr>
            <p:ph type="title"/>
          </p:nvPr>
        </p:nvSpPr>
        <p:spPr>
          <a:xfrm>
            <a:off x="786385" y="841248"/>
            <a:ext cx="3515244" cy="5340097"/>
          </a:xfrm>
        </p:spPr>
        <p:txBody>
          <a:bodyPr anchor="ctr">
            <a:normAutofit/>
          </a:bodyPr>
          <a:lstStyle/>
          <a:p>
            <a:r>
              <a:rPr lang="en-US" dirty="0">
                <a:solidFill>
                  <a:schemeClr val="bg1"/>
                </a:solidFill>
                <a:latin typeface="Cambria" panose="02040503050406030204" pitchFamily="18" charset="0"/>
                <a:ea typeface="Cambria" panose="02040503050406030204" pitchFamily="18" charset="0"/>
              </a:rPr>
              <a:t>ABOUT WORLD FOOD PROGRAMME in Namibia</a:t>
            </a:r>
          </a:p>
        </p:txBody>
      </p:sp>
      <p:graphicFrame>
        <p:nvGraphicFramePr>
          <p:cNvPr id="5" name="Content Placeholder 2">
            <a:extLst>
              <a:ext uri="{FF2B5EF4-FFF2-40B4-BE49-F238E27FC236}">
                <a16:creationId xmlns:a16="http://schemas.microsoft.com/office/drawing/2014/main" id="{551741F5-C66E-449E-9F53-B651D86B4A24}"/>
              </a:ext>
            </a:extLst>
          </p:cNvPr>
          <p:cNvGraphicFramePr>
            <a:graphicFrameLocks noGrp="1"/>
          </p:cNvGraphicFramePr>
          <p:nvPr>
            <p:ph idx="1"/>
            <p:extLst>
              <p:ext uri="{D42A27DB-BD31-4B8C-83A1-F6EECF244321}">
                <p14:modId xmlns:p14="http://schemas.microsoft.com/office/powerpoint/2010/main" val="2976495954"/>
              </p:ext>
            </p:extLst>
          </p:nvPr>
        </p:nvGraphicFramePr>
        <p:xfrm>
          <a:off x="4840033" y="259519"/>
          <a:ext cx="7183801"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27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7FAB8-CB40-48E9-8CCD-C0963EF20EC6}"/>
              </a:ext>
            </a:extLst>
          </p:cNvPr>
          <p:cNvSpPr>
            <a:spLocks noGrp="1"/>
          </p:cNvSpPr>
          <p:nvPr>
            <p:ph type="title"/>
          </p:nvPr>
        </p:nvSpPr>
        <p:spPr>
          <a:xfrm>
            <a:off x="594360" y="637125"/>
            <a:ext cx="3802276" cy="5256371"/>
          </a:xfrm>
        </p:spPr>
        <p:txBody>
          <a:bodyPr>
            <a:normAutofit/>
          </a:bodyPr>
          <a:lstStyle/>
          <a:p>
            <a:r>
              <a:rPr lang="en-US" sz="4800" b="1">
                <a:latin typeface="Cambria" panose="02040503050406030204" pitchFamily="18" charset="0"/>
                <a:ea typeface="Cambria" panose="02040503050406030204" pitchFamily="18" charset="0"/>
              </a:rPr>
              <a:t>What's WFPs Focus on?</a:t>
            </a:r>
          </a:p>
        </p:txBody>
      </p:sp>
      <p:graphicFrame>
        <p:nvGraphicFramePr>
          <p:cNvPr id="5" name="Content Placeholder 2">
            <a:extLst>
              <a:ext uri="{FF2B5EF4-FFF2-40B4-BE49-F238E27FC236}">
                <a16:creationId xmlns:a16="http://schemas.microsoft.com/office/drawing/2014/main" id="{EC85EFD2-BC98-4929-A4BD-1580F9D2EC6F}"/>
              </a:ext>
            </a:extLst>
          </p:cNvPr>
          <p:cNvGraphicFramePr>
            <a:graphicFrameLocks noGrp="1"/>
          </p:cNvGraphicFramePr>
          <p:nvPr>
            <p:ph idx="1"/>
            <p:extLst>
              <p:ext uri="{D42A27DB-BD31-4B8C-83A1-F6EECF244321}">
                <p14:modId xmlns:p14="http://schemas.microsoft.com/office/powerpoint/2010/main" val="45880707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60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184E4-A23B-4805-BDFB-9F6FCC05596A}"/>
              </a:ext>
            </a:extLst>
          </p:cNvPr>
          <p:cNvSpPr>
            <a:spLocks noGrp="1"/>
          </p:cNvSpPr>
          <p:nvPr>
            <p:ph type="title"/>
          </p:nvPr>
        </p:nvSpPr>
        <p:spPr>
          <a:xfrm>
            <a:off x="594360" y="637125"/>
            <a:ext cx="3802276" cy="5256371"/>
          </a:xfrm>
        </p:spPr>
        <p:txBody>
          <a:bodyPr>
            <a:normAutofit/>
          </a:bodyPr>
          <a:lstStyle/>
          <a:p>
            <a:r>
              <a:rPr lang="en-US" sz="4800" b="1">
                <a:latin typeface="Cambria" panose="02040503050406030204" pitchFamily="18" charset="0"/>
                <a:ea typeface="Cambria" panose="02040503050406030204" pitchFamily="18" charset="0"/>
              </a:rPr>
              <a:t>Namibia’s Country Strategic Plan (CSP) “line of sight”</a:t>
            </a:r>
          </a:p>
        </p:txBody>
      </p:sp>
      <p:graphicFrame>
        <p:nvGraphicFramePr>
          <p:cNvPr id="14" name="Content Placeholder 2">
            <a:extLst>
              <a:ext uri="{FF2B5EF4-FFF2-40B4-BE49-F238E27FC236}">
                <a16:creationId xmlns:a16="http://schemas.microsoft.com/office/drawing/2014/main" id="{C327B312-7CC8-4582-A848-970705EC4DF9}"/>
              </a:ext>
            </a:extLst>
          </p:cNvPr>
          <p:cNvGraphicFramePr>
            <a:graphicFrameLocks noGrp="1"/>
          </p:cNvGraphicFramePr>
          <p:nvPr>
            <p:ph idx="1"/>
            <p:extLst>
              <p:ext uri="{D42A27DB-BD31-4B8C-83A1-F6EECF244321}">
                <p14:modId xmlns:p14="http://schemas.microsoft.com/office/powerpoint/2010/main" val="184841458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38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15854"/>
            <a:ext cx="10515600" cy="760471"/>
          </a:xfrm>
        </p:spPr>
        <p:txBody>
          <a:bodyPr/>
          <a:lstStyle/>
          <a:p>
            <a:r>
              <a:rPr lang="en-US" dirty="0">
                <a:latin typeface="Cambria" panose="02040503050406030204" pitchFamily="18" charset="0"/>
                <a:ea typeface="Cambria" panose="02040503050406030204" pitchFamily="18" charset="0"/>
              </a:rPr>
              <a:t>The three pillars of food security</a:t>
            </a:r>
          </a:p>
        </p:txBody>
      </p:sp>
      <p:sp>
        <p:nvSpPr>
          <p:cNvPr id="7" name="Content Placeholder 6"/>
          <p:cNvSpPr>
            <a:spLocks noGrp="1"/>
          </p:cNvSpPr>
          <p:nvPr>
            <p:ph sz="quarter" idx="2"/>
          </p:nvPr>
        </p:nvSpPr>
        <p:spPr>
          <a:xfrm>
            <a:off x="6368901" y="1589567"/>
            <a:ext cx="3886200" cy="5052413"/>
          </a:xfrm>
        </p:spPr>
        <p:txBody>
          <a:bodyPr>
            <a:normAutofit fontScale="92500" lnSpcReduction="20000"/>
          </a:bodyPr>
          <a:lstStyle/>
          <a:p>
            <a:pPr marL="320040" lvl="1" indent="-320040">
              <a:spcBef>
                <a:spcPts val="700"/>
              </a:spcBef>
              <a:buSzPct val="60000"/>
              <a:buFont typeface="Wingdings"/>
              <a:buChar char=""/>
              <a:defRPr/>
            </a:pPr>
            <a:r>
              <a:rPr lang="en-GB" sz="2800" b="1" dirty="0"/>
              <a:t>Food availability</a:t>
            </a:r>
            <a:r>
              <a:rPr lang="en-GB" sz="2800" dirty="0"/>
              <a:t>: </a:t>
            </a:r>
            <a:r>
              <a:rPr lang="en-US" sz="2800" dirty="0"/>
              <a:t>The amount of food physically available to a household or at national level;</a:t>
            </a:r>
          </a:p>
          <a:p>
            <a:pPr marL="320040" lvl="1" indent="-320040">
              <a:spcBef>
                <a:spcPts val="700"/>
              </a:spcBef>
              <a:buSzPct val="60000"/>
              <a:buFont typeface="Wingdings"/>
              <a:buChar char=""/>
              <a:defRPr/>
            </a:pPr>
            <a:r>
              <a:rPr lang="en-GB" sz="2800" b="1" dirty="0"/>
              <a:t>Access to food</a:t>
            </a:r>
            <a:r>
              <a:rPr lang="en-GB" sz="2800" dirty="0"/>
              <a:t>: </a:t>
            </a:r>
            <a:r>
              <a:rPr lang="en-US" sz="2800" dirty="0"/>
              <a:t>The physical and economical ability of a household to acquire adequate amounts of food; </a:t>
            </a:r>
          </a:p>
          <a:p>
            <a:pPr marL="320040" lvl="1" indent="-320040">
              <a:spcBef>
                <a:spcPts val="700"/>
              </a:spcBef>
              <a:buSzPct val="60000"/>
              <a:buFont typeface="Wingdings"/>
              <a:buChar char=""/>
              <a:defRPr/>
            </a:pPr>
            <a:r>
              <a:rPr lang="en-GB" sz="2800" b="1" dirty="0"/>
              <a:t>Food utilization</a:t>
            </a:r>
            <a:r>
              <a:rPr lang="en-GB" sz="2800" dirty="0"/>
              <a:t>: </a:t>
            </a:r>
            <a:r>
              <a:rPr lang="en-US" sz="2800" dirty="0"/>
              <a:t>The intra-household use of the food accessible and the individual’s ability to absorb and use those nutrients.</a:t>
            </a:r>
          </a:p>
          <a:p>
            <a:endParaRPr lang="en-US" dirty="0"/>
          </a:p>
        </p:txBody>
      </p:sp>
      <p:grpSp>
        <p:nvGrpSpPr>
          <p:cNvPr id="11" name="Group 10"/>
          <p:cNvGrpSpPr/>
          <p:nvPr/>
        </p:nvGrpSpPr>
        <p:grpSpPr>
          <a:xfrm>
            <a:off x="2118155" y="1769806"/>
            <a:ext cx="4134672" cy="4369534"/>
            <a:chOff x="2175769" y="1371600"/>
            <a:chExt cx="5063231" cy="4771315"/>
          </a:xfrm>
        </p:grpSpPr>
        <p:sp>
          <p:nvSpPr>
            <p:cNvPr id="12" name="Rounded Rectangle 11"/>
            <p:cNvSpPr/>
            <p:nvPr/>
          </p:nvSpPr>
          <p:spPr>
            <a:xfrm>
              <a:off x="4082988" y="1407850"/>
              <a:ext cx="1219200" cy="4002350"/>
            </a:xfrm>
            <a:prstGeom prst="roundRect">
              <a:avLst/>
            </a:prstGeom>
            <a:solidFill>
              <a:srgbClr val="66990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43600" y="1399713"/>
              <a:ext cx="1219200" cy="4010487"/>
            </a:xfrm>
            <a:prstGeom prst="roundRect">
              <a:avLst/>
            </a:prstGeom>
            <a:solidFill>
              <a:srgbClr val="99CC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175769" y="1371600"/>
              <a:ext cx="1219200" cy="4078550"/>
            </a:xfrm>
            <a:prstGeom prst="roundRect">
              <a:avLst/>
            </a:prstGeom>
            <a:solidFill>
              <a:srgbClr val="336600"/>
            </a:solidFill>
            <a:ln>
              <a:solidFill>
                <a:srgbClr val="214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04637" y="1438925"/>
              <a:ext cx="539198" cy="3919487"/>
            </a:xfrm>
            <a:prstGeom prst="rect">
              <a:avLst/>
            </a:prstGeom>
            <a:noFill/>
          </p:spPr>
          <p:txBody>
            <a:bodyPr vert="wordArtVert" wrap="square" rtlCol="0">
              <a:spAutoFit/>
            </a:bodyPr>
            <a:lstStyle/>
            <a:p>
              <a:r>
                <a:rPr lang="en-US" sz="1400" b="1" spc="300" dirty="0">
                  <a:ln w="18415" cmpd="sng">
                    <a:solidFill>
                      <a:srgbClr val="FFFFFF"/>
                    </a:solidFill>
                    <a:prstDash val="solid"/>
                  </a:ln>
                  <a:solidFill>
                    <a:srgbClr val="FFFFFF"/>
                  </a:solidFill>
                </a:rPr>
                <a:t>AVAILABILITY</a:t>
              </a:r>
            </a:p>
          </p:txBody>
        </p:sp>
        <p:sp>
          <p:nvSpPr>
            <p:cNvPr id="16" name="TextBox 15"/>
            <p:cNvSpPr txBox="1"/>
            <p:nvPr/>
          </p:nvSpPr>
          <p:spPr>
            <a:xfrm>
              <a:off x="4449829" y="1438925"/>
              <a:ext cx="539198" cy="3895075"/>
            </a:xfrm>
            <a:prstGeom prst="rect">
              <a:avLst/>
            </a:prstGeom>
            <a:noFill/>
          </p:spPr>
          <p:txBody>
            <a:bodyPr vert="wordArtVert" wrap="square" rtlCol="0">
              <a:spAutoFit/>
            </a:bodyPr>
            <a:lstStyle/>
            <a:p>
              <a:pPr algn="ctr"/>
              <a:r>
                <a:rPr lang="en-US" sz="1400" spc="600" dirty="0">
                  <a:ln w="18415" cmpd="sng">
                    <a:solidFill>
                      <a:srgbClr val="FFFFFF"/>
                    </a:solidFill>
                    <a:prstDash val="solid"/>
                  </a:ln>
                  <a:solidFill>
                    <a:srgbClr val="FFFFFF"/>
                  </a:solidFill>
                  <a:effectLst>
                    <a:outerShdw blurRad="63500" dir="3600000" algn="tl" rotWithShape="0">
                      <a:srgbClr val="000000">
                        <a:alpha val="70000"/>
                      </a:srgbClr>
                    </a:outerShdw>
                  </a:effectLst>
                </a:rPr>
                <a:t>ACCESS</a:t>
              </a:r>
            </a:p>
          </p:txBody>
        </p:sp>
        <p:sp>
          <p:nvSpPr>
            <p:cNvPr id="17" name="TextBox 16"/>
            <p:cNvSpPr txBox="1"/>
            <p:nvPr/>
          </p:nvSpPr>
          <p:spPr>
            <a:xfrm>
              <a:off x="5943600" y="1438924"/>
              <a:ext cx="628711" cy="4002349"/>
            </a:xfrm>
            <a:prstGeom prst="rect">
              <a:avLst/>
            </a:prstGeom>
            <a:noFill/>
          </p:spPr>
          <p:txBody>
            <a:bodyPr vert="wordArtVert"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UTILIZATION</a:t>
              </a:r>
            </a:p>
          </p:txBody>
        </p:sp>
        <p:sp>
          <p:nvSpPr>
            <p:cNvPr id="18" name="Pentagon 17"/>
            <p:cNvSpPr/>
            <p:nvPr/>
          </p:nvSpPr>
          <p:spPr>
            <a:xfrm>
              <a:off x="2175769" y="5638800"/>
              <a:ext cx="5063231" cy="457200"/>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53227" y="5638800"/>
              <a:ext cx="3709572" cy="504115"/>
            </a:xfrm>
            <a:prstGeom prst="rect">
              <a:avLst/>
            </a:prstGeom>
            <a:noFill/>
          </p:spPr>
          <p:txBody>
            <a:bodyPr vert="horz" wrap="square" rtlCol="0">
              <a:spAutoFit/>
            </a:bodyPr>
            <a:lstStyle/>
            <a:p>
              <a:r>
                <a:rPr lang="en-US" sz="2400" b="1" spc="600"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STABILITY</a:t>
              </a:r>
              <a:r>
                <a:rPr lang="en-US" dirty="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rPr>
                <a:t> </a:t>
              </a:r>
            </a:p>
          </p:txBody>
        </p:sp>
      </p:grpSp>
    </p:spTree>
    <p:extLst>
      <p:ext uri="{BB962C8B-B14F-4D97-AF65-F5344CB8AC3E}">
        <p14:creationId xmlns:p14="http://schemas.microsoft.com/office/powerpoint/2010/main" val="328992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2291</TotalTime>
  <Words>954</Words>
  <Application>Microsoft Macintosh PowerPoint</Application>
  <PresentationFormat>Widescreen</PresentationFormat>
  <Paragraphs>92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Wingdings</vt:lpstr>
      <vt:lpstr>Office Theme</vt:lpstr>
      <vt:lpstr>Supporting Namibia’s journey towards Food and Nutrition Security  United Nations World Food Programme (WFP)  SAVING LIVES. CHANGING LIVES.</vt:lpstr>
      <vt:lpstr>WFP PRIORITIES</vt:lpstr>
      <vt:lpstr>ABOUT WORLD FOOD PROGRAMME</vt:lpstr>
      <vt:lpstr>Our workforce is diverse and distributed….</vt:lpstr>
      <vt:lpstr>World Food Programme Mission Statement </vt:lpstr>
      <vt:lpstr>ABOUT WORLD FOOD PROGRAMME in Namibia</vt:lpstr>
      <vt:lpstr>What's WFPs Focus on?</vt:lpstr>
      <vt:lpstr>Namibia’s Country Strategic Plan (CSP) “line of sight”</vt:lpstr>
      <vt:lpstr>The three pillars of food security</vt:lpstr>
      <vt:lpstr>Conceptual framework of malnutrition</vt:lpstr>
      <vt:lpstr>World Food Programme Mission Statement</vt:lpstr>
      <vt:lpstr>WFP’s Country Strategic Plan (CSP) “line of sight”</vt:lpstr>
      <vt:lpstr>WFPs work in Namibia</vt:lpstr>
      <vt:lpstr>Interventions in Namibia: National School Feeding Programme</vt:lpstr>
      <vt:lpstr>Interventions in Namibia: National School Feeding Programme</vt:lpstr>
      <vt:lpstr>Interventions in Namibia: National School Feeding     Programme</vt:lpstr>
      <vt:lpstr>Interventions in Namibia: Nutrition</vt:lpstr>
      <vt:lpstr>Interventions in Namibia: Emergency Response</vt:lpstr>
      <vt:lpstr>Interventions in Namibia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nutrition Security in Namibia World Food Programme (WFP)</dc:title>
  <dc:creator>Rachael MHANGO</dc:creator>
  <cp:lastModifiedBy>Ben Schernick</cp:lastModifiedBy>
  <cp:revision>81</cp:revision>
  <dcterms:created xsi:type="dcterms:W3CDTF">2021-04-19T13:38:34Z</dcterms:created>
  <dcterms:modified xsi:type="dcterms:W3CDTF">2021-07-28T10:18:03Z</dcterms:modified>
</cp:coreProperties>
</file>