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4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0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7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0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1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5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7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9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0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5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1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5A1B-8990-49D4-A8FB-0ED87EAB7D70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99D6C-8839-4455-A293-F989D2696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!!BGRectangle">
            <a:extLst>
              <a:ext uri="{FF2B5EF4-FFF2-40B4-BE49-F238E27FC236}">
                <a16:creationId xmlns:a16="http://schemas.microsoft.com/office/drawing/2014/main" id="{F1611BA9-268A-49A6-84F8-FC9153668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90FA103E-CAAA-1646-A5DE-3F6C93B1CE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7349" y="892098"/>
            <a:ext cx="7110450" cy="5196468"/>
          </a:xfrm>
        </p:spPr>
        <p:txBody>
          <a:bodyPr anchor="ctr">
            <a:normAutofit/>
          </a:bodyPr>
          <a:lstStyle/>
          <a:p>
            <a:pPr algn="l"/>
            <a:r>
              <a:rPr lang="en-US" sz="6200" b="1" dirty="0">
                <a:solidFill>
                  <a:srgbClr val="FFFFFF"/>
                </a:solidFill>
                <a:latin typeface="+mn-lt"/>
              </a:rPr>
              <a:t>The </a:t>
            </a:r>
            <a:r>
              <a:rPr lang="en-US" sz="7200" b="1" dirty="0">
                <a:solidFill>
                  <a:srgbClr val="FFFFFF"/>
                </a:solidFill>
                <a:latin typeface="+mn-lt"/>
              </a:rPr>
              <a:t>Journey of Building Capacity </a:t>
            </a:r>
            <a:r>
              <a:rPr lang="en-US" sz="6200" b="1" dirty="0">
                <a:solidFill>
                  <a:srgbClr val="FFFFFF"/>
                </a:solidFill>
                <a:latin typeface="+mn-lt"/>
              </a:rPr>
              <a:t>around </a:t>
            </a:r>
            <a:r>
              <a:rPr lang="en-US" sz="7200" b="1" dirty="0">
                <a:solidFill>
                  <a:srgbClr val="FFFFFF"/>
                </a:solidFill>
                <a:latin typeface="+mn-lt"/>
              </a:rPr>
              <a:t>Health and Nutrition Security in Namibia</a:t>
            </a:r>
            <a:endParaRPr lang="en-US" sz="72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6068" y="636272"/>
            <a:ext cx="2816535" cy="4457696"/>
          </a:xfrm>
        </p:spPr>
        <p:txBody>
          <a:bodyPr anchor="ctr">
            <a:normAutofit/>
          </a:bodyPr>
          <a:lstStyle/>
          <a:p>
            <a:pPr algn="r">
              <a:spcAft>
                <a:spcPts val="1800"/>
              </a:spcAft>
            </a:pPr>
            <a:r>
              <a:rPr lang="en-US" sz="2600" dirty="0">
                <a:solidFill>
                  <a:srgbClr val="FFFFFF"/>
                </a:solidFill>
              </a:rPr>
              <a:t>Professor         Sylvester R Moyo.</a:t>
            </a:r>
          </a:p>
          <a:p>
            <a:pPr algn="r"/>
            <a:r>
              <a:rPr lang="en-US" sz="2600" u="sng" dirty="0">
                <a:solidFill>
                  <a:srgbClr val="FFFFFF"/>
                </a:solidFill>
              </a:rPr>
              <a:t>Founding Dean:</a:t>
            </a:r>
          </a:p>
          <a:p>
            <a:pPr algn="r">
              <a:spcBef>
                <a:spcPts val="300"/>
              </a:spcBef>
            </a:pPr>
            <a:r>
              <a:rPr lang="en-US" sz="2600" dirty="0">
                <a:solidFill>
                  <a:srgbClr val="FFFFFF"/>
                </a:solidFill>
              </a:rPr>
              <a:t>Faculty of Health and Applied Sciences</a:t>
            </a:r>
          </a:p>
          <a:p>
            <a:pPr algn="r"/>
            <a:r>
              <a:rPr lang="en-US" sz="2600" b="1" dirty="0">
                <a:solidFill>
                  <a:srgbClr val="FFFFFF"/>
                </a:solidFill>
              </a:rPr>
              <a:t>Namibia University of Science and Technology (NUST)</a:t>
            </a:r>
          </a:p>
        </p:txBody>
      </p:sp>
      <p:sp>
        <p:nvSpPr>
          <p:cNvPr id="21" name="!!Line">
            <a:extLst>
              <a:ext uri="{FF2B5EF4-FFF2-40B4-BE49-F238E27FC236}">
                <a16:creationId xmlns:a16="http://schemas.microsoft.com/office/drawing/2014/main" id="{1825D5AF-D278-4D9A-A4F5-A1A1D3507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6" y="2286000"/>
            <a:ext cx="27432" cy="228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2261E2-E058-2E45-AEA2-AD9DF944D3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880" y="-1"/>
            <a:ext cx="800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444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12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890" y="38776"/>
            <a:ext cx="10515600" cy="1325563"/>
          </a:xfrm>
        </p:spPr>
        <p:txBody>
          <a:bodyPr/>
          <a:lstStyle/>
          <a:p>
            <a:r>
              <a:rPr lang="en-US" b="1" dirty="0"/>
              <a:t>Founding </a:t>
            </a:r>
            <a:r>
              <a:rPr lang="en-US" dirty="0"/>
              <a:t>of the </a:t>
            </a:r>
            <a:br>
              <a:rPr lang="en-US" dirty="0"/>
            </a:br>
            <a:r>
              <a:rPr lang="en-US" b="1" dirty="0"/>
              <a:t>Faculty of Health and Applied Sciences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0" y="3722954"/>
            <a:ext cx="11772900" cy="259016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900"/>
              </a:spcAft>
            </a:pPr>
            <a:r>
              <a:rPr lang="en-US" b="1" dirty="0"/>
              <a:t>April 2010</a:t>
            </a:r>
            <a:r>
              <a:rPr lang="en-US" dirty="0"/>
              <a:t>:  School (= now: Faculty) was born, started operating </a:t>
            </a:r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May 2010 </a:t>
            </a:r>
            <a:endParaRPr lang="en-US" u="sng" dirty="0"/>
          </a:p>
          <a:p>
            <a:pPr>
              <a:spcAft>
                <a:spcPts val="900"/>
              </a:spcAft>
            </a:pPr>
            <a:r>
              <a:rPr lang="en-US" u="sng" dirty="0"/>
              <a:t>By then, </a:t>
            </a:r>
            <a:r>
              <a:rPr lang="en-US" b="1" u="sng" dirty="0"/>
              <a:t>only four </a:t>
            </a:r>
            <a:r>
              <a:rPr lang="en-US" b="1" u="sng" dirty="0" err="1"/>
              <a:t>Programmes</a:t>
            </a:r>
            <a:r>
              <a:rPr lang="en-US" b="1" u="sng" dirty="0"/>
              <a:t> </a:t>
            </a:r>
            <a:r>
              <a:rPr lang="en-US" u="sng" dirty="0"/>
              <a:t>existed: </a:t>
            </a:r>
          </a:p>
          <a:p>
            <a:pPr marL="1247775" indent="-444500">
              <a:spcBef>
                <a:spcPts val="400"/>
              </a:spcBef>
              <a:buFont typeface="+mj-lt"/>
              <a:buAutoNum type="romanLcPeriod"/>
            </a:pPr>
            <a:r>
              <a:rPr lang="en-GB" dirty="0"/>
              <a:t>Mathematics and Statistics</a:t>
            </a:r>
            <a:endParaRPr lang="en-US" dirty="0"/>
          </a:p>
          <a:p>
            <a:pPr marL="1247775" indent="-444500">
              <a:spcBef>
                <a:spcPts val="400"/>
              </a:spcBef>
              <a:buFont typeface="+mj-lt"/>
              <a:buAutoNum type="romanLcPeriod"/>
            </a:pPr>
            <a:r>
              <a:rPr lang="en-US" dirty="0"/>
              <a:t>Biomedical Sciences</a:t>
            </a:r>
          </a:p>
          <a:p>
            <a:pPr marL="1247775" indent="-444500">
              <a:spcBef>
                <a:spcPts val="400"/>
              </a:spcBef>
              <a:buFont typeface="+mj-lt"/>
              <a:buAutoNum type="romanLcPeriod"/>
            </a:pPr>
            <a:r>
              <a:rPr lang="en-US" dirty="0"/>
              <a:t>Environmental Health Sciences</a:t>
            </a:r>
          </a:p>
          <a:p>
            <a:pPr marL="1247775" indent="-444500">
              <a:spcBef>
                <a:spcPts val="400"/>
              </a:spcBef>
              <a:buFont typeface="+mj-lt"/>
              <a:buAutoNum type="romanLcPeriod"/>
            </a:pPr>
            <a:r>
              <a:rPr lang="en-US" dirty="0"/>
              <a:t>Emergency Medical Care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816277-6C65-D44B-BD3B-4CA78C4719C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57" y="1785303"/>
            <a:ext cx="1440180" cy="16436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D4F3F21-47DA-284B-94FD-3BD227144EE1}"/>
              </a:ext>
            </a:extLst>
          </p:cNvPr>
          <p:cNvSpPr txBox="1">
            <a:spLocks/>
          </p:cNvSpPr>
          <p:nvPr/>
        </p:nvSpPr>
        <p:spPr>
          <a:xfrm>
            <a:off x="2301498" y="1721797"/>
            <a:ext cx="9585701" cy="1643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b="1" dirty="0"/>
              <a:t>Initial decision </a:t>
            </a:r>
            <a:r>
              <a:rPr lang="en-US" dirty="0"/>
              <a:t>by the Council of the then Polytechnic of Namibia to establish the School of Health and Applied Sciences.</a:t>
            </a:r>
          </a:p>
          <a:p>
            <a:pPr>
              <a:spcBef>
                <a:spcPts val="1800"/>
              </a:spcBef>
            </a:pPr>
            <a:r>
              <a:rPr lang="en-US" dirty="0"/>
              <a:t>I was </a:t>
            </a:r>
            <a:r>
              <a:rPr lang="en-US" b="1" dirty="0"/>
              <a:t>recruited</a:t>
            </a:r>
            <a:r>
              <a:rPr lang="en-US" dirty="0"/>
              <a:t> end of 2009 and started 1</a:t>
            </a:r>
            <a:r>
              <a:rPr lang="en-US" baseline="30000" dirty="0"/>
              <a:t>st</a:t>
            </a:r>
            <a:r>
              <a:rPr lang="en-US" dirty="0"/>
              <a:t> March 2010</a:t>
            </a:r>
            <a:endParaRPr lang="en-GB" dirty="0"/>
          </a:p>
          <a:p>
            <a:endParaRPr lang="en-GB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0F6BD5-B0B1-9846-B4A2-58E80BEAC6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880" y="-1"/>
            <a:ext cx="800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77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244541"/>
            <a:ext cx="9585960" cy="1325563"/>
          </a:xfrm>
        </p:spPr>
        <p:txBody>
          <a:bodyPr>
            <a:noAutofit/>
          </a:bodyPr>
          <a:lstStyle/>
          <a:p>
            <a:r>
              <a:rPr lang="en-US" sz="4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Road to </a:t>
            </a:r>
            <a:r>
              <a:rPr lang="en-US" sz="4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Building Human Resource Capacity </a:t>
            </a:r>
            <a:r>
              <a:rPr lang="en-US" sz="4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 Health and Applied Sciences for Namibia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980498"/>
            <a:ext cx="11277600" cy="4632961"/>
          </a:xfrm>
        </p:spPr>
        <p:txBody>
          <a:bodyPr>
            <a:normAutofit/>
          </a:bodyPr>
          <a:lstStyle/>
          <a:p>
            <a:pPr marL="14288" indent="0">
              <a:buNone/>
            </a:pPr>
            <a:r>
              <a:rPr lang="en-US" sz="3200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1st Task:</a:t>
            </a:r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Inherited 4 </a:t>
            </a:r>
            <a:r>
              <a:rPr lang="en-US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Programmes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, which needed much support</a:t>
            </a:r>
          </a:p>
          <a:p>
            <a:pPr marL="0" indent="0">
              <a:buNone/>
            </a:pPr>
            <a:endParaRPr lang="en-US" sz="2400" b="1" u="sng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542925" indent="-31750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Key Issues</a:t>
            </a:r>
            <a:r>
              <a:rPr lang="en-US" sz="3200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</a:t>
            </a:r>
          </a:p>
          <a:p>
            <a:pPr marL="800100" indent="-317500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 Staffing </a:t>
            </a:r>
          </a:p>
          <a:p>
            <a:pPr marL="800100" indent="-317500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 Facilities</a:t>
            </a:r>
          </a:p>
          <a:p>
            <a:pPr marL="800100" indent="-317500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 Industry partnerships </a:t>
            </a:r>
          </a:p>
          <a:p>
            <a:pPr marL="800100" indent="-317500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 International partnerships</a:t>
            </a:r>
          </a:p>
          <a:p>
            <a:pPr marL="800100" indent="-317500">
              <a:lnSpc>
                <a:spcPct val="110000"/>
              </a:lnSpc>
              <a:buFont typeface="Wingdings" pitchFamily="2" charset="2"/>
              <a:buChar char="Ø"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 Future </a:t>
            </a:r>
            <a:r>
              <a:rPr lang="en-US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programmes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4" descr="A picture containing text, floor, apartment building&#10;&#10;Description automatically generated">
            <a:extLst>
              <a:ext uri="{FF2B5EF4-FFF2-40B4-BE49-F238E27FC236}">
                <a16:creationId xmlns:a16="http://schemas.microsoft.com/office/drawing/2014/main" id="{75B82823-2148-6040-96C3-C7E38218E6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6" b="1939"/>
          <a:stretch/>
        </p:blipFill>
        <p:spPr>
          <a:xfrm>
            <a:off x="5463903" y="3208224"/>
            <a:ext cx="6693263" cy="3298440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5F51EA2-5EAA-2A44-9F8E-5A63A96161F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r="8989" b="4738"/>
          <a:stretch/>
        </p:blipFill>
        <p:spPr>
          <a:xfrm>
            <a:off x="9816929" y="244541"/>
            <a:ext cx="2192191" cy="252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219200"/>
            <a:ext cx="10896600" cy="5425440"/>
          </a:xfrm>
        </p:spPr>
        <p:txBody>
          <a:bodyPr>
            <a:normAutofit fontScale="92500" lnSpcReduction="10000"/>
          </a:bodyPr>
          <a:lstStyle/>
          <a:p>
            <a:pPr marL="608012" indent="-457200"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Comprehensive Discussions: 	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Ministry of Health and Social Services						    + other major Stakeholders</a:t>
            </a:r>
          </a:p>
          <a:p>
            <a:pPr marL="547687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Needs Assessment </a:t>
            </a:r>
          </a:p>
          <a:p>
            <a:pPr marL="547687" indent="-457200">
              <a:lnSpc>
                <a:spcPct val="120000"/>
              </a:lnSpc>
              <a:buFont typeface="Wingdings" pitchFamily="2" charset="2"/>
              <a:buChar char="ü"/>
            </a:pPr>
            <a:r>
              <a:rPr lang="en-US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Programmes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- in order of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priority</a:t>
            </a:r>
          </a:p>
          <a:p>
            <a:pPr marL="1073150" indent="-347663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i.   </a:t>
            </a:r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Biomedical Sciences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(Hons)</a:t>
            </a:r>
          </a:p>
          <a:p>
            <a:pPr marL="1073150" indent="-3476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ii.   </a:t>
            </a:r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Environmental Health Sciences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(Hons)</a:t>
            </a:r>
          </a:p>
          <a:p>
            <a:pPr marL="1073150" indent="-3476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iii.  </a:t>
            </a:r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Emergency Medical Care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(Diploma, BSc + Hons)</a:t>
            </a:r>
          </a:p>
          <a:p>
            <a:pPr marL="1073150" indent="-3476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iv.   </a:t>
            </a:r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Natural and Applied Sciences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(BSc+ Hons)</a:t>
            </a:r>
          </a:p>
          <a:p>
            <a:pPr marL="1073150" indent="-3476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v.    </a:t>
            </a:r>
            <a:r>
              <a:rPr lang="en-US" sz="24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Honours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Programmes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 </a:t>
            </a:r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Applied Mathematics and Statistics</a:t>
            </a:r>
          </a:p>
          <a:p>
            <a:pPr marL="1073150" indent="-3476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vi.   </a:t>
            </a:r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Health Information Systems and Management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(Hons)</a:t>
            </a:r>
          </a:p>
          <a:p>
            <a:pPr marL="1073150" indent="-3476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vii.  </a:t>
            </a:r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Human Nutrition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(Hons)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528A16-1E96-B04A-9DBD-C951438D0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880" y="-1"/>
            <a:ext cx="800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6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748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Post Graduate </a:t>
            </a:r>
            <a:r>
              <a:rPr lang="en-US" sz="54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Programmes</a:t>
            </a:r>
            <a:endParaRPr lang="en-US" sz="54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20" y="1721802"/>
            <a:ext cx="11308080" cy="493871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Postgraduate Diploma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Radiation Science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(Uranium Institute)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Postgraduate Diploma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Health Information Systems and Management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Master’s degrees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Applied Mathematics  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Master’s degrees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Applied Statistics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Master’s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Health Sciences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Master’s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Natural and Applied Sciences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PhD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Applied Mathematics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PhD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Applied Statistics</a:t>
            </a:r>
          </a:p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PhD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Health Sciences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Picture 11" descr="A picture containing arrow&#10;&#10;Description automatically generated">
            <a:extLst>
              <a:ext uri="{FF2B5EF4-FFF2-40B4-BE49-F238E27FC236}">
                <a16:creationId xmlns:a16="http://schemas.microsoft.com/office/drawing/2014/main" id="{40AC5617-0ECD-624B-A003-7B30EC2E3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20" y="3429000"/>
            <a:ext cx="4517390" cy="24996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309A44-6A4F-B64C-9071-E3DE637FA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880" y="-1"/>
            <a:ext cx="800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69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27965"/>
            <a:ext cx="5090160" cy="1325563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Human 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" y="1553528"/>
            <a:ext cx="10927080" cy="530447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Started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4 years ago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 2017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</a:t>
            </a:r>
            <a:r>
              <a:rPr lang="en-US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Cohort now in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final year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= completing studies in 2021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Class of 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± 30 students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, to be deployed in the Namibian labor market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Similar number of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Graduates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expected, 					providing Namibia with sufficient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Nutrition  Experts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Programme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is offered to </a:t>
            </a:r>
            <a:r>
              <a:rPr lang="en-US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Honours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level + Graduates can hook into already existing Master and PhD </a:t>
            </a:r>
            <a:r>
              <a:rPr lang="en-US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Programmes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at Faculty of Health        and Applied Sciences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1BFF1-8250-4448-84B9-57B2A5359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880" y="-1"/>
            <a:ext cx="800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3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Future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309371"/>
            <a:ext cx="11399520" cy="5136832"/>
          </a:xfrm>
        </p:spPr>
        <p:txBody>
          <a:bodyPr>
            <a:normAutofit lnSpcReduction="10000"/>
          </a:bodyPr>
          <a:lstStyle/>
          <a:p>
            <a:pPr marL="134938" indent="0">
              <a:buNone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Currently NUST is working on coming up with a</a:t>
            </a:r>
          </a:p>
          <a:p>
            <a:pPr marL="134938" indent="0">
              <a:buNone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	</a:t>
            </a: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Centre of Excellence in Human Nutrition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134938" indent="0">
              <a:buNone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in the </a:t>
            </a:r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Faculty of Health and Applied Sciences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0" indent="0">
              <a:spcBef>
                <a:spcPts val="3400"/>
              </a:spcBef>
              <a:buNone/>
            </a:pPr>
            <a:r>
              <a:rPr lang="en-US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Major Functions: </a:t>
            </a:r>
          </a:p>
          <a:p>
            <a:pPr marL="695325" indent="-514350">
              <a:spcBef>
                <a:spcPts val="1600"/>
              </a:spcBef>
              <a:buAutoNum type="arabicPeriod"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Research and Development</a:t>
            </a:r>
          </a:p>
          <a:p>
            <a:pPr marL="695325" indent="-514350">
              <a:spcBef>
                <a:spcPts val="1600"/>
              </a:spcBef>
              <a:buAutoNum type="arabicPeriod"/>
            </a:pPr>
            <a:r>
              <a:rPr lang="en-GB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Training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180975" indent="0">
              <a:spcBef>
                <a:spcPts val="1600"/>
              </a:spcBef>
              <a:buNone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3. Hub of knowledge in Human Nutrition</a:t>
            </a:r>
          </a:p>
          <a:p>
            <a:pPr marL="180975" indent="0">
              <a:spcBef>
                <a:spcPts val="1600"/>
              </a:spcBef>
              <a:buNone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4. Dissemination of knowledge in nutrition </a:t>
            </a:r>
          </a:p>
          <a:p>
            <a:pPr marL="180975" indent="0">
              <a:spcBef>
                <a:spcPts val="1600"/>
              </a:spcBef>
              <a:buNone/>
            </a:pP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5. Scaling Up Nutrition in the country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7795BA-4D71-D340-8FFA-B9727BD2D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840" y="3038854"/>
            <a:ext cx="5334000" cy="36057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658A69-0DE1-764D-BBD1-1A90D018C4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880" y="-1"/>
            <a:ext cx="800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8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9842"/>
            <a:ext cx="10515600" cy="4298315"/>
          </a:xfrm>
        </p:spPr>
        <p:txBody>
          <a:bodyPr>
            <a:normAutofit fontScale="90000"/>
          </a:bodyPr>
          <a:lstStyle/>
          <a:p>
            <a:pPr algn="ctr">
              <a:spcBef>
                <a:spcPts val="1200"/>
              </a:spcBef>
            </a:pPr>
            <a:r>
              <a:rPr lang="en-US" sz="53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b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b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b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&amp; </a:t>
            </a:r>
            <a:b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US" sz="53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Questions?</a:t>
            </a:r>
            <a:b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b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474122-33D9-FF42-93DA-0A45949E2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880" y="-1"/>
            <a:ext cx="8001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23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443</Words>
  <Application>Microsoft Macintosh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The Journey of Building Capacity around Health and Nutrition Security in Namibia</vt:lpstr>
      <vt:lpstr>Founding of the  Faculty of Health and Applied Sciences</vt:lpstr>
      <vt:lpstr>Road to Building Human Resource Capacity in Health and Applied Sciences for Namibia</vt:lpstr>
      <vt:lpstr>Planning</vt:lpstr>
      <vt:lpstr>Post Graduate Programmes</vt:lpstr>
      <vt:lpstr>Human Nutrition</vt:lpstr>
      <vt:lpstr>Future Plans</vt:lpstr>
      <vt:lpstr>Thank you   &amp;  Questions?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 of Manpower Development in Nutrition for Namibia</dc:title>
  <dc:creator>Prof. Moyo, Sylvester Rodgers (HAS)</dc:creator>
  <cp:lastModifiedBy>Ben Schernick</cp:lastModifiedBy>
  <cp:revision>34</cp:revision>
  <dcterms:created xsi:type="dcterms:W3CDTF">2021-04-19T13:33:38Z</dcterms:created>
  <dcterms:modified xsi:type="dcterms:W3CDTF">2021-04-21T06:42:10Z</dcterms:modified>
</cp:coreProperties>
</file>