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charts/chart4.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1.xml" ContentType="application/vnd.openxmlformats-officedocument.drawingml.chartshape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5.xml" ContentType="application/vnd.openxmlformats-officedocument.drawingml.chart+xml"/>
  <Override PartName="/ppt/charts/style3.xml" ContentType="application/vnd.ms-office.chartstyle+xml"/>
  <Override PartName="/ppt/charts/colors3.xml" ContentType="application/vnd.ms-office.chartcolorstyle+xml"/>
  <Override PartName="/ppt/charts/chart6.xml" ContentType="application/vnd.openxmlformats-officedocument.drawingml.chart+xml"/>
  <Override PartName="/ppt/charts/style4.xml" ContentType="application/vnd.ms-office.chartstyle+xml"/>
  <Override PartName="/ppt/charts/colors4.xml" ContentType="application/vnd.ms-office.chartcolorstyle+xml"/>
  <Override PartName="/ppt/charts/chart7.xml" ContentType="application/vnd.openxmlformats-officedocument.drawingml.chart+xml"/>
  <Override PartName="/ppt/charts/style5.xml" ContentType="application/vnd.ms-office.chartstyle+xml"/>
  <Override PartName="/ppt/charts/colors5.xml" ContentType="application/vnd.ms-office.chartcolorstyle+xml"/>
  <Override PartName="/ppt/charts/chart8.xml" ContentType="application/vnd.openxmlformats-officedocument.drawingml.chart+xml"/>
  <Override PartName="/ppt/charts/style6.xml" ContentType="application/vnd.ms-office.chartstyle+xml"/>
  <Override PartName="/ppt/charts/colors6.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8"/>
  </p:notesMasterIdLst>
  <p:handoutMasterIdLst>
    <p:handoutMasterId r:id="rId39"/>
  </p:handoutMasterIdLst>
  <p:sldIdLst>
    <p:sldId id="758" r:id="rId2"/>
    <p:sldId id="799" r:id="rId3"/>
    <p:sldId id="821" r:id="rId4"/>
    <p:sldId id="836" r:id="rId5"/>
    <p:sldId id="819" r:id="rId6"/>
    <p:sldId id="857" r:id="rId7"/>
    <p:sldId id="478" r:id="rId8"/>
    <p:sldId id="846" r:id="rId9"/>
    <p:sldId id="847" r:id="rId10"/>
    <p:sldId id="848" r:id="rId11"/>
    <p:sldId id="859" r:id="rId12"/>
    <p:sldId id="861" r:id="rId13"/>
    <p:sldId id="862" r:id="rId14"/>
    <p:sldId id="851" r:id="rId15"/>
    <p:sldId id="852" r:id="rId16"/>
    <p:sldId id="864" r:id="rId17"/>
    <p:sldId id="866" r:id="rId18"/>
    <p:sldId id="823" r:id="rId19"/>
    <p:sldId id="820" r:id="rId20"/>
    <p:sldId id="824" r:id="rId21"/>
    <p:sldId id="825" r:id="rId22"/>
    <p:sldId id="827" r:id="rId23"/>
    <p:sldId id="853" r:id="rId24"/>
    <p:sldId id="828" r:id="rId25"/>
    <p:sldId id="826" r:id="rId26"/>
    <p:sldId id="860" r:id="rId27"/>
    <p:sldId id="831" r:id="rId28"/>
    <p:sldId id="832" r:id="rId29"/>
    <p:sldId id="856" r:id="rId30"/>
    <p:sldId id="833" r:id="rId31"/>
    <p:sldId id="775" r:id="rId32"/>
    <p:sldId id="858" r:id="rId33"/>
    <p:sldId id="867" r:id="rId34"/>
    <p:sldId id="863" r:id="rId35"/>
    <p:sldId id="865" r:id="rId36"/>
    <p:sldId id="868" r:id="rId37"/>
  </p:sldIdLst>
  <p:sldSz cx="9144000" cy="6858000" type="screen4x3"/>
  <p:notesSz cx="68580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F3A18"/>
    <a:srgbClr val="008DF6"/>
    <a:srgbClr val="2360C9"/>
    <a:srgbClr val="D0D8E8"/>
    <a:srgbClr val="1A84CB"/>
    <a:srgbClr val="AD0000"/>
    <a:srgbClr val="156DA5"/>
    <a:srgbClr val="7C6E67"/>
    <a:srgbClr val="08327D"/>
    <a:srgbClr val="193D68"/>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5027" autoAdjust="0"/>
    <p:restoredTop sz="82944" autoAdjust="0"/>
  </p:normalViewPr>
  <p:slideViewPr>
    <p:cSldViewPr snapToGrid="0" snapToObjects="1">
      <p:cViewPr>
        <p:scale>
          <a:sx n="73" d="100"/>
          <a:sy n="73" d="100"/>
        </p:scale>
        <p:origin x="648" y="118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3964"/>
    </p:cViewPr>
  </p:sorterViewPr>
  <p:notesViewPr>
    <p:cSldViewPr snapToGrid="0" snapToObjects="1">
      <p:cViewPr varScale="1">
        <p:scale>
          <a:sx n="57" d="100"/>
          <a:sy n="57" d="100"/>
        </p:scale>
        <p:origin x="2832" y="7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oleObject" Target="file:///C:\Documents%20and%20Settings\foodnut\My%20Documents\FNS\Malnutrition%20Statistics%20MDG%20report.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Documents%20and%20Settings\foodnut\My%20Documents\FNS\Malnutrition%20Statistics%20MDG%20report.xlsx" TargetMode="External"/></Relationships>
</file>

<file path=ppt/charts/_rels/chart3.xml.rels><?xml version="1.0" encoding="UTF-8" standalone="yes"?>
<Relationships xmlns="http://schemas.openxmlformats.org/package/2006/relationships"><Relationship Id="rId3" Type="http://schemas.openxmlformats.org/officeDocument/2006/relationships/oleObject" Target="file:///C:\Users\Lap-user\Documents\Malnutrition%20levels%20by%20Region%20DHS%202013.xlsx" TargetMode="External"/><Relationship Id="rId2" Type="http://schemas.microsoft.com/office/2011/relationships/chartColorStyle" Target="colors1.xml"/><Relationship Id="rId1" Type="http://schemas.microsoft.com/office/2011/relationships/chartStyle" Target="style1.xml"/></Relationships>
</file>

<file path=ppt/charts/_rels/chart4.xml.rels><?xml version="1.0" encoding="UTF-8" standalone="yes"?>
<Relationships xmlns="http://schemas.openxmlformats.org/package/2006/relationships"><Relationship Id="rId3" Type="http://schemas.openxmlformats.org/officeDocument/2006/relationships/oleObject" Target="file:///C:\Users\Lap-user\Documents\Malnutrition%20levels%20by%20Region%20DHS%202013.xlsx" TargetMode="Externa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1.xml"/></Relationships>
</file>

<file path=ppt/charts/_rels/chart5.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3.xml"/><Relationship Id="rId1" Type="http://schemas.microsoft.com/office/2011/relationships/chartStyle" Target="style3.xml"/></Relationships>
</file>

<file path=ppt/charts/_rels/chart6.xml.rels><?xml version="1.0" encoding="UTF-8" standalone="yes"?>
<Relationships xmlns="http://schemas.openxmlformats.org/package/2006/relationships"><Relationship Id="rId3" Type="http://schemas.openxmlformats.org/officeDocument/2006/relationships/oleObject" Target="file:///C:\Users\Lap-user\Documents\Malnutrition%20levels%20by%20Region%20DHS%202013.xlsx" TargetMode="External"/><Relationship Id="rId2" Type="http://schemas.microsoft.com/office/2011/relationships/chartColorStyle" Target="colors4.xml"/><Relationship Id="rId1" Type="http://schemas.microsoft.com/office/2011/relationships/chartStyle" Target="style4.xml"/></Relationships>
</file>

<file path=ppt/charts/_rels/chart7.xml.rels><?xml version="1.0" encoding="UTF-8" standalone="yes"?>
<Relationships xmlns="http://schemas.openxmlformats.org/package/2006/relationships"><Relationship Id="rId3" Type="http://schemas.openxmlformats.org/officeDocument/2006/relationships/oleObject" Target="file:///C:\Users\Lap-user\Documents\Malnutrition%20levels%20by%20Region%20DHS%202013.xlsx" TargetMode="External"/><Relationship Id="rId2" Type="http://schemas.microsoft.com/office/2011/relationships/chartColorStyle" Target="colors5.xml"/><Relationship Id="rId1" Type="http://schemas.microsoft.com/office/2011/relationships/chartStyle" Target="style5.xml"/></Relationships>
</file>

<file path=ppt/charts/_rels/chart8.xml.rels><?xml version="1.0" encoding="UTF-8" standalone="yes"?>
<Relationships xmlns="http://schemas.openxmlformats.org/package/2006/relationships"><Relationship Id="rId3" Type="http://schemas.openxmlformats.org/officeDocument/2006/relationships/oleObject" Target="file:///C:\Users\Lap-user\Documents\Malnutrition%20levels%20by%20Region%20DHS%202013.xlsx" TargetMode="External"/><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a:pPr>
            <a:r>
              <a:rPr lang="en-US" sz="1400" baseline="0" dirty="0"/>
              <a:t>Figure 1. Percentage of children under five years classified as malnourished according to Wasting, Stunting &amp; Underweight, Namibia 1992 - 2013</a:t>
            </a:r>
            <a:endParaRPr lang="en-US" sz="1400" dirty="0"/>
          </a:p>
        </c:rich>
      </c:tx>
      <c:overlay val="0"/>
    </c:title>
    <c:autoTitleDeleted val="0"/>
    <c:view3D>
      <c:rotX val="15"/>
      <c:rotY val="20"/>
      <c:rAngAx val="1"/>
    </c:view3D>
    <c:floor>
      <c:thickness val="0"/>
    </c:floor>
    <c:sideWall>
      <c:thickness val="0"/>
    </c:sideWall>
    <c:backWall>
      <c:thickness val="0"/>
    </c:backWall>
    <c:plotArea>
      <c:layout/>
      <c:bar3DChart>
        <c:barDir val="col"/>
        <c:grouping val="clustered"/>
        <c:varyColors val="0"/>
        <c:ser>
          <c:idx val="0"/>
          <c:order val="0"/>
          <c:tx>
            <c:strRef>
              <c:f>Sheet1!$D$3</c:f>
              <c:strCache>
                <c:ptCount val="1"/>
                <c:pt idx="0">
                  <c:v>Wasting</c:v>
                </c:pt>
              </c:strCache>
            </c:strRef>
          </c:tx>
          <c:invertIfNegative val="0"/>
          <c:dLbls>
            <c:spPr>
              <a:noFill/>
              <a:ln>
                <a:noFill/>
              </a:ln>
              <a:effectLst/>
            </c:spPr>
            <c:txPr>
              <a:bodyPr/>
              <a:lstStyle/>
              <a:p>
                <a:pPr>
                  <a:defRPr sz="1800"/>
                </a:pPr>
                <a:endParaRPr lang="en-NA"/>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Sheet1!$E$2:$H$2</c:f>
              <c:numCache>
                <c:formatCode>General</c:formatCode>
                <c:ptCount val="4"/>
                <c:pt idx="0">
                  <c:v>1992</c:v>
                </c:pt>
                <c:pt idx="1">
                  <c:v>2000</c:v>
                </c:pt>
                <c:pt idx="2">
                  <c:v>2006</c:v>
                </c:pt>
                <c:pt idx="3">
                  <c:v>2013</c:v>
                </c:pt>
              </c:numCache>
            </c:numRef>
          </c:cat>
          <c:val>
            <c:numRef>
              <c:f>Sheet1!$E$3:$H$3</c:f>
              <c:numCache>
                <c:formatCode>General</c:formatCode>
                <c:ptCount val="4"/>
                <c:pt idx="0">
                  <c:v>8.6</c:v>
                </c:pt>
                <c:pt idx="1">
                  <c:v>9.1</c:v>
                </c:pt>
                <c:pt idx="2">
                  <c:v>7.5</c:v>
                </c:pt>
                <c:pt idx="3">
                  <c:v>6.2</c:v>
                </c:pt>
              </c:numCache>
            </c:numRef>
          </c:val>
          <c:extLst>
            <c:ext xmlns:c16="http://schemas.microsoft.com/office/drawing/2014/chart" uri="{C3380CC4-5D6E-409C-BE32-E72D297353CC}">
              <c16:uniqueId val="{00000000-C7AE-3345-81F7-C7E388DC3A83}"/>
            </c:ext>
          </c:extLst>
        </c:ser>
        <c:ser>
          <c:idx val="1"/>
          <c:order val="1"/>
          <c:tx>
            <c:strRef>
              <c:f>Sheet1!$D$4</c:f>
              <c:strCache>
                <c:ptCount val="1"/>
                <c:pt idx="0">
                  <c:v>Stunting</c:v>
                </c:pt>
              </c:strCache>
            </c:strRef>
          </c:tx>
          <c:invertIfNegative val="0"/>
          <c:dLbls>
            <c:spPr>
              <a:noFill/>
              <a:ln>
                <a:noFill/>
              </a:ln>
              <a:effectLst/>
            </c:spPr>
            <c:txPr>
              <a:bodyPr/>
              <a:lstStyle/>
              <a:p>
                <a:pPr>
                  <a:defRPr sz="1800"/>
                </a:pPr>
                <a:endParaRPr lang="en-NA"/>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Sheet1!$E$2:$H$2</c:f>
              <c:numCache>
                <c:formatCode>General</c:formatCode>
                <c:ptCount val="4"/>
                <c:pt idx="0">
                  <c:v>1992</c:v>
                </c:pt>
                <c:pt idx="1">
                  <c:v>2000</c:v>
                </c:pt>
                <c:pt idx="2">
                  <c:v>2006</c:v>
                </c:pt>
                <c:pt idx="3">
                  <c:v>2013</c:v>
                </c:pt>
              </c:numCache>
            </c:numRef>
          </c:cat>
          <c:val>
            <c:numRef>
              <c:f>Sheet1!$E$4:$H$4</c:f>
              <c:numCache>
                <c:formatCode>General</c:formatCode>
                <c:ptCount val="4"/>
                <c:pt idx="0">
                  <c:v>28.4</c:v>
                </c:pt>
                <c:pt idx="1">
                  <c:v>23.6</c:v>
                </c:pt>
                <c:pt idx="2">
                  <c:v>29</c:v>
                </c:pt>
                <c:pt idx="3">
                  <c:v>23.7</c:v>
                </c:pt>
              </c:numCache>
            </c:numRef>
          </c:val>
          <c:extLst>
            <c:ext xmlns:c16="http://schemas.microsoft.com/office/drawing/2014/chart" uri="{C3380CC4-5D6E-409C-BE32-E72D297353CC}">
              <c16:uniqueId val="{00000001-C7AE-3345-81F7-C7E388DC3A83}"/>
            </c:ext>
          </c:extLst>
        </c:ser>
        <c:ser>
          <c:idx val="2"/>
          <c:order val="2"/>
          <c:tx>
            <c:strRef>
              <c:f>Sheet1!$D$5</c:f>
              <c:strCache>
                <c:ptCount val="1"/>
                <c:pt idx="0">
                  <c:v>Underweight</c:v>
                </c:pt>
              </c:strCache>
            </c:strRef>
          </c:tx>
          <c:invertIfNegative val="0"/>
          <c:dLbls>
            <c:dLbl>
              <c:idx val="0"/>
              <c:layout>
                <c:manualLayout>
                  <c:x val="2.542372881355939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C7AE-3345-81F7-C7E388DC3A83}"/>
                </c:ext>
              </c:extLst>
            </c:dLbl>
            <c:dLbl>
              <c:idx val="2"/>
              <c:layout>
                <c:manualLayout>
                  <c:x val="2.5889967637540486E-2"/>
                  <c:y val="-5.208333333333293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C7AE-3345-81F7-C7E388DC3A83}"/>
                </c:ext>
              </c:extLst>
            </c:dLbl>
            <c:dLbl>
              <c:idx val="3"/>
              <c:layout>
                <c:manualLayout>
                  <c:x val="1.7799352750808944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C7AE-3345-81F7-C7E388DC3A83}"/>
                </c:ext>
              </c:extLst>
            </c:dLbl>
            <c:spPr>
              <a:noFill/>
              <a:ln>
                <a:noFill/>
              </a:ln>
              <a:effectLst/>
            </c:spPr>
            <c:txPr>
              <a:bodyPr/>
              <a:lstStyle/>
              <a:p>
                <a:pPr>
                  <a:defRPr sz="1800"/>
                </a:pPr>
                <a:endParaRPr lang="en-NA"/>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Sheet1!$E$2:$H$2</c:f>
              <c:numCache>
                <c:formatCode>General</c:formatCode>
                <c:ptCount val="4"/>
                <c:pt idx="0">
                  <c:v>1992</c:v>
                </c:pt>
                <c:pt idx="1">
                  <c:v>2000</c:v>
                </c:pt>
                <c:pt idx="2">
                  <c:v>2006</c:v>
                </c:pt>
                <c:pt idx="3">
                  <c:v>2013</c:v>
                </c:pt>
              </c:numCache>
            </c:numRef>
          </c:cat>
          <c:val>
            <c:numRef>
              <c:f>Sheet1!$E$5:$H$5</c:f>
              <c:numCache>
                <c:formatCode>General</c:formatCode>
                <c:ptCount val="4"/>
                <c:pt idx="0">
                  <c:v>26.2</c:v>
                </c:pt>
                <c:pt idx="1">
                  <c:v>24</c:v>
                </c:pt>
                <c:pt idx="2">
                  <c:v>16.600000000000001</c:v>
                </c:pt>
                <c:pt idx="3">
                  <c:v>13.3</c:v>
                </c:pt>
              </c:numCache>
            </c:numRef>
          </c:val>
          <c:extLst>
            <c:ext xmlns:c16="http://schemas.microsoft.com/office/drawing/2014/chart" uri="{C3380CC4-5D6E-409C-BE32-E72D297353CC}">
              <c16:uniqueId val="{00000005-C7AE-3345-81F7-C7E388DC3A83}"/>
            </c:ext>
          </c:extLst>
        </c:ser>
        <c:dLbls>
          <c:showLegendKey val="0"/>
          <c:showVal val="1"/>
          <c:showCatName val="0"/>
          <c:showSerName val="0"/>
          <c:showPercent val="0"/>
          <c:showBubbleSize val="0"/>
        </c:dLbls>
        <c:gapWidth val="75"/>
        <c:shape val="box"/>
        <c:axId val="1415397728"/>
        <c:axId val="1415397184"/>
        <c:axId val="0"/>
      </c:bar3DChart>
      <c:catAx>
        <c:axId val="1415397728"/>
        <c:scaling>
          <c:orientation val="minMax"/>
        </c:scaling>
        <c:delete val="0"/>
        <c:axPos val="b"/>
        <c:numFmt formatCode="General" sourceLinked="1"/>
        <c:majorTickMark val="none"/>
        <c:minorTickMark val="none"/>
        <c:tickLblPos val="nextTo"/>
        <c:crossAx val="1415397184"/>
        <c:crosses val="autoZero"/>
        <c:auto val="1"/>
        <c:lblAlgn val="ctr"/>
        <c:lblOffset val="100"/>
        <c:noMultiLvlLbl val="0"/>
      </c:catAx>
      <c:valAx>
        <c:axId val="1415397184"/>
        <c:scaling>
          <c:orientation val="minMax"/>
        </c:scaling>
        <c:delete val="0"/>
        <c:axPos val="l"/>
        <c:majorGridlines/>
        <c:numFmt formatCode="General" sourceLinked="1"/>
        <c:majorTickMark val="none"/>
        <c:minorTickMark val="none"/>
        <c:tickLblPos val="nextTo"/>
        <c:spPr>
          <a:ln w="9525">
            <a:noFill/>
          </a:ln>
        </c:spPr>
        <c:crossAx val="1415397728"/>
        <c:crosses val="autoZero"/>
        <c:crossBetween val="between"/>
      </c:valAx>
    </c:plotArea>
    <c:legend>
      <c:legendPos val="b"/>
      <c:overlay val="0"/>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Sheet1!$D$41</c:f>
              <c:strCache>
                <c:ptCount val="1"/>
                <c:pt idx="0">
                  <c:v>Stunting</c:v>
                </c:pt>
              </c:strCache>
            </c:strRef>
          </c:tx>
          <c:invertIfNegative val="0"/>
          <c:cat>
            <c:strRef>
              <c:f>Sheet1!$C$42:$C$55</c:f>
              <c:strCache>
                <c:ptCount val="14"/>
                <c:pt idx="0">
                  <c:v>Zambezi</c:v>
                </c:pt>
                <c:pt idx="1">
                  <c:v>Erongo</c:v>
                </c:pt>
                <c:pt idx="2">
                  <c:v>Hardap </c:v>
                </c:pt>
                <c:pt idx="3">
                  <c:v>//Karas </c:v>
                </c:pt>
                <c:pt idx="4">
                  <c:v>Kavango</c:v>
                </c:pt>
                <c:pt idx="5">
                  <c:v>Khomas</c:v>
                </c:pt>
                <c:pt idx="6">
                  <c:v>Kunene </c:v>
                </c:pt>
                <c:pt idx="7">
                  <c:v>Ohangwena </c:v>
                </c:pt>
                <c:pt idx="8">
                  <c:v>Omaheke</c:v>
                </c:pt>
                <c:pt idx="9">
                  <c:v>Omusati </c:v>
                </c:pt>
                <c:pt idx="10">
                  <c:v>Oshana </c:v>
                </c:pt>
                <c:pt idx="11">
                  <c:v>Oshikoto</c:v>
                </c:pt>
                <c:pt idx="12">
                  <c:v>Otjozondjupa</c:v>
                </c:pt>
                <c:pt idx="13">
                  <c:v>Namibia</c:v>
                </c:pt>
              </c:strCache>
            </c:strRef>
          </c:cat>
          <c:val>
            <c:numRef>
              <c:f>Sheet1!$D$42:$D$55</c:f>
              <c:numCache>
                <c:formatCode>0.0</c:formatCode>
                <c:ptCount val="14"/>
                <c:pt idx="0">
                  <c:v>18.600000000000001</c:v>
                </c:pt>
                <c:pt idx="1">
                  <c:v>15.2</c:v>
                </c:pt>
                <c:pt idx="2">
                  <c:v>29.1</c:v>
                </c:pt>
                <c:pt idx="3">
                  <c:v>27</c:v>
                </c:pt>
                <c:pt idx="4">
                  <c:v>23.9</c:v>
                </c:pt>
                <c:pt idx="5">
                  <c:v>12.8</c:v>
                </c:pt>
                <c:pt idx="6">
                  <c:v>19.3</c:v>
                </c:pt>
                <c:pt idx="7">
                  <c:v>36.5</c:v>
                </c:pt>
                <c:pt idx="8">
                  <c:v>26.8</c:v>
                </c:pt>
                <c:pt idx="9">
                  <c:v>24.2</c:v>
                </c:pt>
                <c:pt idx="10">
                  <c:v>19.7</c:v>
                </c:pt>
                <c:pt idx="11">
                  <c:v>26.3</c:v>
                </c:pt>
                <c:pt idx="12">
                  <c:v>20.100000000000001</c:v>
                </c:pt>
                <c:pt idx="13">
                  <c:v>23.7</c:v>
                </c:pt>
              </c:numCache>
            </c:numRef>
          </c:val>
          <c:extLst>
            <c:ext xmlns:c16="http://schemas.microsoft.com/office/drawing/2014/chart" uri="{C3380CC4-5D6E-409C-BE32-E72D297353CC}">
              <c16:uniqueId val="{00000000-A445-644F-BE02-EAB0E0EB844C}"/>
            </c:ext>
          </c:extLst>
        </c:ser>
        <c:ser>
          <c:idx val="1"/>
          <c:order val="1"/>
          <c:tx>
            <c:strRef>
              <c:f>Sheet1!$E$41</c:f>
              <c:strCache>
                <c:ptCount val="1"/>
                <c:pt idx="0">
                  <c:v>Wasting </c:v>
                </c:pt>
              </c:strCache>
            </c:strRef>
          </c:tx>
          <c:invertIfNegative val="0"/>
          <c:cat>
            <c:strRef>
              <c:f>Sheet1!$C$42:$C$55</c:f>
              <c:strCache>
                <c:ptCount val="14"/>
                <c:pt idx="0">
                  <c:v>Zambezi</c:v>
                </c:pt>
                <c:pt idx="1">
                  <c:v>Erongo</c:v>
                </c:pt>
                <c:pt idx="2">
                  <c:v>Hardap </c:v>
                </c:pt>
                <c:pt idx="3">
                  <c:v>//Karas </c:v>
                </c:pt>
                <c:pt idx="4">
                  <c:v>Kavango</c:v>
                </c:pt>
                <c:pt idx="5">
                  <c:v>Khomas</c:v>
                </c:pt>
                <c:pt idx="6">
                  <c:v>Kunene </c:v>
                </c:pt>
                <c:pt idx="7">
                  <c:v>Ohangwena </c:v>
                </c:pt>
                <c:pt idx="8">
                  <c:v>Omaheke</c:v>
                </c:pt>
                <c:pt idx="9">
                  <c:v>Omusati </c:v>
                </c:pt>
                <c:pt idx="10">
                  <c:v>Oshana </c:v>
                </c:pt>
                <c:pt idx="11">
                  <c:v>Oshikoto</c:v>
                </c:pt>
                <c:pt idx="12">
                  <c:v>Otjozondjupa</c:v>
                </c:pt>
                <c:pt idx="13">
                  <c:v>Namibia</c:v>
                </c:pt>
              </c:strCache>
            </c:strRef>
          </c:cat>
          <c:val>
            <c:numRef>
              <c:f>Sheet1!$E$42:$E$55</c:f>
              <c:numCache>
                <c:formatCode>0.0</c:formatCode>
                <c:ptCount val="14"/>
                <c:pt idx="0">
                  <c:v>5.7</c:v>
                </c:pt>
                <c:pt idx="1">
                  <c:v>8.1</c:v>
                </c:pt>
                <c:pt idx="2">
                  <c:v>8.2000000000000011</c:v>
                </c:pt>
                <c:pt idx="3">
                  <c:v>5.6</c:v>
                </c:pt>
                <c:pt idx="4">
                  <c:v>8.5</c:v>
                </c:pt>
                <c:pt idx="5">
                  <c:v>3.5</c:v>
                </c:pt>
                <c:pt idx="6">
                  <c:v>6.1</c:v>
                </c:pt>
                <c:pt idx="7">
                  <c:v>5.4</c:v>
                </c:pt>
                <c:pt idx="8">
                  <c:v>10.4</c:v>
                </c:pt>
                <c:pt idx="9">
                  <c:v>6</c:v>
                </c:pt>
                <c:pt idx="10">
                  <c:v>4.5</c:v>
                </c:pt>
                <c:pt idx="11">
                  <c:v>8.5</c:v>
                </c:pt>
                <c:pt idx="12">
                  <c:v>4.3</c:v>
                </c:pt>
                <c:pt idx="13">
                  <c:v>6.2</c:v>
                </c:pt>
              </c:numCache>
            </c:numRef>
          </c:val>
          <c:extLst>
            <c:ext xmlns:c16="http://schemas.microsoft.com/office/drawing/2014/chart" uri="{C3380CC4-5D6E-409C-BE32-E72D297353CC}">
              <c16:uniqueId val="{00000001-A445-644F-BE02-EAB0E0EB844C}"/>
            </c:ext>
          </c:extLst>
        </c:ser>
        <c:ser>
          <c:idx val="2"/>
          <c:order val="2"/>
          <c:tx>
            <c:strRef>
              <c:f>Sheet1!$F$41</c:f>
              <c:strCache>
                <c:ptCount val="1"/>
                <c:pt idx="0">
                  <c:v>Underweight</c:v>
                </c:pt>
              </c:strCache>
            </c:strRef>
          </c:tx>
          <c:invertIfNegative val="0"/>
          <c:cat>
            <c:strRef>
              <c:f>Sheet1!$C$42:$C$55</c:f>
              <c:strCache>
                <c:ptCount val="14"/>
                <c:pt idx="0">
                  <c:v>Zambezi</c:v>
                </c:pt>
                <c:pt idx="1">
                  <c:v>Erongo</c:v>
                </c:pt>
                <c:pt idx="2">
                  <c:v>Hardap </c:v>
                </c:pt>
                <c:pt idx="3">
                  <c:v>//Karas </c:v>
                </c:pt>
                <c:pt idx="4">
                  <c:v>Kavango</c:v>
                </c:pt>
                <c:pt idx="5">
                  <c:v>Khomas</c:v>
                </c:pt>
                <c:pt idx="6">
                  <c:v>Kunene </c:v>
                </c:pt>
                <c:pt idx="7">
                  <c:v>Ohangwena </c:v>
                </c:pt>
                <c:pt idx="8">
                  <c:v>Omaheke</c:v>
                </c:pt>
                <c:pt idx="9">
                  <c:v>Omusati </c:v>
                </c:pt>
                <c:pt idx="10">
                  <c:v>Oshana </c:v>
                </c:pt>
                <c:pt idx="11">
                  <c:v>Oshikoto</c:v>
                </c:pt>
                <c:pt idx="12">
                  <c:v>Otjozondjupa</c:v>
                </c:pt>
                <c:pt idx="13">
                  <c:v>Namibia</c:v>
                </c:pt>
              </c:strCache>
            </c:strRef>
          </c:cat>
          <c:val>
            <c:numRef>
              <c:f>Sheet1!$F$42:$F$55</c:f>
              <c:numCache>
                <c:formatCode>0.0</c:formatCode>
                <c:ptCount val="14"/>
                <c:pt idx="0">
                  <c:v>10.5</c:v>
                </c:pt>
                <c:pt idx="1">
                  <c:v>9.9</c:v>
                </c:pt>
                <c:pt idx="2">
                  <c:v>17.8</c:v>
                </c:pt>
                <c:pt idx="3">
                  <c:v>12.1</c:v>
                </c:pt>
                <c:pt idx="4">
                  <c:v>15</c:v>
                </c:pt>
                <c:pt idx="5">
                  <c:v>9</c:v>
                </c:pt>
                <c:pt idx="6">
                  <c:v>11.9</c:v>
                </c:pt>
                <c:pt idx="7">
                  <c:v>16.3</c:v>
                </c:pt>
                <c:pt idx="8">
                  <c:v>18</c:v>
                </c:pt>
                <c:pt idx="9">
                  <c:v>14.6</c:v>
                </c:pt>
                <c:pt idx="10">
                  <c:v>8.1</c:v>
                </c:pt>
                <c:pt idx="11">
                  <c:v>20.7</c:v>
                </c:pt>
                <c:pt idx="12">
                  <c:v>6.5</c:v>
                </c:pt>
                <c:pt idx="13">
                  <c:v>13.3</c:v>
                </c:pt>
              </c:numCache>
            </c:numRef>
          </c:val>
          <c:extLst>
            <c:ext xmlns:c16="http://schemas.microsoft.com/office/drawing/2014/chart" uri="{C3380CC4-5D6E-409C-BE32-E72D297353CC}">
              <c16:uniqueId val="{00000002-A445-644F-BE02-EAB0E0EB844C}"/>
            </c:ext>
          </c:extLst>
        </c:ser>
        <c:ser>
          <c:idx val="3"/>
          <c:order val="3"/>
          <c:tx>
            <c:strRef>
              <c:f>Sheet1!$G$41</c:f>
              <c:strCache>
                <c:ptCount val="1"/>
                <c:pt idx="0">
                  <c:v>Overweight</c:v>
                </c:pt>
              </c:strCache>
            </c:strRef>
          </c:tx>
          <c:invertIfNegative val="0"/>
          <c:cat>
            <c:strRef>
              <c:f>Sheet1!$C$42:$C$55</c:f>
              <c:strCache>
                <c:ptCount val="14"/>
                <c:pt idx="0">
                  <c:v>Zambezi</c:v>
                </c:pt>
                <c:pt idx="1">
                  <c:v>Erongo</c:v>
                </c:pt>
                <c:pt idx="2">
                  <c:v>Hardap </c:v>
                </c:pt>
                <c:pt idx="3">
                  <c:v>//Karas </c:v>
                </c:pt>
                <c:pt idx="4">
                  <c:v>Kavango</c:v>
                </c:pt>
                <c:pt idx="5">
                  <c:v>Khomas</c:v>
                </c:pt>
                <c:pt idx="6">
                  <c:v>Kunene </c:v>
                </c:pt>
                <c:pt idx="7">
                  <c:v>Ohangwena </c:v>
                </c:pt>
                <c:pt idx="8">
                  <c:v>Omaheke</c:v>
                </c:pt>
                <c:pt idx="9">
                  <c:v>Omusati </c:v>
                </c:pt>
                <c:pt idx="10">
                  <c:v>Oshana </c:v>
                </c:pt>
                <c:pt idx="11">
                  <c:v>Oshikoto</c:v>
                </c:pt>
                <c:pt idx="12">
                  <c:v>Otjozondjupa</c:v>
                </c:pt>
                <c:pt idx="13">
                  <c:v>Namibia</c:v>
                </c:pt>
              </c:strCache>
            </c:strRef>
          </c:cat>
          <c:val>
            <c:numRef>
              <c:f>Sheet1!$G$42:$G$55</c:f>
              <c:numCache>
                <c:formatCode>0.0</c:formatCode>
                <c:ptCount val="14"/>
                <c:pt idx="0">
                  <c:v>2</c:v>
                </c:pt>
                <c:pt idx="1">
                  <c:v>6.5</c:v>
                </c:pt>
                <c:pt idx="2">
                  <c:v>3.7</c:v>
                </c:pt>
                <c:pt idx="3">
                  <c:v>3.2</c:v>
                </c:pt>
                <c:pt idx="4">
                  <c:v>1.7</c:v>
                </c:pt>
                <c:pt idx="5">
                  <c:v>3.6</c:v>
                </c:pt>
                <c:pt idx="6">
                  <c:v>4.3</c:v>
                </c:pt>
                <c:pt idx="7">
                  <c:v>2.2999999999999998</c:v>
                </c:pt>
                <c:pt idx="8">
                  <c:v>5.3</c:v>
                </c:pt>
                <c:pt idx="9">
                  <c:v>2.4</c:v>
                </c:pt>
                <c:pt idx="10">
                  <c:v>7.4</c:v>
                </c:pt>
                <c:pt idx="11">
                  <c:v>1.7</c:v>
                </c:pt>
                <c:pt idx="12">
                  <c:v>5.7</c:v>
                </c:pt>
                <c:pt idx="13">
                  <c:v>3.4</c:v>
                </c:pt>
              </c:numCache>
            </c:numRef>
          </c:val>
          <c:extLst>
            <c:ext xmlns:c16="http://schemas.microsoft.com/office/drawing/2014/chart" uri="{C3380CC4-5D6E-409C-BE32-E72D297353CC}">
              <c16:uniqueId val="{00000003-A445-644F-BE02-EAB0E0EB844C}"/>
            </c:ext>
          </c:extLst>
        </c:ser>
        <c:dLbls>
          <c:showLegendKey val="0"/>
          <c:showVal val="0"/>
          <c:showCatName val="0"/>
          <c:showSerName val="0"/>
          <c:showPercent val="0"/>
          <c:showBubbleSize val="0"/>
        </c:dLbls>
        <c:gapWidth val="150"/>
        <c:axId val="1415392832"/>
        <c:axId val="1415391744"/>
      </c:barChart>
      <c:catAx>
        <c:axId val="1415392832"/>
        <c:scaling>
          <c:orientation val="minMax"/>
        </c:scaling>
        <c:delete val="0"/>
        <c:axPos val="b"/>
        <c:numFmt formatCode="General" sourceLinked="0"/>
        <c:majorTickMark val="out"/>
        <c:minorTickMark val="none"/>
        <c:tickLblPos val="nextTo"/>
        <c:crossAx val="1415391744"/>
        <c:crosses val="autoZero"/>
        <c:auto val="1"/>
        <c:lblAlgn val="ctr"/>
        <c:lblOffset val="100"/>
        <c:noMultiLvlLbl val="0"/>
      </c:catAx>
      <c:valAx>
        <c:axId val="1415391744"/>
        <c:scaling>
          <c:orientation val="minMax"/>
        </c:scaling>
        <c:delete val="0"/>
        <c:axPos val="l"/>
        <c:majorGridlines/>
        <c:numFmt formatCode="0.0" sourceLinked="1"/>
        <c:majorTickMark val="out"/>
        <c:minorTickMark val="none"/>
        <c:tickLblPos val="nextTo"/>
        <c:crossAx val="1415392832"/>
        <c:crosses val="autoZero"/>
        <c:crossBetween val="between"/>
      </c:valAx>
    </c:plotArea>
    <c:legend>
      <c:legendPos val="r"/>
      <c:overlay val="0"/>
    </c:legend>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800" b="1" i="0" u="none" strike="noStrike" kern="1200" spc="0" baseline="0">
                <a:solidFill>
                  <a:schemeClr val="tx1">
                    <a:lumMod val="65000"/>
                    <a:lumOff val="35000"/>
                  </a:schemeClr>
                </a:solidFill>
                <a:latin typeface="+mn-lt"/>
                <a:ea typeface="+mn-ea"/>
                <a:cs typeface="+mn-cs"/>
              </a:defRPr>
            </a:pPr>
            <a:r>
              <a:rPr lang="en-US" sz="2800" b="1"/>
              <a:t>Stunting and the Availability of Safe Water and Sanitation</a:t>
            </a:r>
          </a:p>
        </c:rich>
      </c:tx>
      <c:layout>
        <c:manualLayout>
          <c:xMode val="edge"/>
          <c:yMode val="edge"/>
          <c:x val="0.15988392694968326"/>
          <c:y val="1.2028819915937176E-2"/>
        </c:manualLayout>
      </c:layout>
      <c:overlay val="0"/>
      <c:spPr>
        <a:noFill/>
        <a:ln>
          <a:noFill/>
        </a:ln>
        <a:effectLst/>
      </c:spPr>
      <c:txPr>
        <a:bodyPr rot="0" spcFirstLastPara="1" vertOverflow="ellipsis" vert="horz" wrap="square" anchor="ctr" anchorCtr="1"/>
        <a:lstStyle/>
        <a:p>
          <a:pPr>
            <a:defRPr sz="2800" b="1" i="0" u="none" strike="noStrike" kern="1200" spc="0" baseline="0">
              <a:solidFill>
                <a:schemeClr val="tx1">
                  <a:lumMod val="65000"/>
                  <a:lumOff val="35000"/>
                </a:schemeClr>
              </a:solidFill>
              <a:latin typeface="+mn-lt"/>
              <a:ea typeface="+mn-ea"/>
              <a:cs typeface="+mn-cs"/>
            </a:defRPr>
          </a:pPr>
          <a:endParaRPr lang="en-NA"/>
        </a:p>
      </c:txPr>
    </c:title>
    <c:autoTitleDeleted val="0"/>
    <c:plotArea>
      <c:layout/>
      <c:barChart>
        <c:barDir val="col"/>
        <c:grouping val="clustered"/>
        <c:varyColors val="0"/>
        <c:ser>
          <c:idx val="0"/>
          <c:order val="0"/>
          <c:tx>
            <c:strRef>
              <c:f>Sheet1!$B$2</c:f>
              <c:strCache>
                <c:ptCount val="1"/>
                <c:pt idx="0">
                  <c:v>Stunting</c:v>
                </c:pt>
              </c:strCache>
            </c:strRef>
          </c:tx>
          <c:spPr>
            <a:solidFill>
              <a:schemeClr val="accent1"/>
            </a:solidFill>
            <a:ln>
              <a:noFill/>
            </a:ln>
            <a:effectLst/>
          </c:spPr>
          <c:invertIfNegative val="0"/>
          <c:cat>
            <c:strRef>
              <c:f>Sheet1!$A$3:$A$16</c:f>
              <c:strCache>
                <c:ptCount val="14"/>
                <c:pt idx="0">
                  <c:v>Zambezi</c:v>
                </c:pt>
                <c:pt idx="1">
                  <c:v>Erongo</c:v>
                </c:pt>
                <c:pt idx="2">
                  <c:v>Hardap</c:v>
                </c:pt>
                <c:pt idx="3">
                  <c:v>//Karas</c:v>
                </c:pt>
                <c:pt idx="4">
                  <c:v>Kavango</c:v>
                </c:pt>
                <c:pt idx="5">
                  <c:v>Khomas</c:v>
                </c:pt>
                <c:pt idx="6">
                  <c:v>Kunene</c:v>
                </c:pt>
                <c:pt idx="7">
                  <c:v>Ohangwena</c:v>
                </c:pt>
                <c:pt idx="8">
                  <c:v>Omaheke</c:v>
                </c:pt>
                <c:pt idx="9">
                  <c:v>Omusati</c:v>
                </c:pt>
                <c:pt idx="10">
                  <c:v>Oshana</c:v>
                </c:pt>
                <c:pt idx="11">
                  <c:v>Oshikoto</c:v>
                </c:pt>
                <c:pt idx="12">
                  <c:v>Otjozondjupa</c:v>
                </c:pt>
                <c:pt idx="13">
                  <c:v>Namibia</c:v>
                </c:pt>
              </c:strCache>
            </c:strRef>
          </c:cat>
          <c:val>
            <c:numRef>
              <c:f>Sheet1!$B$3:$B$16</c:f>
              <c:numCache>
                <c:formatCode>General</c:formatCode>
                <c:ptCount val="14"/>
                <c:pt idx="0">
                  <c:v>18.600000000000001</c:v>
                </c:pt>
                <c:pt idx="1">
                  <c:v>15.2</c:v>
                </c:pt>
                <c:pt idx="2">
                  <c:v>29.1</c:v>
                </c:pt>
                <c:pt idx="3">
                  <c:v>27</c:v>
                </c:pt>
                <c:pt idx="4">
                  <c:v>23.9</c:v>
                </c:pt>
                <c:pt idx="5">
                  <c:v>12.8</c:v>
                </c:pt>
                <c:pt idx="6">
                  <c:v>19.399999999999999</c:v>
                </c:pt>
                <c:pt idx="7">
                  <c:v>36.5</c:v>
                </c:pt>
                <c:pt idx="8">
                  <c:v>26.9</c:v>
                </c:pt>
                <c:pt idx="9">
                  <c:v>24.2</c:v>
                </c:pt>
                <c:pt idx="10">
                  <c:v>19.8</c:v>
                </c:pt>
                <c:pt idx="11">
                  <c:v>26.3</c:v>
                </c:pt>
                <c:pt idx="12">
                  <c:v>20.100000000000001</c:v>
                </c:pt>
                <c:pt idx="13">
                  <c:v>23.8</c:v>
                </c:pt>
              </c:numCache>
            </c:numRef>
          </c:val>
          <c:extLst>
            <c:ext xmlns:c16="http://schemas.microsoft.com/office/drawing/2014/chart" uri="{C3380CC4-5D6E-409C-BE32-E72D297353CC}">
              <c16:uniqueId val="{00000000-C178-422E-A654-03B12F3091E3}"/>
            </c:ext>
          </c:extLst>
        </c:ser>
        <c:dLbls>
          <c:showLegendKey val="0"/>
          <c:showVal val="0"/>
          <c:showCatName val="0"/>
          <c:showSerName val="0"/>
          <c:showPercent val="0"/>
          <c:showBubbleSize val="0"/>
        </c:dLbls>
        <c:gapWidth val="219"/>
        <c:axId val="327169295"/>
        <c:axId val="327167631"/>
      </c:barChart>
      <c:lineChart>
        <c:grouping val="standard"/>
        <c:varyColors val="0"/>
        <c:ser>
          <c:idx val="1"/>
          <c:order val="1"/>
          <c:tx>
            <c:strRef>
              <c:f>Sheet1!$H$2</c:f>
              <c:strCache>
                <c:ptCount val="1"/>
                <c:pt idx="0">
                  <c:v>Access to Safe Water</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strRef>
              <c:f>Sheet1!$A$3:$A$16</c:f>
              <c:strCache>
                <c:ptCount val="14"/>
                <c:pt idx="0">
                  <c:v>Zambezi</c:v>
                </c:pt>
                <c:pt idx="1">
                  <c:v>Erongo</c:v>
                </c:pt>
                <c:pt idx="2">
                  <c:v>Hardap</c:v>
                </c:pt>
                <c:pt idx="3">
                  <c:v>//Karas</c:v>
                </c:pt>
                <c:pt idx="4">
                  <c:v>Kavango</c:v>
                </c:pt>
                <c:pt idx="5">
                  <c:v>Khomas</c:v>
                </c:pt>
                <c:pt idx="6">
                  <c:v>Kunene</c:v>
                </c:pt>
                <c:pt idx="7">
                  <c:v>Ohangwena</c:v>
                </c:pt>
                <c:pt idx="8">
                  <c:v>Omaheke</c:v>
                </c:pt>
                <c:pt idx="9">
                  <c:v>Omusati</c:v>
                </c:pt>
                <c:pt idx="10">
                  <c:v>Oshana</c:v>
                </c:pt>
                <c:pt idx="11">
                  <c:v>Oshikoto</c:v>
                </c:pt>
                <c:pt idx="12">
                  <c:v>Otjozondjupa</c:v>
                </c:pt>
                <c:pt idx="13">
                  <c:v>Namibia</c:v>
                </c:pt>
              </c:strCache>
            </c:strRef>
          </c:cat>
          <c:val>
            <c:numRef>
              <c:f>Sheet1!$H$3:$H$16</c:f>
              <c:numCache>
                <c:formatCode>General</c:formatCode>
                <c:ptCount val="14"/>
                <c:pt idx="0">
                  <c:v>41.8</c:v>
                </c:pt>
                <c:pt idx="1">
                  <c:v>94.6</c:v>
                </c:pt>
                <c:pt idx="2">
                  <c:v>88.3</c:v>
                </c:pt>
                <c:pt idx="3">
                  <c:v>87</c:v>
                </c:pt>
                <c:pt idx="4">
                  <c:v>59.4</c:v>
                </c:pt>
                <c:pt idx="5">
                  <c:v>98.7</c:v>
                </c:pt>
                <c:pt idx="6">
                  <c:v>57.9</c:v>
                </c:pt>
                <c:pt idx="7">
                  <c:v>45.5</c:v>
                </c:pt>
                <c:pt idx="8">
                  <c:v>82</c:v>
                </c:pt>
                <c:pt idx="9">
                  <c:v>47.2</c:v>
                </c:pt>
                <c:pt idx="10">
                  <c:v>89.6</c:v>
                </c:pt>
                <c:pt idx="11">
                  <c:v>72.400000000000006</c:v>
                </c:pt>
                <c:pt idx="12">
                  <c:v>91</c:v>
                </c:pt>
                <c:pt idx="13">
                  <c:v>75.3</c:v>
                </c:pt>
              </c:numCache>
            </c:numRef>
          </c:val>
          <c:smooth val="0"/>
          <c:extLst>
            <c:ext xmlns:c16="http://schemas.microsoft.com/office/drawing/2014/chart" uri="{C3380CC4-5D6E-409C-BE32-E72D297353CC}">
              <c16:uniqueId val="{00000001-C178-422E-A654-03B12F3091E3}"/>
            </c:ext>
          </c:extLst>
        </c:ser>
        <c:ser>
          <c:idx val="2"/>
          <c:order val="2"/>
          <c:tx>
            <c:strRef>
              <c:f>Sheet1!$I$2</c:f>
              <c:strCache>
                <c:ptCount val="1"/>
                <c:pt idx="0">
                  <c:v>Access to Appropriate Sanitation</c:v>
                </c:pt>
              </c:strCache>
            </c:strRef>
          </c:tx>
          <c:spPr>
            <a:ln w="28575" cap="rnd">
              <a:solidFill>
                <a:schemeClr val="accent3"/>
              </a:solidFill>
              <a:round/>
            </a:ln>
            <a:effectLst/>
          </c:spPr>
          <c:marker>
            <c:symbol val="none"/>
          </c:marker>
          <c:cat>
            <c:strRef>
              <c:f>Sheet1!$A$3:$A$16</c:f>
              <c:strCache>
                <c:ptCount val="14"/>
                <c:pt idx="0">
                  <c:v>Zambezi</c:v>
                </c:pt>
                <c:pt idx="1">
                  <c:v>Erongo</c:v>
                </c:pt>
                <c:pt idx="2">
                  <c:v>Hardap</c:v>
                </c:pt>
                <c:pt idx="3">
                  <c:v>//Karas</c:v>
                </c:pt>
                <c:pt idx="4">
                  <c:v>Kavango</c:v>
                </c:pt>
                <c:pt idx="5">
                  <c:v>Khomas</c:v>
                </c:pt>
                <c:pt idx="6">
                  <c:v>Kunene</c:v>
                </c:pt>
                <c:pt idx="7">
                  <c:v>Ohangwena</c:v>
                </c:pt>
                <c:pt idx="8">
                  <c:v>Omaheke</c:v>
                </c:pt>
                <c:pt idx="9">
                  <c:v>Omusati</c:v>
                </c:pt>
                <c:pt idx="10">
                  <c:v>Oshana</c:v>
                </c:pt>
                <c:pt idx="11">
                  <c:v>Oshikoto</c:v>
                </c:pt>
                <c:pt idx="12">
                  <c:v>Otjozondjupa</c:v>
                </c:pt>
                <c:pt idx="13">
                  <c:v>Namibia</c:v>
                </c:pt>
              </c:strCache>
            </c:strRef>
          </c:cat>
          <c:val>
            <c:numRef>
              <c:f>Sheet1!$I$3:$I$16</c:f>
              <c:numCache>
                <c:formatCode>General</c:formatCode>
                <c:ptCount val="14"/>
                <c:pt idx="0">
                  <c:v>13.9</c:v>
                </c:pt>
                <c:pt idx="1">
                  <c:v>89.8</c:v>
                </c:pt>
                <c:pt idx="2">
                  <c:v>67.400000000000006</c:v>
                </c:pt>
                <c:pt idx="3">
                  <c:v>68.3</c:v>
                </c:pt>
                <c:pt idx="4">
                  <c:v>16.7</c:v>
                </c:pt>
                <c:pt idx="5">
                  <c:v>87.1</c:v>
                </c:pt>
                <c:pt idx="6">
                  <c:v>46.9</c:v>
                </c:pt>
                <c:pt idx="7">
                  <c:v>17.8</c:v>
                </c:pt>
                <c:pt idx="8">
                  <c:v>32.6</c:v>
                </c:pt>
                <c:pt idx="9">
                  <c:v>25</c:v>
                </c:pt>
                <c:pt idx="10">
                  <c:v>55.8</c:v>
                </c:pt>
                <c:pt idx="11">
                  <c:v>28.8</c:v>
                </c:pt>
                <c:pt idx="12">
                  <c:v>63.1</c:v>
                </c:pt>
                <c:pt idx="13">
                  <c:v>50.7</c:v>
                </c:pt>
              </c:numCache>
            </c:numRef>
          </c:val>
          <c:smooth val="0"/>
          <c:extLst>
            <c:ext xmlns:c16="http://schemas.microsoft.com/office/drawing/2014/chart" uri="{C3380CC4-5D6E-409C-BE32-E72D297353CC}">
              <c16:uniqueId val="{00000002-C178-422E-A654-03B12F3091E3}"/>
            </c:ext>
          </c:extLst>
        </c:ser>
        <c:dLbls>
          <c:showLegendKey val="0"/>
          <c:showVal val="0"/>
          <c:showCatName val="0"/>
          <c:showSerName val="0"/>
          <c:showPercent val="0"/>
          <c:showBubbleSize val="0"/>
        </c:dLbls>
        <c:marker val="1"/>
        <c:smooth val="0"/>
        <c:axId val="327169295"/>
        <c:axId val="327167631"/>
      </c:lineChart>
      <c:catAx>
        <c:axId val="32716929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NA"/>
          </a:p>
        </c:txPr>
        <c:crossAx val="327167631"/>
        <c:crosses val="autoZero"/>
        <c:auto val="1"/>
        <c:lblAlgn val="ctr"/>
        <c:lblOffset val="100"/>
        <c:noMultiLvlLbl val="0"/>
      </c:catAx>
      <c:valAx>
        <c:axId val="327167631"/>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NA"/>
          </a:p>
        </c:txPr>
        <c:crossAx val="32716929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NA"/>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A"/>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800" b="1" i="0" u="none" strike="noStrike" kern="1200" spc="0" baseline="0">
                <a:solidFill>
                  <a:schemeClr val="tx1">
                    <a:lumMod val="65000"/>
                    <a:lumOff val="35000"/>
                  </a:schemeClr>
                </a:solidFill>
                <a:latin typeface="+mn-lt"/>
                <a:ea typeface="+mn-ea"/>
                <a:cs typeface="+mn-cs"/>
              </a:defRPr>
            </a:pPr>
            <a:r>
              <a:rPr lang="en-US" sz="2800" b="1"/>
              <a:t>Stunting and the Availability of Safe Water and Sanitation</a:t>
            </a:r>
          </a:p>
        </c:rich>
      </c:tx>
      <c:layout>
        <c:manualLayout>
          <c:xMode val="edge"/>
          <c:yMode val="edge"/>
          <c:x val="0.15988392694968326"/>
          <c:y val="1.2028819915937176E-2"/>
        </c:manualLayout>
      </c:layout>
      <c:overlay val="0"/>
      <c:spPr>
        <a:noFill/>
        <a:ln>
          <a:noFill/>
        </a:ln>
        <a:effectLst/>
      </c:spPr>
      <c:txPr>
        <a:bodyPr rot="0" spcFirstLastPara="1" vertOverflow="ellipsis" vert="horz" wrap="square" anchor="ctr" anchorCtr="1"/>
        <a:lstStyle/>
        <a:p>
          <a:pPr>
            <a:defRPr sz="2800" b="1" i="0" u="none" strike="noStrike" kern="1200" spc="0" baseline="0">
              <a:solidFill>
                <a:schemeClr val="tx1">
                  <a:lumMod val="65000"/>
                  <a:lumOff val="35000"/>
                </a:schemeClr>
              </a:solidFill>
              <a:latin typeface="+mn-lt"/>
              <a:ea typeface="+mn-ea"/>
              <a:cs typeface="+mn-cs"/>
            </a:defRPr>
          </a:pPr>
          <a:endParaRPr lang="en-NA"/>
        </a:p>
      </c:txPr>
    </c:title>
    <c:autoTitleDeleted val="0"/>
    <c:plotArea>
      <c:layout/>
      <c:barChart>
        <c:barDir val="col"/>
        <c:grouping val="clustered"/>
        <c:varyColors val="0"/>
        <c:ser>
          <c:idx val="0"/>
          <c:order val="0"/>
          <c:tx>
            <c:strRef>
              <c:f>Sheet1!$B$2</c:f>
              <c:strCache>
                <c:ptCount val="1"/>
                <c:pt idx="0">
                  <c:v>Stunting</c:v>
                </c:pt>
              </c:strCache>
            </c:strRef>
          </c:tx>
          <c:spPr>
            <a:solidFill>
              <a:schemeClr val="accent1"/>
            </a:solidFill>
            <a:ln>
              <a:noFill/>
            </a:ln>
            <a:effectLst/>
          </c:spPr>
          <c:invertIfNegative val="0"/>
          <c:cat>
            <c:strRef>
              <c:f>Sheet1!$A$3:$A$16</c:f>
              <c:strCache>
                <c:ptCount val="14"/>
                <c:pt idx="0">
                  <c:v>Zambezi</c:v>
                </c:pt>
                <c:pt idx="1">
                  <c:v>Erongo</c:v>
                </c:pt>
                <c:pt idx="2">
                  <c:v>Hardap</c:v>
                </c:pt>
                <c:pt idx="3">
                  <c:v>//Karas</c:v>
                </c:pt>
                <c:pt idx="4">
                  <c:v>Kavango</c:v>
                </c:pt>
                <c:pt idx="5">
                  <c:v>Khomas</c:v>
                </c:pt>
                <c:pt idx="6">
                  <c:v>Kunene</c:v>
                </c:pt>
                <c:pt idx="7">
                  <c:v>Ohangwena</c:v>
                </c:pt>
                <c:pt idx="8">
                  <c:v>Omaheke</c:v>
                </c:pt>
                <c:pt idx="9">
                  <c:v>Omusati</c:v>
                </c:pt>
                <c:pt idx="10">
                  <c:v>Oshana</c:v>
                </c:pt>
                <c:pt idx="11">
                  <c:v>Oshikoto</c:v>
                </c:pt>
                <c:pt idx="12">
                  <c:v>Otjozondjupa</c:v>
                </c:pt>
                <c:pt idx="13">
                  <c:v>Namibia</c:v>
                </c:pt>
              </c:strCache>
            </c:strRef>
          </c:cat>
          <c:val>
            <c:numRef>
              <c:f>Sheet1!$B$3:$B$16</c:f>
              <c:numCache>
                <c:formatCode>General</c:formatCode>
                <c:ptCount val="14"/>
                <c:pt idx="0">
                  <c:v>18.600000000000001</c:v>
                </c:pt>
                <c:pt idx="1">
                  <c:v>15.2</c:v>
                </c:pt>
                <c:pt idx="2">
                  <c:v>29.1</c:v>
                </c:pt>
                <c:pt idx="3">
                  <c:v>27</c:v>
                </c:pt>
                <c:pt idx="4">
                  <c:v>23.9</c:v>
                </c:pt>
                <c:pt idx="5">
                  <c:v>12.8</c:v>
                </c:pt>
                <c:pt idx="6">
                  <c:v>19.399999999999999</c:v>
                </c:pt>
                <c:pt idx="7">
                  <c:v>36.5</c:v>
                </c:pt>
                <c:pt idx="8">
                  <c:v>26.9</c:v>
                </c:pt>
                <c:pt idx="9">
                  <c:v>24.2</c:v>
                </c:pt>
                <c:pt idx="10">
                  <c:v>19.8</c:v>
                </c:pt>
                <c:pt idx="11">
                  <c:v>26.3</c:v>
                </c:pt>
                <c:pt idx="12">
                  <c:v>20.100000000000001</c:v>
                </c:pt>
                <c:pt idx="13">
                  <c:v>23.8</c:v>
                </c:pt>
              </c:numCache>
            </c:numRef>
          </c:val>
          <c:extLst>
            <c:ext xmlns:c16="http://schemas.microsoft.com/office/drawing/2014/chart" uri="{C3380CC4-5D6E-409C-BE32-E72D297353CC}">
              <c16:uniqueId val="{00000000-C178-422E-A654-03B12F3091E3}"/>
            </c:ext>
          </c:extLst>
        </c:ser>
        <c:dLbls>
          <c:showLegendKey val="0"/>
          <c:showVal val="0"/>
          <c:showCatName val="0"/>
          <c:showSerName val="0"/>
          <c:showPercent val="0"/>
          <c:showBubbleSize val="0"/>
        </c:dLbls>
        <c:gapWidth val="219"/>
        <c:axId val="327169295"/>
        <c:axId val="327167631"/>
      </c:barChart>
      <c:lineChart>
        <c:grouping val="standard"/>
        <c:varyColors val="0"/>
        <c:ser>
          <c:idx val="1"/>
          <c:order val="1"/>
          <c:tx>
            <c:strRef>
              <c:f>Sheet1!$H$2</c:f>
              <c:strCache>
                <c:ptCount val="1"/>
                <c:pt idx="0">
                  <c:v>Access to Safe Water</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strRef>
              <c:f>Sheet1!$A$3:$A$16</c:f>
              <c:strCache>
                <c:ptCount val="14"/>
                <c:pt idx="0">
                  <c:v>Zambezi</c:v>
                </c:pt>
                <c:pt idx="1">
                  <c:v>Erongo</c:v>
                </c:pt>
                <c:pt idx="2">
                  <c:v>Hardap</c:v>
                </c:pt>
                <c:pt idx="3">
                  <c:v>//Karas</c:v>
                </c:pt>
                <c:pt idx="4">
                  <c:v>Kavango</c:v>
                </c:pt>
                <c:pt idx="5">
                  <c:v>Khomas</c:v>
                </c:pt>
                <c:pt idx="6">
                  <c:v>Kunene</c:v>
                </c:pt>
                <c:pt idx="7">
                  <c:v>Ohangwena</c:v>
                </c:pt>
                <c:pt idx="8">
                  <c:v>Omaheke</c:v>
                </c:pt>
                <c:pt idx="9">
                  <c:v>Omusati</c:v>
                </c:pt>
                <c:pt idx="10">
                  <c:v>Oshana</c:v>
                </c:pt>
                <c:pt idx="11">
                  <c:v>Oshikoto</c:v>
                </c:pt>
                <c:pt idx="12">
                  <c:v>Otjozondjupa</c:v>
                </c:pt>
                <c:pt idx="13">
                  <c:v>Namibia</c:v>
                </c:pt>
              </c:strCache>
            </c:strRef>
          </c:cat>
          <c:val>
            <c:numRef>
              <c:f>Sheet1!$H$3:$H$16</c:f>
              <c:numCache>
                <c:formatCode>General</c:formatCode>
                <c:ptCount val="14"/>
                <c:pt idx="0">
                  <c:v>41.8</c:v>
                </c:pt>
                <c:pt idx="1">
                  <c:v>94.6</c:v>
                </c:pt>
                <c:pt idx="2">
                  <c:v>88.3</c:v>
                </c:pt>
                <c:pt idx="3">
                  <c:v>87</c:v>
                </c:pt>
                <c:pt idx="4">
                  <c:v>59.4</c:v>
                </c:pt>
                <c:pt idx="5">
                  <c:v>98.7</c:v>
                </c:pt>
                <c:pt idx="6">
                  <c:v>57.9</c:v>
                </c:pt>
                <c:pt idx="7">
                  <c:v>45.5</c:v>
                </c:pt>
                <c:pt idx="8">
                  <c:v>82</c:v>
                </c:pt>
                <c:pt idx="9">
                  <c:v>47.2</c:v>
                </c:pt>
                <c:pt idx="10">
                  <c:v>89.6</c:v>
                </c:pt>
                <c:pt idx="11">
                  <c:v>72.400000000000006</c:v>
                </c:pt>
                <c:pt idx="12">
                  <c:v>91</c:v>
                </c:pt>
                <c:pt idx="13">
                  <c:v>75.3</c:v>
                </c:pt>
              </c:numCache>
            </c:numRef>
          </c:val>
          <c:smooth val="0"/>
          <c:extLst>
            <c:ext xmlns:c16="http://schemas.microsoft.com/office/drawing/2014/chart" uri="{C3380CC4-5D6E-409C-BE32-E72D297353CC}">
              <c16:uniqueId val="{00000001-C178-422E-A654-03B12F3091E3}"/>
            </c:ext>
          </c:extLst>
        </c:ser>
        <c:ser>
          <c:idx val="2"/>
          <c:order val="2"/>
          <c:tx>
            <c:strRef>
              <c:f>Sheet1!$I$2</c:f>
              <c:strCache>
                <c:ptCount val="1"/>
                <c:pt idx="0">
                  <c:v>Access to Appropriate Sanitation</c:v>
                </c:pt>
              </c:strCache>
            </c:strRef>
          </c:tx>
          <c:spPr>
            <a:ln w="28575" cap="rnd">
              <a:solidFill>
                <a:schemeClr val="accent3"/>
              </a:solidFill>
              <a:round/>
            </a:ln>
            <a:effectLst/>
          </c:spPr>
          <c:marker>
            <c:symbol val="none"/>
          </c:marker>
          <c:cat>
            <c:strRef>
              <c:f>Sheet1!$A$3:$A$16</c:f>
              <c:strCache>
                <c:ptCount val="14"/>
                <c:pt idx="0">
                  <c:v>Zambezi</c:v>
                </c:pt>
                <c:pt idx="1">
                  <c:v>Erongo</c:v>
                </c:pt>
                <c:pt idx="2">
                  <c:v>Hardap</c:v>
                </c:pt>
                <c:pt idx="3">
                  <c:v>//Karas</c:v>
                </c:pt>
                <c:pt idx="4">
                  <c:v>Kavango</c:v>
                </c:pt>
                <c:pt idx="5">
                  <c:v>Khomas</c:v>
                </c:pt>
                <c:pt idx="6">
                  <c:v>Kunene</c:v>
                </c:pt>
                <c:pt idx="7">
                  <c:v>Ohangwena</c:v>
                </c:pt>
                <c:pt idx="8">
                  <c:v>Omaheke</c:v>
                </c:pt>
                <c:pt idx="9">
                  <c:v>Omusati</c:v>
                </c:pt>
                <c:pt idx="10">
                  <c:v>Oshana</c:v>
                </c:pt>
                <c:pt idx="11">
                  <c:v>Oshikoto</c:v>
                </c:pt>
                <c:pt idx="12">
                  <c:v>Otjozondjupa</c:v>
                </c:pt>
                <c:pt idx="13">
                  <c:v>Namibia</c:v>
                </c:pt>
              </c:strCache>
            </c:strRef>
          </c:cat>
          <c:val>
            <c:numRef>
              <c:f>Sheet1!$I$3:$I$16</c:f>
              <c:numCache>
                <c:formatCode>General</c:formatCode>
                <c:ptCount val="14"/>
                <c:pt idx="0">
                  <c:v>13.9</c:v>
                </c:pt>
                <c:pt idx="1">
                  <c:v>89.8</c:v>
                </c:pt>
                <c:pt idx="2">
                  <c:v>67.400000000000006</c:v>
                </c:pt>
                <c:pt idx="3">
                  <c:v>68.3</c:v>
                </c:pt>
                <c:pt idx="4">
                  <c:v>16.7</c:v>
                </c:pt>
                <c:pt idx="5">
                  <c:v>87.1</c:v>
                </c:pt>
                <c:pt idx="6">
                  <c:v>46.9</c:v>
                </c:pt>
                <c:pt idx="7">
                  <c:v>17.8</c:v>
                </c:pt>
                <c:pt idx="8">
                  <c:v>32.6</c:v>
                </c:pt>
                <c:pt idx="9">
                  <c:v>25</c:v>
                </c:pt>
                <c:pt idx="10">
                  <c:v>55.8</c:v>
                </c:pt>
                <c:pt idx="11">
                  <c:v>28.8</c:v>
                </c:pt>
                <c:pt idx="12">
                  <c:v>63.1</c:v>
                </c:pt>
                <c:pt idx="13">
                  <c:v>50.7</c:v>
                </c:pt>
              </c:numCache>
            </c:numRef>
          </c:val>
          <c:smooth val="0"/>
          <c:extLst>
            <c:ext xmlns:c16="http://schemas.microsoft.com/office/drawing/2014/chart" uri="{C3380CC4-5D6E-409C-BE32-E72D297353CC}">
              <c16:uniqueId val="{00000002-C178-422E-A654-03B12F3091E3}"/>
            </c:ext>
          </c:extLst>
        </c:ser>
        <c:dLbls>
          <c:showLegendKey val="0"/>
          <c:showVal val="0"/>
          <c:showCatName val="0"/>
          <c:showSerName val="0"/>
          <c:showPercent val="0"/>
          <c:showBubbleSize val="0"/>
        </c:dLbls>
        <c:marker val="1"/>
        <c:smooth val="0"/>
        <c:axId val="327169295"/>
        <c:axId val="327167631"/>
      </c:lineChart>
      <c:catAx>
        <c:axId val="32716929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NA"/>
          </a:p>
        </c:txPr>
        <c:crossAx val="327167631"/>
        <c:crosses val="autoZero"/>
        <c:auto val="1"/>
        <c:lblAlgn val="ctr"/>
        <c:lblOffset val="100"/>
        <c:noMultiLvlLbl val="0"/>
      </c:catAx>
      <c:valAx>
        <c:axId val="327167631"/>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NA"/>
          </a:p>
        </c:txPr>
        <c:crossAx val="32716929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NA"/>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A"/>
    </a:p>
  </c:txPr>
  <c:externalData r:id="rId3">
    <c:autoUpdate val="0"/>
  </c:externalData>
  <c:userShapes r:id="rId4"/>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Malnutrition</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NA"/>
        </a:p>
      </c:txPr>
    </c:title>
    <c:autoTitleDeleted val="0"/>
    <c:plotArea>
      <c:layout/>
      <c:barChart>
        <c:barDir val="col"/>
        <c:grouping val="clustered"/>
        <c:varyColors val="0"/>
        <c:ser>
          <c:idx val="0"/>
          <c:order val="0"/>
          <c:tx>
            <c:strRef>
              <c:f>Sheet1!$A$4</c:f>
              <c:strCache>
                <c:ptCount val="1"/>
                <c:pt idx="0">
                  <c:v>Erongo</c:v>
                </c:pt>
              </c:strCache>
            </c:strRef>
          </c:tx>
          <c:spPr>
            <a:solidFill>
              <a:schemeClr val="accent1"/>
            </a:solidFill>
            <a:ln>
              <a:noFill/>
            </a:ln>
            <a:effectLst/>
          </c:spPr>
          <c:invertIfNegative val="0"/>
          <c:cat>
            <c:strRef>
              <c:f>Sheet1!$B$2:$E$2</c:f>
              <c:strCache>
                <c:ptCount val="4"/>
                <c:pt idx="0">
                  <c:v>Stunting</c:v>
                </c:pt>
                <c:pt idx="1">
                  <c:v>Wasting </c:v>
                </c:pt>
                <c:pt idx="2">
                  <c:v>Overweight</c:v>
                </c:pt>
                <c:pt idx="3">
                  <c:v>Underweight</c:v>
                </c:pt>
              </c:strCache>
            </c:strRef>
          </c:cat>
          <c:val>
            <c:numRef>
              <c:f>Sheet1!$B$4:$E$4</c:f>
              <c:numCache>
                <c:formatCode>General</c:formatCode>
                <c:ptCount val="4"/>
                <c:pt idx="0">
                  <c:v>15.2</c:v>
                </c:pt>
                <c:pt idx="1">
                  <c:v>8.1</c:v>
                </c:pt>
                <c:pt idx="2">
                  <c:v>6.5</c:v>
                </c:pt>
                <c:pt idx="3">
                  <c:v>9.9</c:v>
                </c:pt>
              </c:numCache>
            </c:numRef>
          </c:val>
          <c:extLst>
            <c:ext xmlns:c16="http://schemas.microsoft.com/office/drawing/2014/chart" uri="{C3380CC4-5D6E-409C-BE32-E72D297353CC}">
              <c16:uniqueId val="{00000000-E6AE-431A-AC18-6AFF9BA8A616}"/>
            </c:ext>
          </c:extLst>
        </c:ser>
        <c:ser>
          <c:idx val="1"/>
          <c:order val="1"/>
          <c:tx>
            <c:strRef>
              <c:f>Sheet1!$A$15</c:f>
              <c:strCache>
                <c:ptCount val="1"/>
                <c:pt idx="0">
                  <c:v>Otjozondjupa</c:v>
                </c:pt>
              </c:strCache>
            </c:strRef>
          </c:tx>
          <c:spPr>
            <a:solidFill>
              <a:schemeClr val="accent2"/>
            </a:solidFill>
            <a:ln>
              <a:noFill/>
            </a:ln>
            <a:effectLst/>
          </c:spPr>
          <c:invertIfNegative val="0"/>
          <c:cat>
            <c:strRef>
              <c:f>Sheet1!$B$2:$E$2</c:f>
              <c:strCache>
                <c:ptCount val="4"/>
                <c:pt idx="0">
                  <c:v>Stunting</c:v>
                </c:pt>
                <c:pt idx="1">
                  <c:v>Wasting </c:v>
                </c:pt>
                <c:pt idx="2">
                  <c:v>Overweight</c:v>
                </c:pt>
                <c:pt idx="3">
                  <c:v>Underweight</c:v>
                </c:pt>
              </c:strCache>
            </c:strRef>
          </c:cat>
          <c:val>
            <c:numRef>
              <c:f>Sheet1!$B$15:$E$15</c:f>
              <c:numCache>
                <c:formatCode>General</c:formatCode>
                <c:ptCount val="4"/>
                <c:pt idx="0">
                  <c:v>20.100000000000001</c:v>
                </c:pt>
                <c:pt idx="1">
                  <c:v>4.3</c:v>
                </c:pt>
                <c:pt idx="2">
                  <c:v>5.7</c:v>
                </c:pt>
                <c:pt idx="3">
                  <c:v>6.5</c:v>
                </c:pt>
              </c:numCache>
            </c:numRef>
          </c:val>
          <c:extLst>
            <c:ext xmlns:c16="http://schemas.microsoft.com/office/drawing/2014/chart" uri="{C3380CC4-5D6E-409C-BE32-E72D297353CC}">
              <c16:uniqueId val="{00000001-E6AE-431A-AC18-6AFF9BA8A616}"/>
            </c:ext>
          </c:extLst>
        </c:ser>
        <c:ser>
          <c:idx val="2"/>
          <c:order val="2"/>
          <c:tx>
            <c:strRef>
              <c:f>Sheet1!$A$16</c:f>
              <c:strCache>
                <c:ptCount val="1"/>
                <c:pt idx="0">
                  <c:v>Namibia</c:v>
                </c:pt>
              </c:strCache>
            </c:strRef>
          </c:tx>
          <c:spPr>
            <a:solidFill>
              <a:schemeClr val="accent3"/>
            </a:solidFill>
            <a:ln>
              <a:noFill/>
            </a:ln>
            <a:effectLst/>
          </c:spPr>
          <c:invertIfNegative val="0"/>
          <c:cat>
            <c:strRef>
              <c:f>Sheet1!$B$2:$E$2</c:f>
              <c:strCache>
                <c:ptCount val="4"/>
                <c:pt idx="0">
                  <c:v>Stunting</c:v>
                </c:pt>
                <c:pt idx="1">
                  <c:v>Wasting </c:v>
                </c:pt>
                <c:pt idx="2">
                  <c:v>Overweight</c:v>
                </c:pt>
                <c:pt idx="3">
                  <c:v>Underweight</c:v>
                </c:pt>
              </c:strCache>
            </c:strRef>
          </c:cat>
          <c:val>
            <c:numRef>
              <c:f>Sheet1!$B$16:$E$16</c:f>
              <c:numCache>
                <c:formatCode>General</c:formatCode>
                <c:ptCount val="4"/>
                <c:pt idx="0">
                  <c:v>23.8</c:v>
                </c:pt>
                <c:pt idx="1">
                  <c:v>6.2</c:v>
                </c:pt>
                <c:pt idx="2">
                  <c:v>3.4</c:v>
                </c:pt>
                <c:pt idx="3">
                  <c:v>13.4</c:v>
                </c:pt>
              </c:numCache>
            </c:numRef>
          </c:val>
          <c:extLst>
            <c:ext xmlns:c16="http://schemas.microsoft.com/office/drawing/2014/chart" uri="{C3380CC4-5D6E-409C-BE32-E72D297353CC}">
              <c16:uniqueId val="{00000002-E6AE-431A-AC18-6AFF9BA8A616}"/>
            </c:ext>
          </c:extLst>
        </c:ser>
        <c:dLbls>
          <c:showLegendKey val="0"/>
          <c:showVal val="0"/>
          <c:showCatName val="0"/>
          <c:showSerName val="0"/>
          <c:showPercent val="0"/>
          <c:showBubbleSize val="0"/>
        </c:dLbls>
        <c:gapWidth val="219"/>
        <c:overlap val="-27"/>
        <c:axId val="426162016"/>
        <c:axId val="426177408"/>
      </c:barChart>
      <c:catAx>
        <c:axId val="4261620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NA"/>
          </a:p>
        </c:txPr>
        <c:crossAx val="426177408"/>
        <c:crosses val="autoZero"/>
        <c:auto val="1"/>
        <c:lblAlgn val="ctr"/>
        <c:lblOffset val="100"/>
        <c:noMultiLvlLbl val="0"/>
      </c:catAx>
      <c:valAx>
        <c:axId val="42617740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NA"/>
          </a:p>
        </c:txPr>
        <c:crossAx val="42616201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NA"/>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A"/>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cap="all" spc="120" normalizeH="0" baseline="0">
                <a:solidFill>
                  <a:schemeClr val="tx1">
                    <a:lumMod val="65000"/>
                    <a:lumOff val="35000"/>
                  </a:schemeClr>
                </a:solidFill>
                <a:latin typeface="+mn-lt"/>
                <a:ea typeface="+mn-ea"/>
                <a:cs typeface="+mn-cs"/>
              </a:defRPr>
            </a:pPr>
            <a:r>
              <a:rPr lang="en-US" sz="1800"/>
              <a:t>Malnutrition Levels</a:t>
            </a:r>
          </a:p>
        </c:rich>
      </c:tx>
      <c:layout>
        <c:manualLayout>
          <c:xMode val="edge"/>
          <c:yMode val="edge"/>
          <c:x val="0.43923605035481678"/>
          <c:y val="0"/>
        </c:manualLayout>
      </c:layout>
      <c:overlay val="0"/>
      <c:spPr>
        <a:noFill/>
        <a:ln>
          <a:noFill/>
        </a:ln>
        <a:effectLst/>
      </c:spPr>
      <c:txPr>
        <a:bodyPr rot="0" spcFirstLastPara="1" vertOverflow="ellipsis" vert="horz" wrap="square" anchor="ctr" anchorCtr="1"/>
        <a:lstStyle/>
        <a:p>
          <a:pPr>
            <a:defRPr sz="1800" b="1" i="0" u="none" strike="noStrike" kern="1200" cap="all" spc="120" normalizeH="0" baseline="0">
              <a:solidFill>
                <a:schemeClr val="tx1">
                  <a:lumMod val="65000"/>
                  <a:lumOff val="35000"/>
                </a:schemeClr>
              </a:solidFill>
              <a:latin typeface="+mn-lt"/>
              <a:ea typeface="+mn-ea"/>
              <a:cs typeface="+mn-cs"/>
            </a:defRPr>
          </a:pPr>
          <a:endParaRPr lang="en-NA"/>
        </a:p>
      </c:txPr>
    </c:title>
    <c:autoTitleDeleted val="0"/>
    <c:plotArea>
      <c:layout>
        <c:manualLayout>
          <c:layoutTarget val="inner"/>
          <c:xMode val="edge"/>
          <c:yMode val="edge"/>
          <c:x val="2.0061728395061727E-2"/>
          <c:y val="0.2192797906831741"/>
          <c:w val="0.96604938271604934"/>
          <c:h val="0.65834423709257828"/>
        </c:manualLayout>
      </c:layout>
      <c:barChart>
        <c:barDir val="col"/>
        <c:grouping val="clustered"/>
        <c:varyColors val="0"/>
        <c:ser>
          <c:idx val="0"/>
          <c:order val="0"/>
          <c:tx>
            <c:strRef>
              <c:f>Sheet1!$A$9</c:f>
              <c:strCache>
                <c:ptCount val="1"/>
                <c:pt idx="0">
                  <c:v>Kunene</c:v>
                </c:pt>
              </c:strCache>
            </c:strRef>
          </c:tx>
          <c:spPr>
            <a:solidFill>
              <a:schemeClr val="accent1"/>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1800" b="0" i="0" u="none" strike="noStrike" kern="1200" baseline="0">
                    <a:solidFill>
                      <a:schemeClr val="tx1">
                        <a:lumMod val="50000"/>
                        <a:lumOff val="50000"/>
                      </a:schemeClr>
                    </a:solidFill>
                    <a:latin typeface="+mn-lt"/>
                    <a:ea typeface="+mn-ea"/>
                    <a:cs typeface="+mn-cs"/>
                  </a:defRPr>
                </a:pPr>
                <a:endParaRPr lang="en-NA"/>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Sheet1!$B$2:$E$2</c:f>
              <c:strCache>
                <c:ptCount val="4"/>
                <c:pt idx="0">
                  <c:v>Stunting</c:v>
                </c:pt>
                <c:pt idx="1">
                  <c:v>Wasting </c:v>
                </c:pt>
                <c:pt idx="2">
                  <c:v>Overweight</c:v>
                </c:pt>
                <c:pt idx="3">
                  <c:v>Underweight</c:v>
                </c:pt>
              </c:strCache>
            </c:strRef>
          </c:cat>
          <c:val>
            <c:numRef>
              <c:f>Sheet1!$B$9:$E$9</c:f>
              <c:numCache>
                <c:formatCode>General</c:formatCode>
                <c:ptCount val="4"/>
                <c:pt idx="0">
                  <c:v>19.399999999999999</c:v>
                </c:pt>
                <c:pt idx="1">
                  <c:v>6.1</c:v>
                </c:pt>
                <c:pt idx="2">
                  <c:v>4.2</c:v>
                </c:pt>
                <c:pt idx="3">
                  <c:v>11.9</c:v>
                </c:pt>
              </c:numCache>
            </c:numRef>
          </c:val>
          <c:extLst>
            <c:ext xmlns:c16="http://schemas.microsoft.com/office/drawing/2014/chart" uri="{C3380CC4-5D6E-409C-BE32-E72D297353CC}">
              <c16:uniqueId val="{00000000-2643-4103-8405-2D9C2332B173}"/>
            </c:ext>
          </c:extLst>
        </c:ser>
        <c:ser>
          <c:idx val="1"/>
          <c:order val="1"/>
          <c:tx>
            <c:strRef>
              <c:f>Sheet1!$A$12</c:f>
              <c:strCache>
                <c:ptCount val="1"/>
                <c:pt idx="0">
                  <c:v>Omusati</c:v>
                </c:pt>
              </c:strCache>
            </c:strRef>
          </c:tx>
          <c:spPr>
            <a:solidFill>
              <a:schemeClr val="accent2"/>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1800" b="0" i="0" u="none" strike="noStrike" kern="1200" baseline="0">
                    <a:solidFill>
                      <a:schemeClr val="tx1">
                        <a:lumMod val="50000"/>
                        <a:lumOff val="50000"/>
                      </a:schemeClr>
                    </a:solidFill>
                    <a:latin typeface="+mn-lt"/>
                    <a:ea typeface="+mn-ea"/>
                    <a:cs typeface="+mn-cs"/>
                  </a:defRPr>
                </a:pPr>
                <a:endParaRPr lang="en-NA"/>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Sheet1!$B$2:$E$2</c:f>
              <c:strCache>
                <c:ptCount val="4"/>
                <c:pt idx="0">
                  <c:v>Stunting</c:v>
                </c:pt>
                <c:pt idx="1">
                  <c:v>Wasting </c:v>
                </c:pt>
                <c:pt idx="2">
                  <c:v>Overweight</c:v>
                </c:pt>
                <c:pt idx="3">
                  <c:v>Underweight</c:v>
                </c:pt>
              </c:strCache>
            </c:strRef>
          </c:cat>
          <c:val>
            <c:numRef>
              <c:f>Sheet1!$B$12:$E$12</c:f>
              <c:numCache>
                <c:formatCode>General</c:formatCode>
                <c:ptCount val="4"/>
                <c:pt idx="0">
                  <c:v>24.2</c:v>
                </c:pt>
                <c:pt idx="1">
                  <c:v>6</c:v>
                </c:pt>
                <c:pt idx="2">
                  <c:v>2.4</c:v>
                </c:pt>
                <c:pt idx="3">
                  <c:v>14.6</c:v>
                </c:pt>
              </c:numCache>
            </c:numRef>
          </c:val>
          <c:extLst>
            <c:ext xmlns:c16="http://schemas.microsoft.com/office/drawing/2014/chart" uri="{C3380CC4-5D6E-409C-BE32-E72D297353CC}">
              <c16:uniqueId val="{00000001-2643-4103-8405-2D9C2332B173}"/>
            </c:ext>
          </c:extLst>
        </c:ser>
        <c:ser>
          <c:idx val="2"/>
          <c:order val="2"/>
          <c:tx>
            <c:strRef>
              <c:f>Sheet1!$A$16</c:f>
              <c:strCache>
                <c:ptCount val="1"/>
                <c:pt idx="0">
                  <c:v>Namibia</c:v>
                </c:pt>
              </c:strCache>
            </c:strRef>
          </c:tx>
          <c:spPr>
            <a:solidFill>
              <a:schemeClr val="accent3"/>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1800" b="0" i="0" u="none" strike="noStrike" kern="1200" baseline="0">
                    <a:solidFill>
                      <a:schemeClr val="tx1">
                        <a:lumMod val="50000"/>
                        <a:lumOff val="50000"/>
                      </a:schemeClr>
                    </a:solidFill>
                    <a:latin typeface="+mn-lt"/>
                    <a:ea typeface="+mn-ea"/>
                    <a:cs typeface="+mn-cs"/>
                  </a:defRPr>
                </a:pPr>
                <a:endParaRPr lang="en-NA"/>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Sheet1!$B$2:$E$2</c:f>
              <c:strCache>
                <c:ptCount val="4"/>
                <c:pt idx="0">
                  <c:v>Stunting</c:v>
                </c:pt>
                <c:pt idx="1">
                  <c:v>Wasting </c:v>
                </c:pt>
                <c:pt idx="2">
                  <c:v>Overweight</c:v>
                </c:pt>
                <c:pt idx="3">
                  <c:v>Underweight</c:v>
                </c:pt>
              </c:strCache>
            </c:strRef>
          </c:cat>
          <c:val>
            <c:numRef>
              <c:f>Sheet1!$B$16:$E$16</c:f>
              <c:numCache>
                <c:formatCode>General</c:formatCode>
                <c:ptCount val="4"/>
                <c:pt idx="0">
                  <c:v>23.8</c:v>
                </c:pt>
                <c:pt idx="1">
                  <c:v>6.2</c:v>
                </c:pt>
                <c:pt idx="2">
                  <c:v>3.4</c:v>
                </c:pt>
                <c:pt idx="3">
                  <c:v>13.4</c:v>
                </c:pt>
              </c:numCache>
            </c:numRef>
          </c:val>
          <c:extLst>
            <c:ext xmlns:c16="http://schemas.microsoft.com/office/drawing/2014/chart" uri="{C3380CC4-5D6E-409C-BE32-E72D297353CC}">
              <c16:uniqueId val="{00000002-2643-4103-8405-2D9C2332B173}"/>
            </c:ext>
          </c:extLst>
        </c:ser>
        <c:dLbls>
          <c:dLblPos val="outEnd"/>
          <c:showLegendKey val="0"/>
          <c:showVal val="1"/>
          <c:showCatName val="0"/>
          <c:showSerName val="0"/>
          <c:showPercent val="0"/>
          <c:showBubbleSize val="0"/>
        </c:dLbls>
        <c:gapWidth val="444"/>
        <c:overlap val="-90"/>
        <c:axId val="18733280"/>
        <c:axId val="18754080"/>
      </c:barChart>
      <c:catAx>
        <c:axId val="18733280"/>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cap="all" spc="120" normalizeH="0" baseline="0">
                <a:solidFill>
                  <a:schemeClr val="tx1">
                    <a:lumMod val="65000"/>
                    <a:lumOff val="35000"/>
                  </a:schemeClr>
                </a:solidFill>
                <a:latin typeface="+mn-lt"/>
                <a:ea typeface="+mn-ea"/>
                <a:cs typeface="+mn-cs"/>
              </a:defRPr>
            </a:pPr>
            <a:endParaRPr lang="en-NA"/>
          </a:p>
        </c:txPr>
        <c:crossAx val="18754080"/>
        <c:crosses val="autoZero"/>
        <c:auto val="1"/>
        <c:lblAlgn val="ctr"/>
        <c:lblOffset val="100"/>
        <c:noMultiLvlLbl val="0"/>
      </c:catAx>
      <c:valAx>
        <c:axId val="18754080"/>
        <c:scaling>
          <c:orientation val="minMax"/>
        </c:scaling>
        <c:delete val="1"/>
        <c:axPos val="l"/>
        <c:numFmt formatCode="General" sourceLinked="1"/>
        <c:majorTickMark val="none"/>
        <c:minorTickMark val="none"/>
        <c:tickLblPos val="nextTo"/>
        <c:crossAx val="1873328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NA"/>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A"/>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3600" b="1" i="0" u="none" strike="noStrike" kern="1200" cap="all" spc="120" normalizeH="0" baseline="0">
                <a:solidFill>
                  <a:schemeClr val="tx1">
                    <a:lumMod val="65000"/>
                    <a:lumOff val="35000"/>
                  </a:schemeClr>
                </a:solidFill>
                <a:latin typeface="+mn-lt"/>
                <a:ea typeface="+mn-ea"/>
                <a:cs typeface="+mn-cs"/>
              </a:defRPr>
            </a:pPr>
            <a:r>
              <a:rPr lang="en-US" sz="3600" b="1"/>
              <a:t>Malnutrition</a:t>
            </a:r>
            <a:r>
              <a:rPr lang="en-US" sz="3600" b="1" baseline="0"/>
              <a:t> levels</a:t>
            </a:r>
            <a:endParaRPr lang="en-US" sz="3600" b="1"/>
          </a:p>
        </c:rich>
      </c:tx>
      <c:layout>
        <c:manualLayout>
          <c:xMode val="edge"/>
          <c:yMode val="edge"/>
          <c:x val="0.2854532566166309"/>
          <c:y val="1.2165205405182761E-2"/>
        </c:manualLayout>
      </c:layout>
      <c:overlay val="0"/>
      <c:spPr>
        <a:noFill/>
        <a:ln>
          <a:noFill/>
        </a:ln>
        <a:effectLst/>
      </c:spPr>
      <c:txPr>
        <a:bodyPr rot="0" spcFirstLastPara="1" vertOverflow="ellipsis" vert="horz" wrap="square" anchor="ctr" anchorCtr="1"/>
        <a:lstStyle/>
        <a:p>
          <a:pPr>
            <a:defRPr sz="3600" b="1" i="0" u="none" strike="noStrike" kern="1200" cap="all" spc="120" normalizeH="0" baseline="0">
              <a:solidFill>
                <a:schemeClr val="tx1">
                  <a:lumMod val="65000"/>
                  <a:lumOff val="35000"/>
                </a:schemeClr>
              </a:solidFill>
              <a:latin typeface="+mn-lt"/>
              <a:ea typeface="+mn-ea"/>
              <a:cs typeface="+mn-cs"/>
            </a:defRPr>
          </a:pPr>
          <a:endParaRPr lang="en-NA"/>
        </a:p>
      </c:txPr>
    </c:title>
    <c:autoTitleDeleted val="0"/>
    <c:plotArea>
      <c:layout/>
      <c:barChart>
        <c:barDir val="col"/>
        <c:grouping val="clustered"/>
        <c:varyColors val="0"/>
        <c:ser>
          <c:idx val="0"/>
          <c:order val="0"/>
          <c:tx>
            <c:strRef>
              <c:f>Sheet1!$A$13</c:f>
              <c:strCache>
                <c:ptCount val="1"/>
                <c:pt idx="0">
                  <c:v>Oshana</c:v>
                </c:pt>
              </c:strCache>
            </c:strRef>
          </c:tx>
          <c:spPr>
            <a:solidFill>
              <a:schemeClr val="accent1"/>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2000" b="0" i="0" u="none" strike="noStrike" kern="1200" baseline="0">
                    <a:solidFill>
                      <a:schemeClr val="tx1">
                        <a:lumMod val="50000"/>
                        <a:lumOff val="50000"/>
                      </a:schemeClr>
                    </a:solidFill>
                    <a:latin typeface="+mn-lt"/>
                    <a:ea typeface="+mn-ea"/>
                    <a:cs typeface="+mn-cs"/>
                  </a:defRPr>
                </a:pPr>
                <a:endParaRPr lang="en-NA"/>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Sheet1!$B$2:$E$2</c:f>
              <c:strCache>
                <c:ptCount val="4"/>
                <c:pt idx="0">
                  <c:v>Stunting</c:v>
                </c:pt>
                <c:pt idx="1">
                  <c:v>Wasting </c:v>
                </c:pt>
                <c:pt idx="2">
                  <c:v>Overweight</c:v>
                </c:pt>
                <c:pt idx="3">
                  <c:v>Underweight</c:v>
                </c:pt>
              </c:strCache>
            </c:strRef>
          </c:cat>
          <c:val>
            <c:numRef>
              <c:f>Sheet1!$B$13:$E$13</c:f>
              <c:numCache>
                <c:formatCode>General</c:formatCode>
                <c:ptCount val="4"/>
                <c:pt idx="0">
                  <c:v>19.8</c:v>
                </c:pt>
                <c:pt idx="1">
                  <c:v>4.5</c:v>
                </c:pt>
                <c:pt idx="2">
                  <c:v>7.4</c:v>
                </c:pt>
                <c:pt idx="3">
                  <c:v>8.1999999999999993</c:v>
                </c:pt>
              </c:numCache>
            </c:numRef>
          </c:val>
          <c:extLst>
            <c:ext xmlns:c16="http://schemas.microsoft.com/office/drawing/2014/chart" uri="{C3380CC4-5D6E-409C-BE32-E72D297353CC}">
              <c16:uniqueId val="{00000000-B096-4266-B378-2B256A6338FA}"/>
            </c:ext>
          </c:extLst>
        </c:ser>
        <c:ser>
          <c:idx val="1"/>
          <c:order val="1"/>
          <c:tx>
            <c:strRef>
              <c:f>Sheet1!$A$14</c:f>
              <c:strCache>
                <c:ptCount val="1"/>
                <c:pt idx="0">
                  <c:v>Oshikoto</c:v>
                </c:pt>
              </c:strCache>
            </c:strRef>
          </c:tx>
          <c:spPr>
            <a:solidFill>
              <a:schemeClr val="accent2"/>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2000" b="0" i="0" u="none" strike="noStrike" kern="1200" baseline="0">
                    <a:solidFill>
                      <a:schemeClr val="tx1">
                        <a:lumMod val="50000"/>
                        <a:lumOff val="50000"/>
                      </a:schemeClr>
                    </a:solidFill>
                    <a:latin typeface="+mn-lt"/>
                    <a:ea typeface="+mn-ea"/>
                    <a:cs typeface="+mn-cs"/>
                  </a:defRPr>
                </a:pPr>
                <a:endParaRPr lang="en-NA"/>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Sheet1!$B$2:$E$2</c:f>
              <c:strCache>
                <c:ptCount val="4"/>
                <c:pt idx="0">
                  <c:v>Stunting</c:v>
                </c:pt>
                <c:pt idx="1">
                  <c:v>Wasting </c:v>
                </c:pt>
                <c:pt idx="2">
                  <c:v>Overweight</c:v>
                </c:pt>
                <c:pt idx="3">
                  <c:v>Underweight</c:v>
                </c:pt>
              </c:strCache>
            </c:strRef>
          </c:cat>
          <c:val>
            <c:numRef>
              <c:f>Sheet1!$B$14:$E$14</c:f>
              <c:numCache>
                <c:formatCode>General</c:formatCode>
                <c:ptCount val="4"/>
                <c:pt idx="0">
                  <c:v>26.3</c:v>
                </c:pt>
                <c:pt idx="1">
                  <c:v>8.5</c:v>
                </c:pt>
                <c:pt idx="2">
                  <c:v>1.7</c:v>
                </c:pt>
                <c:pt idx="3">
                  <c:v>20.7</c:v>
                </c:pt>
              </c:numCache>
            </c:numRef>
          </c:val>
          <c:extLst>
            <c:ext xmlns:c16="http://schemas.microsoft.com/office/drawing/2014/chart" uri="{C3380CC4-5D6E-409C-BE32-E72D297353CC}">
              <c16:uniqueId val="{00000001-B096-4266-B378-2B256A6338FA}"/>
            </c:ext>
          </c:extLst>
        </c:ser>
        <c:ser>
          <c:idx val="2"/>
          <c:order val="2"/>
          <c:tx>
            <c:strRef>
              <c:f>Sheet1!$A$16</c:f>
              <c:strCache>
                <c:ptCount val="1"/>
                <c:pt idx="0">
                  <c:v>Namibia</c:v>
                </c:pt>
              </c:strCache>
            </c:strRef>
          </c:tx>
          <c:spPr>
            <a:solidFill>
              <a:schemeClr val="accent3"/>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2000" b="0" i="0" u="none" strike="noStrike" kern="1200" baseline="0">
                    <a:solidFill>
                      <a:schemeClr val="tx1">
                        <a:lumMod val="50000"/>
                        <a:lumOff val="50000"/>
                      </a:schemeClr>
                    </a:solidFill>
                    <a:latin typeface="+mn-lt"/>
                    <a:ea typeface="+mn-ea"/>
                    <a:cs typeface="+mn-cs"/>
                  </a:defRPr>
                </a:pPr>
                <a:endParaRPr lang="en-NA"/>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Sheet1!$B$2:$E$2</c:f>
              <c:strCache>
                <c:ptCount val="4"/>
                <c:pt idx="0">
                  <c:v>Stunting</c:v>
                </c:pt>
                <c:pt idx="1">
                  <c:v>Wasting </c:v>
                </c:pt>
                <c:pt idx="2">
                  <c:v>Overweight</c:v>
                </c:pt>
                <c:pt idx="3">
                  <c:v>Underweight</c:v>
                </c:pt>
              </c:strCache>
            </c:strRef>
          </c:cat>
          <c:val>
            <c:numRef>
              <c:f>Sheet1!$B$16:$E$16</c:f>
              <c:numCache>
                <c:formatCode>General</c:formatCode>
                <c:ptCount val="4"/>
                <c:pt idx="0">
                  <c:v>23.8</c:v>
                </c:pt>
                <c:pt idx="1">
                  <c:v>6.2</c:v>
                </c:pt>
                <c:pt idx="2">
                  <c:v>3.4</c:v>
                </c:pt>
                <c:pt idx="3">
                  <c:v>13.4</c:v>
                </c:pt>
              </c:numCache>
            </c:numRef>
          </c:val>
          <c:extLst>
            <c:ext xmlns:c16="http://schemas.microsoft.com/office/drawing/2014/chart" uri="{C3380CC4-5D6E-409C-BE32-E72D297353CC}">
              <c16:uniqueId val="{00000002-B096-4266-B378-2B256A6338FA}"/>
            </c:ext>
          </c:extLst>
        </c:ser>
        <c:dLbls>
          <c:dLblPos val="outEnd"/>
          <c:showLegendKey val="0"/>
          <c:showVal val="1"/>
          <c:showCatName val="0"/>
          <c:showSerName val="0"/>
          <c:showPercent val="0"/>
          <c:showBubbleSize val="0"/>
        </c:dLbls>
        <c:gapWidth val="444"/>
        <c:overlap val="-90"/>
        <c:axId val="525082287"/>
        <c:axId val="525080623"/>
      </c:barChart>
      <c:catAx>
        <c:axId val="525082287"/>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cap="all" spc="120" normalizeH="0" baseline="0">
                <a:solidFill>
                  <a:schemeClr val="tx1">
                    <a:lumMod val="65000"/>
                    <a:lumOff val="35000"/>
                  </a:schemeClr>
                </a:solidFill>
                <a:latin typeface="+mn-lt"/>
                <a:ea typeface="+mn-ea"/>
                <a:cs typeface="+mn-cs"/>
              </a:defRPr>
            </a:pPr>
            <a:endParaRPr lang="en-NA"/>
          </a:p>
        </c:txPr>
        <c:crossAx val="525080623"/>
        <c:crosses val="autoZero"/>
        <c:auto val="1"/>
        <c:lblAlgn val="ctr"/>
        <c:lblOffset val="100"/>
        <c:noMultiLvlLbl val="0"/>
      </c:catAx>
      <c:valAx>
        <c:axId val="525080623"/>
        <c:scaling>
          <c:orientation val="minMax"/>
        </c:scaling>
        <c:delete val="1"/>
        <c:axPos val="l"/>
        <c:numFmt formatCode="General" sourceLinked="1"/>
        <c:majorTickMark val="none"/>
        <c:minorTickMark val="none"/>
        <c:tickLblPos val="nextTo"/>
        <c:crossAx val="525082287"/>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NA"/>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A"/>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3200" b="1" i="0" u="none" strike="noStrike" kern="1200" spc="0" baseline="0">
                <a:solidFill>
                  <a:schemeClr val="tx1">
                    <a:lumMod val="65000"/>
                    <a:lumOff val="35000"/>
                  </a:schemeClr>
                </a:solidFill>
                <a:latin typeface="+mn-lt"/>
                <a:ea typeface="+mn-ea"/>
                <a:cs typeface="+mn-cs"/>
              </a:defRPr>
            </a:pPr>
            <a:r>
              <a:rPr lang="en-US" sz="3200" b="1" dirty="0"/>
              <a:t>Malnutrition status of children under 5 years of age</a:t>
            </a:r>
          </a:p>
        </c:rich>
      </c:tx>
      <c:overlay val="0"/>
      <c:spPr>
        <a:noFill/>
        <a:ln>
          <a:noFill/>
        </a:ln>
        <a:effectLst/>
      </c:spPr>
      <c:txPr>
        <a:bodyPr rot="0" spcFirstLastPara="1" vertOverflow="ellipsis" vert="horz" wrap="square" anchor="ctr" anchorCtr="1"/>
        <a:lstStyle/>
        <a:p>
          <a:pPr>
            <a:defRPr sz="3200" b="1" i="0" u="none" strike="noStrike" kern="1200" spc="0" baseline="0">
              <a:solidFill>
                <a:schemeClr val="tx1">
                  <a:lumMod val="65000"/>
                  <a:lumOff val="35000"/>
                </a:schemeClr>
              </a:solidFill>
              <a:latin typeface="+mn-lt"/>
              <a:ea typeface="+mn-ea"/>
              <a:cs typeface="+mn-cs"/>
            </a:defRPr>
          </a:pPr>
          <a:endParaRPr lang="en-NA"/>
        </a:p>
      </c:txPr>
    </c:title>
    <c:autoTitleDeleted val="0"/>
    <c:plotArea>
      <c:layout/>
      <c:barChart>
        <c:barDir val="col"/>
        <c:grouping val="clustered"/>
        <c:varyColors val="0"/>
        <c:ser>
          <c:idx val="0"/>
          <c:order val="0"/>
          <c:tx>
            <c:strRef>
              <c:f>Sheet1!$A$7</c:f>
              <c:strCache>
                <c:ptCount val="1"/>
                <c:pt idx="0">
                  <c:v>Kavango</c:v>
                </c:pt>
              </c:strCache>
            </c:strRef>
          </c:tx>
          <c:spPr>
            <a:solidFill>
              <a:schemeClr val="accent1"/>
            </a:solidFill>
            <a:ln>
              <a:noFill/>
            </a:ln>
            <a:effectLst/>
          </c:spPr>
          <c:invertIfNegative val="0"/>
          <c:cat>
            <c:strRef>
              <c:f>Sheet1!$B$2:$E$2</c:f>
              <c:strCache>
                <c:ptCount val="4"/>
                <c:pt idx="0">
                  <c:v>Stunting</c:v>
                </c:pt>
                <c:pt idx="1">
                  <c:v>Wasting </c:v>
                </c:pt>
                <c:pt idx="2">
                  <c:v>Overweight</c:v>
                </c:pt>
                <c:pt idx="3">
                  <c:v>Underweight</c:v>
                </c:pt>
              </c:strCache>
            </c:strRef>
          </c:cat>
          <c:val>
            <c:numRef>
              <c:f>Sheet1!$B$7:$E$7</c:f>
              <c:numCache>
                <c:formatCode>General</c:formatCode>
                <c:ptCount val="4"/>
                <c:pt idx="0">
                  <c:v>23.9</c:v>
                </c:pt>
                <c:pt idx="1">
                  <c:v>8.5</c:v>
                </c:pt>
                <c:pt idx="2">
                  <c:v>1.7</c:v>
                </c:pt>
                <c:pt idx="3">
                  <c:v>15</c:v>
                </c:pt>
              </c:numCache>
            </c:numRef>
          </c:val>
          <c:extLst>
            <c:ext xmlns:c16="http://schemas.microsoft.com/office/drawing/2014/chart" uri="{C3380CC4-5D6E-409C-BE32-E72D297353CC}">
              <c16:uniqueId val="{00000000-89E6-42D5-B55C-6056ABDFCBCC}"/>
            </c:ext>
          </c:extLst>
        </c:ser>
        <c:ser>
          <c:idx val="1"/>
          <c:order val="1"/>
          <c:tx>
            <c:strRef>
              <c:f>Sheet1!$A$10</c:f>
              <c:strCache>
                <c:ptCount val="1"/>
                <c:pt idx="0">
                  <c:v>Ohangwena</c:v>
                </c:pt>
              </c:strCache>
            </c:strRef>
          </c:tx>
          <c:spPr>
            <a:solidFill>
              <a:schemeClr val="accent2"/>
            </a:solidFill>
            <a:ln>
              <a:noFill/>
            </a:ln>
            <a:effectLst/>
          </c:spPr>
          <c:invertIfNegative val="0"/>
          <c:cat>
            <c:strRef>
              <c:f>Sheet1!$B$2:$E$2</c:f>
              <c:strCache>
                <c:ptCount val="4"/>
                <c:pt idx="0">
                  <c:v>Stunting</c:v>
                </c:pt>
                <c:pt idx="1">
                  <c:v>Wasting </c:v>
                </c:pt>
                <c:pt idx="2">
                  <c:v>Overweight</c:v>
                </c:pt>
                <c:pt idx="3">
                  <c:v>Underweight</c:v>
                </c:pt>
              </c:strCache>
            </c:strRef>
          </c:cat>
          <c:val>
            <c:numRef>
              <c:f>Sheet1!$B$10:$E$10</c:f>
              <c:numCache>
                <c:formatCode>General</c:formatCode>
                <c:ptCount val="4"/>
                <c:pt idx="0">
                  <c:v>36.5</c:v>
                </c:pt>
                <c:pt idx="1">
                  <c:v>5.4</c:v>
                </c:pt>
                <c:pt idx="2">
                  <c:v>2.2999999999999998</c:v>
                </c:pt>
                <c:pt idx="3">
                  <c:v>16.3</c:v>
                </c:pt>
              </c:numCache>
            </c:numRef>
          </c:val>
          <c:extLst>
            <c:ext xmlns:c16="http://schemas.microsoft.com/office/drawing/2014/chart" uri="{C3380CC4-5D6E-409C-BE32-E72D297353CC}">
              <c16:uniqueId val="{00000001-89E6-42D5-B55C-6056ABDFCBCC}"/>
            </c:ext>
          </c:extLst>
        </c:ser>
        <c:ser>
          <c:idx val="2"/>
          <c:order val="2"/>
          <c:tx>
            <c:strRef>
              <c:f>Sheet1!$A$16</c:f>
              <c:strCache>
                <c:ptCount val="1"/>
                <c:pt idx="0">
                  <c:v>Namibia</c:v>
                </c:pt>
              </c:strCache>
            </c:strRef>
          </c:tx>
          <c:spPr>
            <a:solidFill>
              <a:schemeClr val="accent3"/>
            </a:solidFill>
            <a:ln>
              <a:noFill/>
            </a:ln>
            <a:effectLst/>
          </c:spPr>
          <c:invertIfNegative val="0"/>
          <c:cat>
            <c:strRef>
              <c:f>Sheet1!$B$2:$E$2</c:f>
              <c:strCache>
                <c:ptCount val="4"/>
                <c:pt idx="0">
                  <c:v>Stunting</c:v>
                </c:pt>
                <c:pt idx="1">
                  <c:v>Wasting </c:v>
                </c:pt>
                <c:pt idx="2">
                  <c:v>Overweight</c:v>
                </c:pt>
                <c:pt idx="3">
                  <c:v>Underweight</c:v>
                </c:pt>
              </c:strCache>
            </c:strRef>
          </c:cat>
          <c:val>
            <c:numRef>
              <c:f>Sheet1!$B$16:$E$16</c:f>
              <c:numCache>
                <c:formatCode>General</c:formatCode>
                <c:ptCount val="4"/>
                <c:pt idx="0">
                  <c:v>23.8</c:v>
                </c:pt>
                <c:pt idx="1">
                  <c:v>6.2</c:v>
                </c:pt>
                <c:pt idx="2">
                  <c:v>3.4</c:v>
                </c:pt>
                <c:pt idx="3">
                  <c:v>13.4</c:v>
                </c:pt>
              </c:numCache>
            </c:numRef>
          </c:val>
          <c:extLst>
            <c:ext xmlns:c16="http://schemas.microsoft.com/office/drawing/2014/chart" uri="{C3380CC4-5D6E-409C-BE32-E72D297353CC}">
              <c16:uniqueId val="{00000002-89E6-42D5-B55C-6056ABDFCBCC}"/>
            </c:ext>
          </c:extLst>
        </c:ser>
        <c:dLbls>
          <c:showLegendKey val="0"/>
          <c:showVal val="0"/>
          <c:showCatName val="0"/>
          <c:showSerName val="0"/>
          <c:showPercent val="0"/>
          <c:showBubbleSize val="0"/>
        </c:dLbls>
        <c:gapWidth val="219"/>
        <c:overlap val="-27"/>
        <c:axId val="1779458864"/>
        <c:axId val="1779455536"/>
      </c:barChart>
      <c:catAx>
        <c:axId val="17794588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NA"/>
          </a:p>
        </c:txPr>
        <c:crossAx val="1779455536"/>
        <c:crosses val="autoZero"/>
        <c:auto val="1"/>
        <c:lblAlgn val="ctr"/>
        <c:lblOffset val="100"/>
        <c:noMultiLvlLbl val="0"/>
      </c:catAx>
      <c:valAx>
        <c:axId val="177945553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NA"/>
          </a:p>
        </c:txPr>
        <c:crossAx val="177945886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NA"/>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A"/>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2">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800"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50000"/>
        <a:lumOff val="50000"/>
      </a:schemeClr>
    </cs:fontRef>
    <cs:defRPr sz="800" b="0" i="0" u="none" strike="noStrike" kern="1200" baseline="0"/>
    <cs:bodyPr rot="-5400000" spcFirstLastPara="1" vertOverflow="clip" horzOverflow="clip" vert="horz" wrap="square" lIns="38100" tIns="19050" rIns="38100" bIns="19050" anchor="ctr" anchorCtr="1">
      <a:spAutoFit/>
    </cs:bodyPr>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8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900" kern="1200"/>
  </cs:valueAxis>
  <cs:wall>
    <cs:lnRef idx="0"/>
    <cs:fillRef idx="0"/>
    <cs:effectRef idx="0"/>
    <cs:fontRef idx="minor">
      <a:schemeClr val="dk1"/>
    </cs:fontRef>
  </cs:wall>
</cs:chartStyle>
</file>

<file path=ppt/charts/style5.xml><?xml version="1.0" encoding="utf-8"?>
<cs:chartStyle xmlns:cs="http://schemas.microsoft.com/office/drawing/2012/chartStyle" xmlns:a="http://schemas.openxmlformats.org/drawingml/2006/main" id="202">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800"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50000"/>
        <a:lumOff val="50000"/>
      </a:schemeClr>
    </cs:fontRef>
    <cs:defRPr sz="800" b="0" i="0" u="none" strike="noStrike" kern="1200" baseline="0"/>
    <cs:bodyPr rot="-5400000" spcFirstLastPara="1" vertOverflow="clip" horzOverflow="clip" vert="horz" wrap="square" lIns="38100" tIns="19050" rIns="38100" bIns="19050" anchor="ctr" anchorCtr="1">
      <a:spAutoFit/>
    </cs:bodyPr>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8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900" kern="1200"/>
  </cs:valueAxis>
  <cs:wall>
    <cs:lnRef idx="0"/>
    <cs:fillRef idx="0"/>
    <cs:effectRef idx="0"/>
    <cs:fontRef idx="minor">
      <a:schemeClr val="dk1"/>
    </cs:fontRef>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E0965B5-8F06-E345-A0EA-1F17C351FA43}" type="doc">
      <dgm:prSet loTypeId="urn:microsoft.com/office/officeart/2005/8/layout/cycle5" loCatId="" qsTypeId="urn:microsoft.com/office/officeart/2005/8/quickstyle/simple3" qsCatId="simple" csTypeId="urn:microsoft.com/office/officeart/2005/8/colors/colorful5" csCatId="colorful" phldr="1"/>
      <dgm:spPr/>
      <dgm:t>
        <a:bodyPr/>
        <a:lstStyle/>
        <a:p>
          <a:endParaRPr lang="en-GB"/>
        </a:p>
      </dgm:t>
    </dgm:pt>
    <dgm:pt modelId="{0236E436-F950-0647-9EE2-0CCEB92C9C2E}">
      <dgm:prSet phldrT="[Text]" custT="1"/>
      <dgm:spPr/>
      <dgm:t>
        <a:bodyPr/>
        <a:lstStyle/>
        <a:p>
          <a:r>
            <a:rPr lang="en-GB" sz="2400" dirty="0"/>
            <a:t>Introduction</a:t>
          </a:r>
        </a:p>
      </dgm:t>
    </dgm:pt>
    <dgm:pt modelId="{982714FC-1C65-A146-AEBA-390897196F79}" type="parTrans" cxnId="{20FF5913-375C-0949-A03B-4BCE8ACF5684}">
      <dgm:prSet/>
      <dgm:spPr/>
      <dgm:t>
        <a:bodyPr/>
        <a:lstStyle/>
        <a:p>
          <a:endParaRPr lang="en-GB"/>
        </a:p>
      </dgm:t>
    </dgm:pt>
    <dgm:pt modelId="{37F8FDF8-200A-7D43-8D78-03084D85A1F8}" type="sibTrans" cxnId="{20FF5913-375C-0949-A03B-4BCE8ACF5684}">
      <dgm:prSet/>
      <dgm:spPr/>
      <dgm:t>
        <a:bodyPr/>
        <a:lstStyle/>
        <a:p>
          <a:endParaRPr lang="en-GB"/>
        </a:p>
      </dgm:t>
    </dgm:pt>
    <dgm:pt modelId="{82D4C6AB-3FCD-C644-870D-AB9B7BF06A3F}">
      <dgm:prSet phldrT="[Text]" custT="1"/>
      <dgm:spPr/>
      <dgm:t>
        <a:bodyPr/>
        <a:lstStyle/>
        <a:p>
          <a:r>
            <a:rPr lang="en-GB" sz="2400" dirty="0"/>
            <a:t>Background</a:t>
          </a:r>
        </a:p>
      </dgm:t>
    </dgm:pt>
    <dgm:pt modelId="{51E8E6F4-0C6C-0F42-90E3-22FFE1D03FB5}" type="parTrans" cxnId="{E00A55B1-968F-B041-A730-60B25EA7F92F}">
      <dgm:prSet/>
      <dgm:spPr/>
      <dgm:t>
        <a:bodyPr/>
        <a:lstStyle/>
        <a:p>
          <a:endParaRPr lang="en-GB"/>
        </a:p>
      </dgm:t>
    </dgm:pt>
    <dgm:pt modelId="{E8133FF3-435D-C345-A766-A414A7F164EE}" type="sibTrans" cxnId="{E00A55B1-968F-B041-A730-60B25EA7F92F}">
      <dgm:prSet/>
      <dgm:spPr/>
      <dgm:t>
        <a:bodyPr/>
        <a:lstStyle/>
        <a:p>
          <a:endParaRPr lang="en-GB"/>
        </a:p>
      </dgm:t>
    </dgm:pt>
    <dgm:pt modelId="{5C79F8DE-F60C-4C41-AC35-E10F73AFF2EB}">
      <dgm:prSet phldrT="[Text]" custT="1"/>
      <dgm:spPr/>
      <dgm:t>
        <a:bodyPr/>
        <a:lstStyle/>
        <a:p>
          <a:r>
            <a:rPr lang="en-GB" sz="2400" dirty="0"/>
            <a:t>Rationale &amp; Alignment</a:t>
          </a:r>
        </a:p>
      </dgm:t>
    </dgm:pt>
    <dgm:pt modelId="{E2F89E2D-2D97-D84A-947F-DE79054954B6}" type="parTrans" cxnId="{4522FB40-A2ED-0A4E-B57F-81D2C0FFF0D9}">
      <dgm:prSet/>
      <dgm:spPr/>
      <dgm:t>
        <a:bodyPr/>
        <a:lstStyle/>
        <a:p>
          <a:endParaRPr lang="en-GB"/>
        </a:p>
      </dgm:t>
    </dgm:pt>
    <dgm:pt modelId="{0C40498D-393C-6D46-B70B-5B8F6A3BC290}" type="sibTrans" cxnId="{4522FB40-A2ED-0A4E-B57F-81D2C0FFF0D9}">
      <dgm:prSet/>
      <dgm:spPr/>
      <dgm:t>
        <a:bodyPr/>
        <a:lstStyle/>
        <a:p>
          <a:endParaRPr lang="en-GB"/>
        </a:p>
      </dgm:t>
    </dgm:pt>
    <dgm:pt modelId="{237D5D5B-5D63-A94D-B762-E2D68344E73D}">
      <dgm:prSet phldrT="[Text]" custT="1"/>
      <dgm:spPr/>
      <dgm:t>
        <a:bodyPr/>
        <a:lstStyle/>
        <a:p>
          <a:r>
            <a:rPr lang="en-GB" sz="2400" dirty="0"/>
            <a:t>Guiding Principles</a:t>
          </a:r>
        </a:p>
      </dgm:t>
    </dgm:pt>
    <dgm:pt modelId="{093347BB-2348-0B4D-8B32-AEDEE25DC9E4}" type="parTrans" cxnId="{75911F99-4C92-4141-AD2D-E424412FA1DB}">
      <dgm:prSet/>
      <dgm:spPr/>
      <dgm:t>
        <a:bodyPr/>
        <a:lstStyle/>
        <a:p>
          <a:endParaRPr lang="en-GB"/>
        </a:p>
      </dgm:t>
    </dgm:pt>
    <dgm:pt modelId="{BD3B99EE-149A-3543-A444-8DCBADB2688D}" type="sibTrans" cxnId="{75911F99-4C92-4141-AD2D-E424412FA1DB}">
      <dgm:prSet/>
      <dgm:spPr/>
      <dgm:t>
        <a:bodyPr/>
        <a:lstStyle/>
        <a:p>
          <a:endParaRPr lang="en-GB"/>
        </a:p>
      </dgm:t>
    </dgm:pt>
    <dgm:pt modelId="{E0EA2594-D38E-0540-8880-C764747E3B11}">
      <dgm:prSet custT="1"/>
      <dgm:spPr/>
      <dgm:t>
        <a:bodyPr/>
        <a:lstStyle/>
        <a:p>
          <a:r>
            <a:rPr lang="en-GB" sz="2400" dirty="0"/>
            <a:t>Policy Content &amp;  Direction</a:t>
          </a:r>
        </a:p>
      </dgm:t>
    </dgm:pt>
    <dgm:pt modelId="{CF9A43B4-15E8-8748-B842-294F7996F90A}" type="parTrans" cxnId="{8A034A56-210A-B14F-8007-0431F814371E}">
      <dgm:prSet/>
      <dgm:spPr/>
      <dgm:t>
        <a:bodyPr/>
        <a:lstStyle/>
        <a:p>
          <a:endParaRPr lang="en-GB"/>
        </a:p>
      </dgm:t>
    </dgm:pt>
    <dgm:pt modelId="{5DD59A4D-FCD4-2243-B288-C5D746D78D17}" type="sibTrans" cxnId="{8A034A56-210A-B14F-8007-0431F814371E}">
      <dgm:prSet/>
      <dgm:spPr/>
      <dgm:t>
        <a:bodyPr/>
        <a:lstStyle/>
        <a:p>
          <a:endParaRPr lang="en-GB"/>
        </a:p>
      </dgm:t>
    </dgm:pt>
    <dgm:pt modelId="{E8EF9C0A-FAAB-974E-B7CC-F34A9508B442}">
      <dgm:prSet custT="1"/>
      <dgm:spPr/>
      <dgm:t>
        <a:bodyPr/>
        <a:lstStyle/>
        <a:p>
          <a:r>
            <a:rPr lang="en-GB" sz="2400" dirty="0"/>
            <a:t>Coordination Structure</a:t>
          </a:r>
        </a:p>
      </dgm:t>
    </dgm:pt>
    <dgm:pt modelId="{23D25EF7-FB73-7549-8337-9AF54759928C}" type="parTrans" cxnId="{5F280BE0-6A6D-4742-BE52-903AE746DF5F}">
      <dgm:prSet/>
      <dgm:spPr/>
      <dgm:t>
        <a:bodyPr/>
        <a:lstStyle/>
        <a:p>
          <a:endParaRPr lang="en-GB"/>
        </a:p>
      </dgm:t>
    </dgm:pt>
    <dgm:pt modelId="{FDBAAEC6-6D87-554D-9A15-0D1A515046D5}" type="sibTrans" cxnId="{5F280BE0-6A6D-4742-BE52-903AE746DF5F}">
      <dgm:prSet/>
      <dgm:spPr/>
      <dgm:t>
        <a:bodyPr/>
        <a:lstStyle/>
        <a:p>
          <a:endParaRPr lang="en-GB"/>
        </a:p>
      </dgm:t>
    </dgm:pt>
    <dgm:pt modelId="{3763C074-82E9-4843-932C-7398FD2533E4}">
      <dgm:prSet custT="1"/>
      <dgm:spPr/>
      <dgm:t>
        <a:bodyPr/>
        <a:lstStyle/>
        <a:p>
          <a:r>
            <a:rPr lang="en-GB" sz="2400" dirty="0"/>
            <a:t>Implementation Action Plan</a:t>
          </a:r>
        </a:p>
      </dgm:t>
    </dgm:pt>
    <dgm:pt modelId="{58717EE2-7DD1-5644-87E7-807CBA86592C}" type="parTrans" cxnId="{F8DC80B0-7A15-6342-A442-C8ABBF314655}">
      <dgm:prSet/>
      <dgm:spPr/>
      <dgm:t>
        <a:bodyPr/>
        <a:lstStyle/>
        <a:p>
          <a:endParaRPr lang="en-GB"/>
        </a:p>
      </dgm:t>
    </dgm:pt>
    <dgm:pt modelId="{F229BBA1-D20B-4547-B8EC-69CB05F4DF79}" type="sibTrans" cxnId="{F8DC80B0-7A15-6342-A442-C8ABBF314655}">
      <dgm:prSet/>
      <dgm:spPr/>
      <dgm:t>
        <a:bodyPr/>
        <a:lstStyle/>
        <a:p>
          <a:endParaRPr lang="en-GB"/>
        </a:p>
      </dgm:t>
    </dgm:pt>
    <dgm:pt modelId="{16CC31CF-C144-6946-913F-308B2F1CD157}">
      <dgm:prSet custT="1"/>
      <dgm:spPr/>
      <dgm:t>
        <a:bodyPr/>
        <a:lstStyle/>
        <a:p>
          <a:r>
            <a:rPr lang="en-GB" sz="2400" dirty="0"/>
            <a:t>Conclusion</a:t>
          </a:r>
        </a:p>
      </dgm:t>
    </dgm:pt>
    <dgm:pt modelId="{578FFAD2-BF01-E849-822F-3A4DBF440603}" type="parTrans" cxnId="{F9B4E5BC-F0FE-6143-9E06-A9FB6CCCB04B}">
      <dgm:prSet/>
      <dgm:spPr/>
      <dgm:t>
        <a:bodyPr/>
        <a:lstStyle/>
        <a:p>
          <a:endParaRPr lang="en-GB"/>
        </a:p>
      </dgm:t>
    </dgm:pt>
    <dgm:pt modelId="{275499D1-5B85-ED45-AFA4-A04422D0D257}" type="sibTrans" cxnId="{F9B4E5BC-F0FE-6143-9E06-A9FB6CCCB04B}">
      <dgm:prSet/>
      <dgm:spPr/>
      <dgm:t>
        <a:bodyPr/>
        <a:lstStyle/>
        <a:p>
          <a:endParaRPr lang="en-GB"/>
        </a:p>
      </dgm:t>
    </dgm:pt>
    <dgm:pt modelId="{BB0670B3-A2FB-2246-9CE3-FF1B9AC5CCCF}">
      <dgm:prSet/>
      <dgm:spPr/>
      <dgm:t>
        <a:bodyPr/>
        <a:lstStyle/>
        <a:p>
          <a:r>
            <a:rPr lang="en-GB" dirty="0"/>
            <a:t>Process of Reviewing</a:t>
          </a:r>
        </a:p>
      </dgm:t>
    </dgm:pt>
    <dgm:pt modelId="{1945CC04-8BDA-164F-96B1-1C9FC330B371}" type="parTrans" cxnId="{E55D0D4D-61A0-834D-A357-981C65E9404E}">
      <dgm:prSet/>
      <dgm:spPr/>
      <dgm:t>
        <a:bodyPr/>
        <a:lstStyle/>
        <a:p>
          <a:endParaRPr lang="en-GB"/>
        </a:p>
      </dgm:t>
    </dgm:pt>
    <dgm:pt modelId="{E8180D21-2FBB-8E47-9821-F5A4EC002C58}" type="sibTrans" cxnId="{E55D0D4D-61A0-834D-A357-981C65E9404E}">
      <dgm:prSet/>
      <dgm:spPr/>
      <dgm:t>
        <a:bodyPr/>
        <a:lstStyle/>
        <a:p>
          <a:endParaRPr lang="en-GB"/>
        </a:p>
      </dgm:t>
    </dgm:pt>
    <dgm:pt modelId="{85D888FB-3F20-B84F-9FCE-C107435A7A8F}" type="pres">
      <dgm:prSet presAssocID="{EE0965B5-8F06-E345-A0EA-1F17C351FA43}" presName="cycle" presStyleCnt="0">
        <dgm:presLayoutVars>
          <dgm:dir/>
          <dgm:resizeHandles val="exact"/>
        </dgm:presLayoutVars>
      </dgm:prSet>
      <dgm:spPr/>
    </dgm:pt>
    <dgm:pt modelId="{2EB30B88-5446-6E46-87D2-F430707FFE43}" type="pres">
      <dgm:prSet presAssocID="{0236E436-F950-0647-9EE2-0CCEB92C9C2E}" presName="node" presStyleLbl="node1" presStyleIdx="0" presStyleCnt="9" custScaleX="169858" custScaleY="61087" custRadScaleRad="85180" custRadScaleInc="-76526">
        <dgm:presLayoutVars>
          <dgm:bulletEnabled val="1"/>
        </dgm:presLayoutVars>
      </dgm:prSet>
      <dgm:spPr/>
    </dgm:pt>
    <dgm:pt modelId="{47F8B24C-C22C-744A-B999-7092C028D450}" type="pres">
      <dgm:prSet presAssocID="{0236E436-F950-0647-9EE2-0CCEB92C9C2E}" presName="spNode" presStyleCnt="0"/>
      <dgm:spPr/>
    </dgm:pt>
    <dgm:pt modelId="{26A2D85E-171E-4540-A800-C44A26B1060A}" type="pres">
      <dgm:prSet presAssocID="{37F8FDF8-200A-7D43-8D78-03084D85A1F8}" presName="sibTrans" presStyleLbl="sibTrans1D1" presStyleIdx="0" presStyleCnt="9"/>
      <dgm:spPr/>
    </dgm:pt>
    <dgm:pt modelId="{F5509581-62E1-D14E-BD4C-C53A3EBDB477}" type="pres">
      <dgm:prSet presAssocID="{82D4C6AB-3FCD-C644-870D-AB9B7BF06A3F}" presName="node" presStyleLbl="node1" presStyleIdx="1" presStyleCnt="9" custScaleX="150845" custScaleY="63287" custRadScaleRad="66390" custRadScaleInc="-99528">
        <dgm:presLayoutVars>
          <dgm:bulletEnabled val="1"/>
        </dgm:presLayoutVars>
      </dgm:prSet>
      <dgm:spPr/>
    </dgm:pt>
    <dgm:pt modelId="{37FAC2AE-21D6-734F-80C9-5DB0A37C18E5}" type="pres">
      <dgm:prSet presAssocID="{82D4C6AB-3FCD-C644-870D-AB9B7BF06A3F}" presName="spNode" presStyleCnt="0"/>
      <dgm:spPr/>
    </dgm:pt>
    <dgm:pt modelId="{D0AE9AE2-3701-8842-8C57-D8DA9C57F658}" type="pres">
      <dgm:prSet presAssocID="{E8133FF3-435D-C345-A766-A414A7F164EE}" presName="sibTrans" presStyleLbl="sibTrans1D1" presStyleIdx="1" presStyleCnt="9"/>
      <dgm:spPr/>
    </dgm:pt>
    <dgm:pt modelId="{0605B7D2-9462-3547-9685-3F3A416B2251}" type="pres">
      <dgm:prSet presAssocID="{5C79F8DE-F60C-4C41-AC35-E10F73AFF2EB}" presName="node" presStyleLbl="node1" presStyleIdx="2" presStyleCnt="9" custScaleX="139111" custScaleY="109486" custRadScaleRad="77598" custRadScaleInc="-50723">
        <dgm:presLayoutVars>
          <dgm:bulletEnabled val="1"/>
        </dgm:presLayoutVars>
      </dgm:prSet>
      <dgm:spPr/>
    </dgm:pt>
    <dgm:pt modelId="{59089BED-1F22-C44B-8F67-DB3E90A023E0}" type="pres">
      <dgm:prSet presAssocID="{5C79F8DE-F60C-4C41-AC35-E10F73AFF2EB}" presName="spNode" presStyleCnt="0"/>
      <dgm:spPr/>
    </dgm:pt>
    <dgm:pt modelId="{F48F2FF4-A0F3-BE45-A787-D086EF9EBAE6}" type="pres">
      <dgm:prSet presAssocID="{0C40498D-393C-6D46-B70B-5B8F6A3BC290}" presName="sibTrans" presStyleLbl="sibTrans1D1" presStyleIdx="2" presStyleCnt="9"/>
      <dgm:spPr/>
    </dgm:pt>
    <dgm:pt modelId="{05EE6369-0338-6741-83D8-67A0C6805CA4}" type="pres">
      <dgm:prSet presAssocID="{237D5D5B-5D63-A94D-B762-E2D68344E73D}" presName="node" presStyleLbl="node1" presStyleIdx="3" presStyleCnt="9" custScaleX="151100" custScaleY="97107" custRadScaleRad="81796" custRadScaleInc="-62620">
        <dgm:presLayoutVars>
          <dgm:bulletEnabled val="1"/>
        </dgm:presLayoutVars>
      </dgm:prSet>
      <dgm:spPr/>
    </dgm:pt>
    <dgm:pt modelId="{F71DAB85-9D1E-D840-9319-AD56A2A955AB}" type="pres">
      <dgm:prSet presAssocID="{237D5D5B-5D63-A94D-B762-E2D68344E73D}" presName="spNode" presStyleCnt="0"/>
      <dgm:spPr/>
    </dgm:pt>
    <dgm:pt modelId="{13098F23-742A-AF41-8CFC-E506E7F56B62}" type="pres">
      <dgm:prSet presAssocID="{BD3B99EE-149A-3543-A444-8DCBADB2688D}" presName="sibTrans" presStyleLbl="sibTrans1D1" presStyleIdx="3" presStyleCnt="9"/>
      <dgm:spPr/>
    </dgm:pt>
    <dgm:pt modelId="{57362953-5C9A-1B4A-B4E3-22ECB4626215}" type="pres">
      <dgm:prSet presAssocID="{BB0670B3-A2FB-2246-9CE3-FF1B9AC5CCCF}" presName="node" presStyleLbl="node1" presStyleIdx="4" presStyleCnt="9" custScaleX="140158" custScaleY="121377" custRadScaleRad="95137" custRadScaleInc="-70697">
        <dgm:presLayoutVars>
          <dgm:bulletEnabled val="1"/>
        </dgm:presLayoutVars>
      </dgm:prSet>
      <dgm:spPr/>
    </dgm:pt>
    <dgm:pt modelId="{4162BEFA-A430-814C-9BCA-B95C12C95B16}" type="pres">
      <dgm:prSet presAssocID="{BB0670B3-A2FB-2246-9CE3-FF1B9AC5CCCF}" presName="spNode" presStyleCnt="0"/>
      <dgm:spPr/>
    </dgm:pt>
    <dgm:pt modelId="{50B5F9F1-5017-4E4D-B065-597097696091}" type="pres">
      <dgm:prSet presAssocID="{E8180D21-2FBB-8E47-9821-F5A4EC002C58}" presName="sibTrans" presStyleLbl="sibTrans1D1" presStyleIdx="4" presStyleCnt="9"/>
      <dgm:spPr/>
    </dgm:pt>
    <dgm:pt modelId="{5FA42FF0-C5D7-9342-A36D-C635CF84F54F}" type="pres">
      <dgm:prSet presAssocID="{E0EA2594-D38E-0540-8880-C764747E3B11}" presName="node" presStyleLbl="node1" presStyleIdx="5" presStyleCnt="9" custScaleX="178962" custScaleY="95559" custRadScaleRad="93319" custRadScaleInc="28282">
        <dgm:presLayoutVars>
          <dgm:bulletEnabled val="1"/>
        </dgm:presLayoutVars>
      </dgm:prSet>
      <dgm:spPr/>
    </dgm:pt>
    <dgm:pt modelId="{C638E50F-2CB2-2248-9665-E452B46F4919}" type="pres">
      <dgm:prSet presAssocID="{E0EA2594-D38E-0540-8880-C764747E3B11}" presName="spNode" presStyleCnt="0"/>
      <dgm:spPr/>
    </dgm:pt>
    <dgm:pt modelId="{F5D97E3E-855F-B342-8C0E-09633E738796}" type="pres">
      <dgm:prSet presAssocID="{5DD59A4D-FCD4-2243-B288-C5D746D78D17}" presName="sibTrans" presStyleLbl="sibTrans1D1" presStyleIdx="5" presStyleCnt="9"/>
      <dgm:spPr/>
    </dgm:pt>
    <dgm:pt modelId="{3AA3862D-96E4-EA40-B67D-EC688CF0BEE2}" type="pres">
      <dgm:prSet presAssocID="{E8EF9C0A-FAAB-974E-B7CC-F34A9508B442}" presName="node" presStyleLbl="node1" presStyleIdx="6" presStyleCnt="9" custScaleX="165327" custRadScaleRad="110919" custRadScaleInc="80019">
        <dgm:presLayoutVars>
          <dgm:bulletEnabled val="1"/>
        </dgm:presLayoutVars>
      </dgm:prSet>
      <dgm:spPr/>
    </dgm:pt>
    <dgm:pt modelId="{7FDA04DB-9955-964E-BC55-60FD168359FA}" type="pres">
      <dgm:prSet presAssocID="{E8EF9C0A-FAAB-974E-B7CC-F34A9508B442}" presName="spNode" presStyleCnt="0"/>
      <dgm:spPr/>
    </dgm:pt>
    <dgm:pt modelId="{976E7A84-DE17-2746-B13F-7CBD904F8DC1}" type="pres">
      <dgm:prSet presAssocID="{FDBAAEC6-6D87-554D-9A15-0D1A515046D5}" presName="sibTrans" presStyleLbl="sibTrans1D1" presStyleIdx="6" presStyleCnt="9"/>
      <dgm:spPr/>
    </dgm:pt>
    <dgm:pt modelId="{05F09BA0-4620-504B-92ED-65A3E66320A2}" type="pres">
      <dgm:prSet presAssocID="{3763C074-82E9-4843-932C-7398FD2533E4}" presName="node" presStyleLbl="node1" presStyleIdx="7" presStyleCnt="9" custScaleX="192417" custRadScaleRad="109085" custRadScaleInc="-45426">
        <dgm:presLayoutVars>
          <dgm:bulletEnabled val="1"/>
        </dgm:presLayoutVars>
      </dgm:prSet>
      <dgm:spPr/>
    </dgm:pt>
    <dgm:pt modelId="{2404CBF7-AA57-7A4A-86CC-2C63905E175D}" type="pres">
      <dgm:prSet presAssocID="{3763C074-82E9-4843-932C-7398FD2533E4}" presName="spNode" presStyleCnt="0"/>
      <dgm:spPr/>
    </dgm:pt>
    <dgm:pt modelId="{C87539CD-C7B8-BE4D-8B37-C251807CAAEB}" type="pres">
      <dgm:prSet presAssocID="{F229BBA1-D20B-4547-B8EC-69CB05F4DF79}" presName="sibTrans" presStyleLbl="sibTrans1D1" presStyleIdx="7" presStyleCnt="9"/>
      <dgm:spPr/>
    </dgm:pt>
    <dgm:pt modelId="{7F397EE3-3C9D-334D-95EE-E8D09C377683}" type="pres">
      <dgm:prSet presAssocID="{16CC31CF-C144-6946-913F-308B2F1CD157}" presName="node" presStyleLbl="node1" presStyleIdx="8" presStyleCnt="9" custScaleX="143801" custScaleY="74063" custRadScaleRad="131862" custRadScaleInc="-195678">
        <dgm:presLayoutVars>
          <dgm:bulletEnabled val="1"/>
        </dgm:presLayoutVars>
      </dgm:prSet>
      <dgm:spPr/>
    </dgm:pt>
    <dgm:pt modelId="{954758C7-AC2F-2042-8433-0BC7940F3DE5}" type="pres">
      <dgm:prSet presAssocID="{16CC31CF-C144-6946-913F-308B2F1CD157}" presName="spNode" presStyleCnt="0"/>
      <dgm:spPr/>
    </dgm:pt>
    <dgm:pt modelId="{9401C13B-6B7F-174C-9A2B-E944EBF9EDF0}" type="pres">
      <dgm:prSet presAssocID="{275499D1-5B85-ED45-AFA4-A04422D0D257}" presName="sibTrans" presStyleLbl="sibTrans1D1" presStyleIdx="8" presStyleCnt="9"/>
      <dgm:spPr/>
    </dgm:pt>
  </dgm:ptLst>
  <dgm:cxnLst>
    <dgm:cxn modelId="{20FF5913-375C-0949-A03B-4BCE8ACF5684}" srcId="{EE0965B5-8F06-E345-A0EA-1F17C351FA43}" destId="{0236E436-F950-0647-9EE2-0CCEB92C9C2E}" srcOrd="0" destOrd="0" parTransId="{982714FC-1C65-A146-AEBA-390897196F79}" sibTransId="{37F8FDF8-200A-7D43-8D78-03084D85A1F8}"/>
    <dgm:cxn modelId="{8312BC1A-13AB-1A4B-BC11-FACA2E403CEA}" type="presOf" srcId="{E8180D21-2FBB-8E47-9821-F5A4EC002C58}" destId="{50B5F9F1-5017-4E4D-B065-597097696091}" srcOrd="0" destOrd="0" presId="urn:microsoft.com/office/officeart/2005/8/layout/cycle5"/>
    <dgm:cxn modelId="{D617821C-D23D-2548-9F7D-0DFF0316EE18}" type="presOf" srcId="{0236E436-F950-0647-9EE2-0CCEB92C9C2E}" destId="{2EB30B88-5446-6E46-87D2-F430707FFE43}" srcOrd="0" destOrd="0" presId="urn:microsoft.com/office/officeart/2005/8/layout/cycle5"/>
    <dgm:cxn modelId="{756A962E-E135-894F-93AC-F03588B4039F}" type="presOf" srcId="{16CC31CF-C144-6946-913F-308B2F1CD157}" destId="{7F397EE3-3C9D-334D-95EE-E8D09C377683}" srcOrd="0" destOrd="0" presId="urn:microsoft.com/office/officeart/2005/8/layout/cycle5"/>
    <dgm:cxn modelId="{3CF7AC38-F47F-6F49-8C62-4FC547C00A43}" type="presOf" srcId="{37F8FDF8-200A-7D43-8D78-03084D85A1F8}" destId="{26A2D85E-171E-4540-A800-C44A26B1060A}" srcOrd="0" destOrd="0" presId="urn:microsoft.com/office/officeart/2005/8/layout/cycle5"/>
    <dgm:cxn modelId="{4522FB40-A2ED-0A4E-B57F-81D2C0FFF0D9}" srcId="{EE0965B5-8F06-E345-A0EA-1F17C351FA43}" destId="{5C79F8DE-F60C-4C41-AC35-E10F73AFF2EB}" srcOrd="2" destOrd="0" parTransId="{E2F89E2D-2D97-D84A-947F-DE79054954B6}" sibTransId="{0C40498D-393C-6D46-B70B-5B8F6A3BC290}"/>
    <dgm:cxn modelId="{A2125148-DEEC-5F4D-B3C5-EEFD2B04D32E}" type="presOf" srcId="{0C40498D-393C-6D46-B70B-5B8F6A3BC290}" destId="{F48F2FF4-A0F3-BE45-A787-D086EF9EBAE6}" srcOrd="0" destOrd="0" presId="urn:microsoft.com/office/officeart/2005/8/layout/cycle5"/>
    <dgm:cxn modelId="{E55D0D4D-61A0-834D-A357-981C65E9404E}" srcId="{EE0965B5-8F06-E345-A0EA-1F17C351FA43}" destId="{BB0670B3-A2FB-2246-9CE3-FF1B9AC5CCCF}" srcOrd="4" destOrd="0" parTransId="{1945CC04-8BDA-164F-96B1-1C9FC330B371}" sibTransId="{E8180D21-2FBB-8E47-9821-F5A4EC002C58}"/>
    <dgm:cxn modelId="{3B66CB4F-FE3B-FD44-A950-8C07E803CCF3}" type="presOf" srcId="{275499D1-5B85-ED45-AFA4-A04422D0D257}" destId="{9401C13B-6B7F-174C-9A2B-E944EBF9EDF0}" srcOrd="0" destOrd="0" presId="urn:microsoft.com/office/officeart/2005/8/layout/cycle5"/>
    <dgm:cxn modelId="{8A034A56-210A-B14F-8007-0431F814371E}" srcId="{EE0965B5-8F06-E345-A0EA-1F17C351FA43}" destId="{E0EA2594-D38E-0540-8880-C764747E3B11}" srcOrd="5" destOrd="0" parTransId="{CF9A43B4-15E8-8748-B842-294F7996F90A}" sibTransId="{5DD59A4D-FCD4-2243-B288-C5D746D78D17}"/>
    <dgm:cxn modelId="{A2471C5C-9032-C845-8D1E-8037DA3FD568}" type="presOf" srcId="{BB0670B3-A2FB-2246-9CE3-FF1B9AC5CCCF}" destId="{57362953-5C9A-1B4A-B4E3-22ECB4626215}" srcOrd="0" destOrd="0" presId="urn:microsoft.com/office/officeart/2005/8/layout/cycle5"/>
    <dgm:cxn modelId="{01779863-A9C1-3F4D-86C2-7E01F79AA591}" type="presOf" srcId="{F229BBA1-D20B-4547-B8EC-69CB05F4DF79}" destId="{C87539CD-C7B8-BE4D-8B37-C251807CAAEB}" srcOrd="0" destOrd="0" presId="urn:microsoft.com/office/officeart/2005/8/layout/cycle5"/>
    <dgm:cxn modelId="{4FB6FE69-E5CA-AB41-B0F7-AEC9C6DE7B47}" type="presOf" srcId="{5C79F8DE-F60C-4C41-AC35-E10F73AFF2EB}" destId="{0605B7D2-9462-3547-9685-3F3A416B2251}" srcOrd="0" destOrd="0" presId="urn:microsoft.com/office/officeart/2005/8/layout/cycle5"/>
    <dgm:cxn modelId="{A68FBB7D-3786-A743-8A19-420124F87C02}" type="presOf" srcId="{5DD59A4D-FCD4-2243-B288-C5D746D78D17}" destId="{F5D97E3E-855F-B342-8C0E-09633E738796}" srcOrd="0" destOrd="0" presId="urn:microsoft.com/office/officeart/2005/8/layout/cycle5"/>
    <dgm:cxn modelId="{69431F8B-6324-5147-8D3C-7252DB10CE28}" type="presOf" srcId="{FDBAAEC6-6D87-554D-9A15-0D1A515046D5}" destId="{976E7A84-DE17-2746-B13F-7CBD904F8DC1}" srcOrd="0" destOrd="0" presId="urn:microsoft.com/office/officeart/2005/8/layout/cycle5"/>
    <dgm:cxn modelId="{ED5B728E-8912-9B4E-9BB7-4971EAFD0367}" type="presOf" srcId="{237D5D5B-5D63-A94D-B762-E2D68344E73D}" destId="{05EE6369-0338-6741-83D8-67A0C6805CA4}" srcOrd="0" destOrd="0" presId="urn:microsoft.com/office/officeart/2005/8/layout/cycle5"/>
    <dgm:cxn modelId="{49085D93-B404-834B-9508-5AD25ECEB052}" type="presOf" srcId="{E8EF9C0A-FAAB-974E-B7CC-F34A9508B442}" destId="{3AA3862D-96E4-EA40-B67D-EC688CF0BEE2}" srcOrd="0" destOrd="0" presId="urn:microsoft.com/office/officeart/2005/8/layout/cycle5"/>
    <dgm:cxn modelId="{53D60F94-F1A8-984A-A9AE-D47EF0947C83}" type="presOf" srcId="{82D4C6AB-3FCD-C644-870D-AB9B7BF06A3F}" destId="{F5509581-62E1-D14E-BD4C-C53A3EBDB477}" srcOrd="0" destOrd="0" presId="urn:microsoft.com/office/officeart/2005/8/layout/cycle5"/>
    <dgm:cxn modelId="{75911F99-4C92-4141-AD2D-E424412FA1DB}" srcId="{EE0965B5-8F06-E345-A0EA-1F17C351FA43}" destId="{237D5D5B-5D63-A94D-B762-E2D68344E73D}" srcOrd="3" destOrd="0" parTransId="{093347BB-2348-0B4D-8B32-AEDEE25DC9E4}" sibTransId="{BD3B99EE-149A-3543-A444-8DCBADB2688D}"/>
    <dgm:cxn modelId="{F8DC80B0-7A15-6342-A442-C8ABBF314655}" srcId="{EE0965B5-8F06-E345-A0EA-1F17C351FA43}" destId="{3763C074-82E9-4843-932C-7398FD2533E4}" srcOrd="7" destOrd="0" parTransId="{58717EE2-7DD1-5644-87E7-807CBA86592C}" sibTransId="{F229BBA1-D20B-4547-B8EC-69CB05F4DF79}"/>
    <dgm:cxn modelId="{E00A55B1-968F-B041-A730-60B25EA7F92F}" srcId="{EE0965B5-8F06-E345-A0EA-1F17C351FA43}" destId="{82D4C6AB-3FCD-C644-870D-AB9B7BF06A3F}" srcOrd="1" destOrd="0" parTransId="{51E8E6F4-0C6C-0F42-90E3-22FFE1D03FB5}" sibTransId="{E8133FF3-435D-C345-A766-A414A7F164EE}"/>
    <dgm:cxn modelId="{E49988B5-FECF-164A-B68F-9253F323C130}" type="presOf" srcId="{E8133FF3-435D-C345-A766-A414A7F164EE}" destId="{D0AE9AE2-3701-8842-8C57-D8DA9C57F658}" srcOrd="0" destOrd="0" presId="urn:microsoft.com/office/officeart/2005/8/layout/cycle5"/>
    <dgm:cxn modelId="{295DD1BA-D811-E349-A915-EAAA0B537BA9}" type="presOf" srcId="{3763C074-82E9-4843-932C-7398FD2533E4}" destId="{05F09BA0-4620-504B-92ED-65A3E66320A2}" srcOrd="0" destOrd="0" presId="urn:microsoft.com/office/officeart/2005/8/layout/cycle5"/>
    <dgm:cxn modelId="{F9B4E5BC-F0FE-6143-9E06-A9FB6CCCB04B}" srcId="{EE0965B5-8F06-E345-A0EA-1F17C351FA43}" destId="{16CC31CF-C144-6946-913F-308B2F1CD157}" srcOrd="8" destOrd="0" parTransId="{578FFAD2-BF01-E849-822F-3A4DBF440603}" sibTransId="{275499D1-5B85-ED45-AFA4-A04422D0D257}"/>
    <dgm:cxn modelId="{C7BC87C4-D1C3-0646-8BFE-CB2C6DBF8E67}" type="presOf" srcId="{EE0965B5-8F06-E345-A0EA-1F17C351FA43}" destId="{85D888FB-3F20-B84F-9FCE-C107435A7A8F}" srcOrd="0" destOrd="0" presId="urn:microsoft.com/office/officeart/2005/8/layout/cycle5"/>
    <dgm:cxn modelId="{935AF1D7-5674-F44B-9D2C-5A595C7D6D40}" type="presOf" srcId="{BD3B99EE-149A-3543-A444-8DCBADB2688D}" destId="{13098F23-742A-AF41-8CFC-E506E7F56B62}" srcOrd="0" destOrd="0" presId="urn:microsoft.com/office/officeart/2005/8/layout/cycle5"/>
    <dgm:cxn modelId="{5F280BE0-6A6D-4742-BE52-903AE746DF5F}" srcId="{EE0965B5-8F06-E345-A0EA-1F17C351FA43}" destId="{E8EF9C0A-FAAB-974E-B7CC-F34A9508B442}" srcOrd="6" destOrd="0" parTransId="{23D25EF7-FB73-7549-8337-9AF54759928C}" sibTransId="{FDBAAEC6-6D87-554D-9A15-0D1A515046D5}"/>
    <dgm:cxn modelId="{53FD05E8-4562-1A49-B31D-D255174C8DCB}" type="presOf" srcId="{E0EA2594-D38E-0540-8880-C764747E3B11}" destId="{5FA42FF0-C5D7-9342-A36D-C635CF84F54F}" srcOrd="0" destOrd="0" presId="urn:microsoft.com/office/officeart/2005/8/layout/cycle5"/>
    <dgm:cxn modelId="{CF955CF6-948F-AC4C-9E46-E52027886846}" type="presParOf" srcId="{85D888FB-3F20-B84F-9FCE-C107435A7A8F}" destId="{2EB30B88-5446-6E46-87D2-F430707FFE43}" srcOrd="0" destOrd="0" presId="urn:microsoft.com/office/officeart/2005/8/layout/cycle5"/>
    <dgm:cxn modelId="{8F57D1D4-1827-3F47-86E1-1EF69039C5A8}" type="presParOf" srcId="{85D888FB-3F20-B84F-9FCE-C107435A7A8F}" destId="{47F8B24C-C22C-744A-B999-7092C028D450}" srcOrd="1" destOrd="0" presId="urn:microsoft.com/office/officeart/2005/8/layout/cycle5"/>
    <dgm:cxn modelId="{818896E1-3DD3-C24D-B60D-BBBFC0110E61}" type="presParOf" srcId="{85D888FB-3F20-B84F-9FCE-C107435A7A8F}" destId="{26A2D85E-171E-4540-A800-C44A26B1060A}" srcOrd="2" destOrd="0" presId="urn:microsoft.com/office/officeart/2005/8/layout/cycle5"/>
    <dgm:cxn modelId="{11EBD279-F4DA-F04C-A9E6-EA02990F3B1E}" type="presParOf" srcId="{85D888FB-3F20-B84F-9FCE-C107435A7A8F}" destId="{F5509581-62E1-D14E-BD4C-C53A3EBDB477}" srcOrd="3" destOrd="0" presId="urn:microsoft.com/office/officeart/2005/8/layout/cycle5"/>
    <dgm:cxn modelId="{E1F81132-473B-EB45-89FD-76E227F04E96}" type="presParOf" srcId="{85D888FB-3F20-B84F-9FCE-C107435A7A8F}" destId="{37FAC2AE-21D6-734F-80C9-5DB0A37C18E5}" srcOrd="4" destOrd="0" presId="urn:microsoft.com/office/officeart/2005/8/layout/cycle5"/>
    <dgm:cxn modelId="{12577327-B7F3-BB4C-8E32-0C5CDBA0FDF5}" type="presParOf" srcId="{85D888FB-3F20-B84F-9FCE-C107435A7A8F}" destId="{D0AE9AE2-3701-8842-8C57-D8DA9C57F658}" srcOrd="5" destOrd="0" presId="urn:microsoft.com/office/officeart/2005/8/layout/cycle5"/>
    <dgm:cxn modelId="{12DC15AD-B47D-FD41-9C60-FD6002442148}" type="presParOf" srcId="{85D888FB-3F20-B84F-9FCE-C107435A7A8F}" destId="{0605B7D2-9462-3547-9685-3F3A416B2251}" srcOrd="6" destOrd="0" presId="urn:microsoft.com/office/officeart/2005/8/layout/cycle5"/>
    <dgm:cxn modelId="{796E30AC-9276-0D45-B972-45457DA422B9}" type="presParOf" srcId="{85D888FB-3F20-B84F-9FCE-C107435A7A8F}" destId="{59089BED-1F22-C44B-8F67-DB3E90A023E0}" srcOrd="7" destOrd="0" presId="urn:microsoft.com/office/officeart/2005/8/layout/cycle5"/>
    <dgm:cxn modelId="{F204A646-F4B2-9549-8D6B-4A4333A898DA}" type="presParOf" srcId="{85D888FB-3F20-B84F-9FCE-C107435A7A8F}" destId="{F48F2FF4-A0F3-BE45-A787-D086EF9EBAE6}" srcOrd="8" destOrd="0" presId="urn:microsoft.com/office/officeart/2005/8/layout/cycle5"/>
    <dgm:cxn modelId="{84C23865-4747-8741-A573-9D6EB256D549}" type="presParOf" srcId="{85D888FB-3F20-B84F-9FCE-C107435A7A8F}" destId="{05EE6369-0338-6741-83D8-67A0C6805CA4}" srcOrd="9" destOrd="0" presId="urn:microsoft.com/office/officeart/2005/8/layout/cycle5"/>
    <dgm:cxn modelId="{AC326C6C-E674-5146-B519-2519AA1B0BB3}" type="presParOf" srcId="{85D888FB-3F20-B84F-9FCE-C107435A7A8F}" destId="{F71DAB85-9D1E-D840-9319-AD56A2A955AB}" srcOrd="10" destOrd="0" presId="urn:microsoft.com/office/officeart/2005/8/layout/cycle5"/>
    <dgm:cxn modelId="{804E5864-FAE4-EA4A-ADAA-2B8182A60015}" type="presParOf" srcId="{85D888FB-3F20-B84F-9FCE-C107435A7A8F}" destId="{13098F23-742A-AF41-8CFC-E506E7F56B62}" srcOrd="11" destOrd="0" presId="urn:microsoft.com/office/officeart/2005/8/layout/cycle5"/>
    <dgm:cxn modelId="{ADDC9082-5F91-DD48-BA18-315133007F7C}" type="presParOf" srcId="{85D888FB-3F20-B84F-9FCE-C107435A7A8F}" destId="{57362953-5C9A-1B4A-B4E3-22ECB4626215}" srcOrd="12" destOrd="0" presId="urn:microsoft.com/office/officeart/2005/8/layout/cycle5"/>
    <dgm:cxn modelId="{1AABBA11-6EA2-0E4C-BA05-5E79180381C1}" type="presParOf" srcId="{85D888FB-3F20-B84F-9FCE-C107435A7A8F}" destId="{4162BEFA-A430-814C-9BCA-B95C12C95B16}" srcOrd="13" destOrd="0" presId="urn:microsoft.com/office/officeart/2005/8/layout/cycle5"/>
    <dgm:cxn modelId="{757E65B2-08A6-6944-886B-84A360E6A9CE}" type="presParOf" srcId="{85D888FB-3F20-B84F-9FCE-C107435A7A8F}" destId="{50B5F9F1-5017-4E4D-B065-597097696091}" srcOrd="14" destOrd="0" presId="urn:microsoft.com/office/officeart/2005/8/layout/cycle5"/>
    <dgm:cxn modelId="{B00856B2-0192-E044-9BCE-5B82611091A7}" type="presParOf" srcId="{85D888FB-3F20-B84F-9FCE-C107435A7A8F}" destId="{5FA42FF0-C5D7-9342-A36D-C635CF84F54F}" srcOrd="15" destOrd="0" presId="urn:microsoft.com/office/officeart/2005/8/layout/cycle5"/>
    <dgm:cxn modelId="{16582E3D-E90F-D340-8541-4E218D08D4A4}" type="presParOf" srcId="{85D888FB-3F20-B84F-9FCE-C107435A7A8F}" destId="{C638E50F-2CB2-2248-9665-E452B46F4919}" srcOrd="16" destOrd="0" presId="urn:microsoft.com/office/officeart/2005/8/layout/cycle5"/>
    <dgm:cxn modelId="{CEB37375-A32D-0D48-AE89-86C89FA4840E}" type="presParOf" srcId="{85D888FB-3F20-B84F-9FCE-C107435A7A8F}" destId="{F5D97E3E-855F-B342-8C0E-09633E738796}" srcOrd="17" destOrd="0" presId="urn:microsoft.com/office/officeart/2005/8/layout/cycle5"/>
    <dgm:cxn modelId="{8A627403-42B2-E641-BEC6-FFA9188A679D}" type="presParOf" srcId="{85D888FB-3F20-B84F-9FCE-C107435A7A8F}" destId="{3AA3862D-96E4-EA40-B67D-EC688CF0BEE2}" srcOrd="18" destOrd="0" presId="urn:microsoft.com/office/officeart/2005/8/layout/cycle5"/>
    <dgm:cxn modelId="{A256E4AA-8246-884D-BBE9-BF2EF78E5DE2}" type="presParOf" srcId="{85D888FB-3F20-B84F-9FCE-C107435A7A8F}" destId="{7FDA04DB-9955-964E-BC55-60FD168359FA}" srcOrd="19" destOrd="0" presId="urn:microsoft.com/office/officeart/2005/8/layout/cycle5"/>
    <dgm:cxn modelId="{8BA5ED5A-8F11-A643-97BC-3746D3F23FAF}" type="presParOf" srcId="{85D888FB-3F20-B84F-9FCE-C107435A7A8F}" destId="{976E7A84-DE17-2746-B13F-7CBD904F8DC1}" srcOrd="20" destOrd="0" presId="urn:microsoft.com/office/officeart/2005/8/layout/cycle5"/>
    <dgm:cxn modelId="{59D9F230-5E8C-E246-A75B-B6F69B46C892}" type="presParOf" srcId="{85D888FB-3F20-B84F-9FCE-C107435A7A8F}" destId="{05F09BA0-4620-504B-92ED-65A3E66320A2}" srcOrd="21" destOrd="0" presId="urn:microsoft.com/office/officeart/2005/8/layout/cycle5"/>
    <dgm:cxn modelId="{13166C21-ED70-9143-B52C-635D829A0763}" type="presParOf" srcId="{85D888FB-3F20-B84F-9FCE-C107435A7A8F}" destId="{2404CBF7-AA57-7A4A-86CC-2C63905E175D}" srcOrd="22" destOrd="0" presId="urn:microsoft.com/office/officeart/2005/8/layout/cycle5"/>
    <dgm:cxn modelId="{B9157223-BFE5-C143-95A1-B1BF0E4B6473}" type="presParOf" srcId="{85D888FB-3F20-B84F-9FCE-C107435A7A8F}" destId="{C87539CD-C7B8-BE4D-8B37-C251807CAAEB}" srcOrd="23" destOrd="0" presId="urn:microsoft.com/office/officeart/2005/8/layout/cycle5"/>
    <dgm:cxn modelId="{4FDE7472-F2D9-0148-8224-9ACEC9755524}" type="presParOf" srcId="{85D888FB-3F20-B84F-9FCE-C107435A7A8F}" destId="{7F397EE3-3C9D-334D-95EE-E8D09C377683}" srcOrd="24" destOrd="0" presId="urn:microsoft.com/office/officeart/2005/8/layout/cycle5"/>
    <dgm:cxn modelId="{5DB0022D-8F48-604C-83F7-756A3A8022F4}" type="presParOf" srcId="{85D888FB-3F20-B84F-9FCE-C107435A7A8F}" destId="{954758C7-AC2F-2042-8433-0BC7940F3DE5}" srcOrd="25" destOrd="0" presId="urn:microsoft.com/office/officeart/2005/8/layout/cycle5"/>
    <dgm:cxn modelId="{57B12370-5C53-4746-B70B-E47321DDEAA8}" type="presParOf" srcId="{85D888FB-3F20-B84F-9FCE-C107435A7A8F}" destId="{9401C13B-6B7F-174C-9A2B-E944EBF9EDF0}" srcOrd="26" destOrd="0" presId="urn:microsoft.com/office/officeart/2005/8/layout/cycle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B30B88-5446-6E46-87D2-F430707FFE43}">
      <dsp:nvSpPr>
        <dsp:cNvPr id="0" name=""/>
        <dsp:cNvSpPr/>
      </dsp:nvSpPr>
      <dsp:spPr>
        <a:xfrm>
          <a:off x="3431237" y="543471"/>
          <a:ext cx="2119389" cy="495435"/>
        </a:xfrm>
        <a:prstGeom prst="roundRect">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GB" sz="2400" kern="1200" dirty="0"/>
            <a:t>Introduction</a:t>
          </a:r>
        </a:p>
      </dsp:txBody>
      <dsp:txXfrm>
        <a:off x="3455422" y="567656"/>
        <a:ext cx="2071019" cy="447065"/>
      </dsp:txXfrm>
    </dsp:sp>
    <dsp:sp modelId="{26A2D85E-171E-4540-A800-C44A26B1060A}">
      <dsp:nvSpPr>
        <dsp:cNvPr id="0" name=""/>
        <dsp:cNvSpPr/>
      </dsp:nvSpPr>
      <dsp:spPr>
        <a:xfrm>
          <a:off x="121908" y="-4376442"/>
          <a:ext cx="6225305" cy="6225305"/>
        </a:xfrm>
        <a:custGeom>
          <a:avLst/>
          <a:gdLst/>
          <a:ahLst/>
          <a:cxnLst/>
          <a:rect l="0" t="0" r="0" b="0"/>
          <a:pathLst>
            <a:path>
              <a:moveTo>
                <a:pt x="5319632" y="5307611"/>
              </a:moveTo>
              <a:arcTo wR="3112652" hR="3112652" stAng="2690612" swAng="528671"/>
            </a:path>
          </a:pathLst>
        </a:custGeom>
        <a:noFill/>
        <a:ln w="9525" cap="flat" cmpd="sng" algn="ctr">
          <a:solidFill>
            <a:schemeClr val="accent5">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F5509581-62E1-D14E-BD4C-C53A3EBDB477}">
      <dsp:nvSpPr>
        <dsp:cNvPr id="0" name=""/>
        <dsp:cNvSpPr/>
      </dsp:nvSpPr>
      <dsp:spPr>
        <a:xfrm>
          <a:off x="4948993" y="1298312"/>
          <a:ext cx="1882155" cy="513277"/>
        </a:xfrm>
        <a:prstGeom prst="roundRect">
          <a:avLst/>
        </a:prstGeom>
        <a:gradFill rotWithShape="0">
          <a:gsLst>
            <a:gs pos="0">
              <a:schemeClr val="accent5">
                <a:hueOff val="-1241735"/>
                <a:satOff val="4976"/>
                <a:lumOff val="1078"/>
                <a:alphaOff val="0"/>
                <a:tint val="50000"/>
                <a:satMod val="300000"/>
              </a:schemeClr>
            </a:gs>
            <a:gs pos="35000">
              <a:schemeClr val="accent5">
                <a:hueOff val="-1241735"/>
                <a:satOff val="4976"/>
                <a:lumOff val="1078"/>
                <a:alphaOff val="0"/>
                <a:tint val="37000"/>
                <a:satMod val="300000"/>
              </a:schemeClr>
            </a:gs>
            <a:gs pos="100000">
              <a:schemeClr val="accent5">
                <a:hueOff val="-1241735"/>
                <a:satOff val="4976"/>
                <a:lumOff val="1078"/>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GB" sz="2400" kern="1200" dirty="0"/>
            <a:t>Background</a:t>
          </a:r>
        </a:p>
      </dsp:txBody>
      <dsp:txXfrm>
        <a:off x="4974049" y="1323368"/>
        <a:ext cx="1832043" cy="463165"/>
      </dsp:txXfrm>
    </dsp:sp>
    <dsp:sp modelId="{D0AE9AE2-3701-8842-8C57-D8DA9C57F658}">
      <dsp:nvSpPr>
        <dsp:cNvPr id="0" name=""/>
        <dsp:cNvSpPr/>
      </dsp:nvSpPr>
      <dsp:spPr>
        <a:xfrm>
          <a:off x="2079286" y="1614577"/>
          <a:ext cx="6225305" cy="6225305"/>
        </a:xfrm>
        <a:custGeom>
          <a:avLst/>
          <a:gdLst/>
          <a:ahLst/>
          <a:cxnLst/>
          <a:rect l="0" t="0" r="0" b="0"/>
          <a:pathLst>
            <a:path>
              <a:moveTo>
                <a:pt x="4373536" y="266817"/>
              </a:moveTo>
              <a:arcTo wR="3112652" hR="3112652" stAng="17633782" swAng="616116"/>
            </a:path>
          </a:pathLst>
        </a:custGeom>
        <a:noFill/>
        <a:ln w="9525" cap="flat" cmpd="sng" algn="ctr">
          <a:solidFill>
            <a:schemeClr val="accent5">
              <a:hueOff val="-1241735"/>
              <a:satOff val="4976"/>
              <a:lumOff val="1078"/>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0605B7D2-9462-3547-9685-3F3A416B2251}">
      <dsp:nvSpPr>
        <dsp:cNvPr id="0" name=""/>
        <dsp:cNvSpPr/>
      </dsp:nvSpPr>
      <dsp:spPr>
        <a:xfrm>
          <a:off x="6405448" y="2260007"/>
          <a:ext cx="1735745" cy="887966"/>
        </a:xfrm>
        <a:prstGeom prst="roundRect">
          <a:avLst/>
        </a:prstGeom>
        <a:gradFill rotWithShape="0">
          <a:gsLst>
            <a:gs pos="0">
              <a:schemeClr val="accent5">
                <a:hueOff val="-2483469"/>
                <a:satOff val="9953"/>
                <a:lumOff val="2157"/>
                <a:alphaOff val="0"/>
                <a:tint val="50000"/>
                <a:satMod val="300000"/>
              </a:schemeClr>
            </a:gs>
            <a:gs pos="35000">
              <a:schemeClr val="accent5">
                <a:hueOff val="-2483469"/>
                <a:satOff val="9953"/>
                <a:lumOff val="2157"/>
                <a:alphaOff val="0"/>
                <a:tint val="37000"/>
                <a:satMod val="300000"/>
              </a:schemeClr>
            </a:gs>
            <a:gs pos="100000">
              <a:schemeClr val="accent5">
                <a:hueOff val="-2483469"/>
                <a:satOff val="9953"/>
                <a:lumOff val="2157"/>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GB" sz="2400" kern="1200" dirty="0"/>
            <a:t>Rationale &amp; Alignment</a:t>
          </a:r>
        </a:p>
      </dsp:txBody>
      <dsp:txXfrm>
        <a:off x="6448795" y="2303354"/>
        <a:ext cx="1649051" cy="801272"/>
      </dsp:txXfrm>
    </dsp:sp>
    <dsp:sp modelId="{F48F2FF4-A0F3-BE45-A787-D086EF9EBAE6}">
      <dsp:nvSpPr>
        <dsp:cNvPr id="0" name=""/>
        <dsp:cNvSpPr/>
      </dsp:nvSpPr>
      <dsp:spPr>
        <a:xfrm>
          <a:off x="1223044" y="760434"/>
          <a:ext cx="6225305" cy="6225305"/>
        </a:xfrm>
        <a:custGeom>
          <a:avLst/>
          <a:gdLst/>
          <a:ahLst/>
          <a:cxnLst/>
          <a:rect l="0" t="0" r="0" b="0"/>
          <a:pathLst>
            <a:path>
              <a:moveTo>
                <a:pt x="6173023" y="2544556"/>
              </a:moveTo>
              <a:arcTo wR="3112652" hR="3112652" stAng="20969033" swAng="534392"/>
            </a:path>
          </a:pathLst>
        </a:custGeom>
        <a:noFill/>
        <a:ln w="9525" cap="flat" cmpd="sng" algn="ctr">
          <a:solidFill>
            <a:schemeClr val="accent5">
              <a:hueOff val="-2483469"/>
              <a:satOff val="9953"/>
              <a:lumOff val="2157"/>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05EE6369-0338-6741-83D8-67A0C6805CA4}">
      <dsp:nvSpPr>
        <dsp:cNvPr id="0" name=""/>
        <dsp:cNvSpPr/>
      </dsp:nvSpPr>
      <dsp:spPr>
        <a:xfrm>
          <a:off x="6384340" y="3946177"/>
          <a:ext cx="1885337" cy="787568"/>
        </a:xfrm>
        <a:prstGeom prst="roundRect">
          <a:avLst/>
        </a:prstGeom>
        <a:gradFill rotWithShape="0">
          <a:gsLst>
            <a:gs pos="0">
              <a:schemeClr val="accent5">
                <a:hueOff val="-3725204"/>
                <a:satOff val="14929"/>
                <a:lumOff val="3235"/>
                <a:alphaOff val="0"/>
                <a:tint val="50000"/>
                <a:satMod val="300000"/>
              </a:schemeClr>
            </a:gs>
            <a:gs pos="35000">
              <a:schemeClr val="accent5">
                <a:hueOff val="-3725204"/>
                <a:satOff val="14929"/>
                <a:lumOff val="3235"/>
                <a:alphaOff val="0"/>
                <a:tint val="37000"/>
                <a:satMod val="300000"/>
              </a:schemeClr>
            </a:gs>
            <a:gs pos="100000">
              <a:schemeClr val="accent5">
                <a:hueOff val="-3725204"/>
                <a:satOff val="14929"/>
                <a:lumOff val="3235"/>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GB" sz="2400" kern="1200" dirty="0"/>
            <a:t>Guiding Principles</a:t>
          </a:r>
        </a:p>
      </dsp:txBody>
      <dsp:txXfrm>
        <a:off x="6422786" y="3984623"/>
        <a:ext cx="1808445" cy="710676"/>
      </dsp:txXfrm>
    </dsp:sp>
    <dsp:sp modelId="{13098F23-742A-AF41-8CFC-E506E7F56B62}">
      <dsp:nvSpPr>
        <dsp:cNvPr id="0" name=""/>
        <dsp:cNvSpPr/>
      </dsp:nvSpPr>
      <dsp:spPr>
        <a:xfrm>
          <a:off x="905954" y="1719382"/>
          <a:ext cx="6225305" cy="6225305"/>
        </a:xfrm>
        <a:custGeom>
          <a:avLst/>
          <a:gdLst/>
          <a:ahLst/>
          <a:cxnLst/>
          <a:rect l="0" t="0" r="0" b="0"/>
          <a:pathLst>
            <a:path>
              <a:moveTo>
                <a:pt x="6224852" y="3165744"/>
              </a:moveTo>
              <a:arcTo wR="3112652" hR="3112652" stAng="21658640" swAng="503709"/>
            </a:path>
          </a:pathLst>
        </a:custGeom>
        <a:noFill/>
        <a:ln w="9525" cap="flat" cmpd="sng" algn="ctr">
          <a:solidFill>
            <a:schemeClr val="accent5">
              <a:hueOff val="-3725204"/>
              <a:satOff val="14929"/>
              <a:lumOff val="3235"/>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57362953-5C9A-1B4A-B4E3-22ECB4626215}">
      <dsp:nvSpPr>
        <dsp:cNvPr id="0" name=""/>
        <dsp:cNvSpPr/>
      </dsp:nvSpPr>
      <dsp:spPr>
        <a:xfrm>
          <a:off x="5541088" y="5487656"/>
          <a:ext cx="1748809" cy="984406"/>
        </a:xfrm>
        <a:prstGeom prst="roundRect">
          <a:avLst/>
        </a:prstGeom>
        <a:gradFill rotWithShape="0">
          <a:gsLst>
            <a:gs pos="0">
              <a:schemeClr val="accent5">
                <a:hueOff val="-4966938"/>
                <a:satOff val="19906"/>
                <a:lumOff val="4314"/>
                <a:alphaOff val="0"/>
                <a:tint val="50000"/>
                <a:satMod val="300000"/>
              </a:schemeClr>
            </a:gs>
            <a:gs pos="35000">
              <a:schemeClr val="accent5">
                <a:hueOff val="-4966938"/>
                <a:satOff val="19906"/>
                <a:lumOff val="4314"/>
                <a:alphaOff val="0"/>
                <a:tint val="37000"/>
                <a:satMod val="300000"/>
              </a:schemeClr>
            </a:gs>
            <a:gs pos="100000">
              <a:schemeClr val="accent5">
                <a:hueOff val="-4966938"/>
                <a:satOff val="19906"/>
                <a:lumOff val="4314"/>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GB" sz="2500" kern="1200" dirty="0"/>
            <a:t>Process of Reviewing</a:t>
          </a:r>
        </a:p>
      </dsp:txBody>
      <dsp:txXfrm>
        <a:off x="5589143" y="5535711"/>
        <a:ext cx="1652699" cy="888296"/>
      </dsp:txXfrm>
    </dsp:sp>
    <dsp:sp modelId="{50B5F9F1-5017-4E4D-B065-597097696091}">
      <dsp:nvSpPr>
        <dsp:cNvPr id="0" name=""/>
        <dsp:cNvSpPr/>
      </dsp:nvSpPr>
      <dsp:spPr>
        <a:xfrm>
          <a:off x="2109292" y="95546"/>
          <a:ext cx="6225305" cy="6225305"/>
        </a:xfrm>
        <a:custGeom>
          <a:avLst/>
          <a:gdLst/>
          <a:ahLst/>
          <a:cxnLst/>
          <a:rect l="0" t="0" r="0" b="0"/>
          <a:pathLst>
            <a:path>
              <a:moveTo>
                <a:pt x="3305270" y="6219339"/>
              </a:moveTo>
              <a:arcTo wR="3112652" hR="3112652" stAng="5187128" swAng="421894"/>
            </a:path>
          </a:pathLst>
        </a:custGeom>
        <a:noFill/>
        <a:ln w="9525" cap="flat" cmpd="sng" algn="ctr">
          <a:solidFill>
            <a:schemeClr val="accent5">
              <a:hueOff val="-4966938"/>
              <a:satOff val="19906"/>
              <a:lumOff val="4314"/>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5FA42FF0-C5D7-9342-A36D-C635CF84F54F}">
      <dsp:nvSpPr>
        <dsp:cNvPr id="0" name=""/>
        <dsp:cNvSpPr/>
      </dsp:nvSpPr>
      <dsp:spPr>
        <a:xfrm>
          <a:off x="2673284" y="5671381"/>
          <a:ext cx="2232983" cy="775014"/>
        </a:xfrm>
        <a:prstGeom prst="roundRect">
          <a:avLst/>
        </a:prstGeom>
        <a:gradFill rotWithShape="0">
          <a:gsLst>
            <a:gs pos="0">
              <a:schemeClr val="accent5">
                <a:hueOff val="-6208672"/>
                <a:satOff val="24882"/>
                <a:lumOff val="5392"/>
                <a:alphaOff val="0"/>
                <a:tint val="50000"/>
                <a:satMod val="300000"/>
              </a:schemeClr>
            </a:gs>
            <a:gs pos="35000">
              <a:schemeClr val="accent5">
                <a:hueOff val="-6208672"/>
                <a:satOff val="24882"/>
                <a:lumOff val="5392"/>
                <a:alphaOff val="0"/>
                <a:tint val="37000"/>
                <a:satMod val="300000"/>
              </a:schemeClr>
            </a:gs>
            <a:gs pos="100000">
              <a:schemeClr val="accent5">
                <a:hueOff val="-6208672"/>
                <a:satOff val="24882"/>
                <a:lumOff val="5392"/>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GB" sz="2400" kern="1200" dirty="0"/>
            <a:t>Policy Content &amp;  Direction</a:t>
          </a:r>
        </a:p>
      </dsp:txBody>
      <dsp:txXfrm>
        <a:off x="2711117" y="5709214"/>
        <a:ext cx="2157317" cy="699348"/>
      </dsp:txXfrm>
    </dsp:sp>
    <dsp:sp modelId="{F5D97E3E-855F-B342-8C0E-09633E738796}">
      <dsp:nvSpPr>
        <dsp:cNvPr id="0" name=""/>
        <dsp:cNvSpPr/>
      </dsp:nvSpPr>
      <dsp:spPr>
        <a:xfrm>
          <a:off x="891096" y="-434345"/>
          <a:ext cx="6225305" cy="6225305"/>
        </a:xfrm>
        <a:custGeom>
          <a:avLst/>
          <a:gdLst/>
          <a:ahLst/>
          <a:cxnLst/>
          <a:rect l="0" t="0" r="0" b="0"/>
          <a:pathLst>
            <a:path>
              <a:moveTo>
                <a:pt x="1980641" y="6012162"/>
              </a:moveTo>
              <a:arcTo wR="3112652" hR="3112652" stAng="6679584" swAng="986135"/>
            </a:path>
          </a:pathLst>
        </a:custGeom>
        <a:noFill/>
        <a:ln w="9525" cap="flat" cmpd="sng" algn="ctr">
          <a:solidFill>
            <a:schemeClr val="accent5">
              <a:hueOff val="-6208672"/>
              <a:satOff val="24882"/>
              <a:lumOff val="5392"/>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3AA3862D-96E4-EA40-B67D-EC688CF0BEE2}">
      <dsp:nvSpPr>
        <dsp:cNvPr id="0" name=""/>
        <dsp:cNvSpPr/>
      </dsp:nvSpPr>
      <dsp:spPr>
        <a:xfrm>
          <a:off x="671297" y="4137958"/>
          <a:ext cx="2062853" cy="811032"/>
        </a:xfrm>
        <a:prstGeom prst="roundRect">
          <a:avLst/>
        </a:prstGeom>
        <a:gradFill rotWithShape="0">
          <a:gsLst>
            <a:gs pos="0">
              <a:schemeClr val="accent5">
                <a:hueOff val="-7450407"/>
                <a:satOff val="29858"/>
                <a:lumOff val="6471"/>
                <a:alphaOff val="0"/>
                <a:tint val="50000"/>
                <a:satMod val="300000"/>
              </a:schemeClr>
            </a:gs>
            <a:gs pos="35000">
              <a:schemeClr val="accent5">
                <a:hueOff val="-7450407"/>
                <a:satOff val="29858"/>
                <a:lumOff val="6471"/>
                <a:alphaOff val="0"/>
                <a:tint val="37000"/>
                <a:satMod val="300000"/>
              </a:schemeClr>
            </a:gs>
            <a:gs pos="100000">
              <a:schemeClr val="accent5">
                <a:hueOff val="-7450407"/>
                <a:satOff val="29858"/>
                <a:lumOff val="6471"/>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GB" sz="2400" kern="1200" dirty="0"/>
            <a:t>Coordination Structure</a:t>
          </a:r>
        </a:p>
      </dsp:txBody>
      <dsp:txXfrm>
        <a:off x="710888" y="4177549"/>
        <a:ext cx="1983671" cy="731850"/>
      </dsp:txXfrm>
    </dsp:sp>
    <dsp:sp modelId="{976E7A84-DE17-2746-B13F-7CBD904F8DC1}">
      <dsp:nvSpPr>
        <dsp:cNvPr id="0" name=""/>
        <dsp:cNvSpPr/>
      </dsp:nvSpPr>
      <dsp:spPr>
        <a:xfrm>
          <a:off x="1564151" y="642854"/>
          <a:ext cx="6225305" cy="6225305"/>
        </a:xfrm>
        <a:custGeom>
          <a:avLst/>
          <a:gdLst/>
          <a:ahLst/>
          <a:cxnLst/>
          <a:rect l="0" t="0" r="0" b="0"/>
          <a:pathLst>
            <a:path>
              <a:moveTo>
                <a:pt x="11728" y="3382610"/>
              </a:moveTo>
              <a:arcTo wR="3112652" hR="3112652" stAng="10501472" swAng="375678"/>
            </a:path>
          </a:pathLst>
        </a:custGeom>
        <a:noFill/>
        <a:ln w="9525" cap="flat" cmpd="sng" algn="ctr">
          <a:solidFill>
            <a:schemeClr val="accent5">
              <a:hueOff val="-7450407"/>
              <a:satOff val="29858"/>
              <a:lumOff val="6471"/>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05F09BA0-4620-504B-92ED-65A3E66320A2}">
      <dsp:nvSpPr>
        <dsp:cNvPr id="0" name=""/>
        <dsp:cNvSpPr/>
      </dsp:nvSpPr>
      <dsp:spPr>
        <a:xfrm>
          <a:off x="372772" y="2761602"/>
          <a:ext cx="2400867" cy="811032"/>
        </a:xfrm>
        <a:prstGeom prst="roundRect">
          <a:avLst/>
        </a:prstGeom>
        <a:gradFill rotWithShape="0">
          <a:gsLst>
            <a:gs pos="0">
              <a:schemeClr val="accent5">
                <a:hueOff val="-8692142"/>
                <a:satOff val="34835"/>
                <a:lumOff val="7549"/>
                <a:alphaOff val="0"/>
                <a:tint val="50000"/>
                <a:satMod val="300000"/>
              </a:schemeClr>
            </a:gs>
            <a:gs pos="35000">
              <a:schemeClr val="accent5">
                <a:hueOff val="-8692142"/>
                <a:satOff val="34835"/>
                <a:lumOff val="7549"/>
                <a:alphaOff val="0"/>
                <a:tint val="37000"/>
                <a:satMod val="300000"/>
              </a:schemeClr>
            </a:gs>
            <a:gs pos="100000">
              <a:schemeClr val="accent5">
                <a:hueOff val="-8692142"/>
                <a:satOff val="34835"/>
                <a:lumOff val="7549"/>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GB" sz="2400" kern="1200" dirty="0"/>
            <a:t>Implementation Action Plan</a:t>
          </a:r>
        </a:p>
      </dsp:txBody>
      <dsp:txXfrm>
        <a:off x="412363" y="2801193"/>
        <a:ext cx="2321685" cy="731850"/>
      </dsp:txXfrm>
    </dsp:sp>
    <dsp:sp modelId="{C87539CD-C7B8-BE4D-8B37-C251807CAAEB}">
      <dsp:nvSpPr>
        <dsp:cNvPr id="0" name=""/>
        <dsp:cNvSpPr/>
      </dsp:nvSpPr>
      <dsp:spPr>
        <a:xfrm>
          <a:off x="719272" y="-2546908"/>
          <a:ext cx="6225305" cy="6225305"/>
        </a:xfrm>
        <a:custGeom>
          <a:avLst/>
          <a:gdLst/>
          <a:ahLst/>
          <a:cxnLst/>
          <a:rect l="0" t="0" r="0" b="0"/>
          <a:pathLst>
            <a:path>
              <a:moveTo>
                <a:pt x="783166" y="5177138"/>
              </a:moveTo>
              <a:arcTo wR="3112652" hR="3112652" stAng="8307080" swAng="600791"/>
            </a:path>
          </a:pathLst>
        </a:custGeom>
        <a:noFill/>
        <a:ln w="9525" cap="flat" cmpd="sng" algn="ctr">
          <a:solidFill>
            <a:schemeClr val="accent5">
              <a:hueOff val="-8692142"/>
              <a:satOff val="34835"/>
              <a:lumOff val="7549"/>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7F397EE3-3C9D-334D-95EE-E8D09C377683}">
      <dsp:nvSpPr>
        <dsp:cNvPr id="0" name=""/>
        <dsp:cNvSpPr/>
      </dsp:nvSpPr>
      <dsp:spPr>
        <a:xfrm>
          <a:off x="311281" y="1436783"/>
          <a:ext cx="1794265" cy="600674"/>
        </a:xfrm>
        <a:prstGeom prst="roundRect">
          <a:avLst/>
        </a:prstGeom>
        <a:gradFill rotWithShape="0">
          <a:gsLst>
            <a:gs pos="0">
              <a:schemeClr val="accent5">
                <a:hueOff val="-9933876"/>
                <a:satOff val="39811"/>
                <a:lumOff val="8628"/>
                <a:alphaOff val="0"/>
                <a:tint val="50000"/>
                <a:satMod val="300000"/>
              </a:schemeClr>
            </a:gs>
            <a:gs pos="35000">
              <a:schemeClr val="accent5">
                <a:hueOff val="-9933876"/>
                <a:satOff val="39811"/>
                <a:lumOff val="8628"/>
                <a:alphaOff val="0"/>
                <a:tint val="37000"/>
                <a:satMod val="300000"/>
              </a:schemeClr>
            </a:gs>
            <a:gs pos="100000">
              <a:schemeClr val="accent5">
                <a:hueOff val="-9933876"/>
                <a:satOff val="39811"/>
                <a:lumOff val="8628"/>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GB" sz="2400" kern="1200" dirty="0"/>
            <a:t>Conclusion</a:t>
          </a:r>
        </a:p>
      </dsp:txBody>
      <dsp:txXfrm>
        <a:off x="340603" y="1466105"/>
        <a:ext cx="1735621" cy="542030"/>
      </dsp:txXfrm>
    </dsp:sp>
    <dsp:sp modelId="{9401C13B-6B7F-174C-9A2B-E944EBF9EDF0}">
      <dsp:nvSpPr>
        <dsp:cNvPr id="0" name=""/>
        <dsp:cNvSpPr/>
      </dsp:nvSpPr>
      <dsp:spPr>
        <a:xfrm>
          <a:off x="-87801" y="951912"/>
          <a:ext cx="6225305" cy="6225305"/>
        </a:xfrm>
        <a:custGeom>
          <a:avLst/>
          <a:gdLst/>
          <a:ahLst/>
          <a:cxnLst/>
          <a:rect l="0" t="0" r="0" b="0"/>
          <a:pathLst>
            <a:path>
              <a:moveTo>
                <a:pt x="1873574" y="257255"/>
              </a:moveTo>
              <a:arcTo wR="3112652" hR="3112652" stAng="14792516" swAng="1684990"/>
            </a:path>
          </a:pathLst>
        </a:custGeom>
        <a:noFill/>
        <a:ln w="9525" cap="flat" cmpd="sng" algn="ctr">
          <a:solidFill>
            <a:schemeClr val="accent5">
              <a:hueOff val="-9933876"/>
              <a:satOff val="39811"/>
              <a:lumOff val="8628"/>
              <a:alphaOff val="0"/>
            </a:schemeClr>
          </a:solidFill>
          <a:prstDash val="solid"/>
          <a:tailEnd type="arrow"/>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0.37187</cdr:x>
      <cdr:y>0.22983</cdr:y>
    </cdr:from>
    <cdr:to>
      <cdr:x>0.44688</cdr:x>
      <cdr:y>0.75116</cdr:y>
    </cdr:to>
    <cdr:sp macro="" textlink="">
      <cdr:nvSpPr>
        <cdr:cNvPr id="2" name="Rectangle 1">
          <a:extLst xmlns:a="http://schemas.openxmlformats.org/drawingml/2006/main">
            <a:ext uri="{FF2B5EF4-FFF2-40B4-BE49-F238E27FC236}">
              <a16:creationId xmlns:a16="http://schemas.microsoft.com/office/drawing/2014/main" id="{3E4E694B-ADA8-4F66-A890-4506DAB3F3B0}"/>
            </a:ext>
          </a:extLst>
        </cdr:cNvPr>
        <cdr:cNvSpPr/>
      </cdr:nvSpPr>
      <cdr:spPr>
        <a:xfrm xmlns:a="http://schemas.openxmlformats.org/drawingml/2006/main">
          <a:off x="3169328" y="1455937"/>
          <a:ext cx="639193" cy="3302493"/>
        </a:xfrm>
        <a:prstGeom xmlns:a="http://schemas.openxmlformats.org/drawingml/2006/main" prst="rect">
          <a:avLst/>
        </a:prstGeom>
        <a:solidFill xmlns:a="http://schemas.openxmlformats.org/drawingml/2006/main">
          <a:srgbClr val="95B3D7">
            <a:alpha val="28000"/>
          </a:srgbClr>
        </a:solidFill>
        <a:ln xmlns:a="http://schemas.openxmlformats.org/drawingml/2006/main">
          <a:noFill/>
        </a:ln>
      </cdr:spPr>
      <cdr:style>
        <a:lnRef xmlns:a="http://schemas.openxmlformats.org/drawingml/2006/main" idx="1">
          <a:schemeClr val="accent1"/>
        </a:lnRef>
        <a:fillRef xmlns:a="http://schemas.openxmlformats.org/drawingml/2006/main" idx="3">
          <a:schemeClr val="accent1"/>
        </a:fillRef>
        <a:effectRef xmlns:a="http://schemas.openxmlformats.org/drawingml/2006/main" idx="2">
          <a:schemeClr val="accent1"/>
        </a:effectRef>
        <a:fontRef xmlns:a="http://schemas.openxmlformats.org/drawingml/2006/main" idx="minor">
          <a:schemeClr val="lt1"/>
        </a:fontRef>
      </cdr:style>
      <cdr:txBody>
        <a:bodyPr xmlns:a="http://schemas.openxmlformats.org/drawingml/2006/main" vertOverflow="clip" rtlCol="0" anchor="ctr"/>
        <a:lstStyle xmlns:a="http://schemas.openxmlformats.org/drawingml/2006/main"/>
        <a:p xmlns:a="http://schemas.openxmlformats.org/drawingml/2006/main">
          <a:endParaRPr lang="en-NA"/>
        </a:p>
      </cdr:txBody>
    </cdr:sp>
  </cdr:relSizeAnchor>
  <cdr:relSizeAnchor xmlns:cdr="http://schemas.openxmlformats.org/drawingml/2006/chartDrawing">
    <cdr:from>
      <cdr:x>0.58646</cdr:x>
      <cdr:y>0.24805</cdr:y>
    </cdr:from>
    <cdr:to>
      <cdr:x>0.64687</cdr:x>
      <cdr:y>0.75116</cdr:y>
    </cdr:to>
    <cdr:sp macro="" textlink="">
      <cdr:nvSpPr>
        <cdr:cNvPr id="3" name="Rectangle 2">
          <a:extLst xmlns:a="http://schemas.openxmlformats.org/drawingml/2006/main">
            <a:ext uri="{FF2B5EF4-FFF2-40B4-BE49-F238E27FC236}">
              <a16:creationId xmlns:a16="http://schemas.microsoft.com/office/drawing/2014/main" id="{B79C9675-3D62-4F4B-A6F2-6C4DD30B56FD}"/>
            </a:ext>
          </a:extLst>
        </cdr:cNvPr>
        <cdr:cNvSpPr/>
      </cdr:nvSpPr>
      <cdr:spPr>
        <a:xfrm xmlns:a="http://schemas.openxmlformats.org/drawingml/2006/main">
          <a:off x="4998128" y="1571346"/>
          <a:ext cx="514904" cy="3187084"/>
        </a:xfrm>
        <a:prstGeom xmlns:a="http://schemas.openxmlformats.org/drawingml/2006/main" prst="rect">
          <a:avLst/>
        </a:prstGeom>
        <a:solidFill xmlns:a="http://schemas.openxmlformats.org/drawingml/2006/main">
          <a:srgbClr val="95B3D7">
            <a:alpha val="28000"/>
          </a:srgbClr>
        </a:solidFill>
        <a:ln xmlns:a="http://schemas.openxmlformats.org/drawingml/2006/main">
          <a:noFill/>
        </a:ln>
      </cdr:spPr>
      <cdr:style>
        <a:lnRef xmlns:a="http://schemas.openxmlformats.org/drawingml/2006/main" idx="1">
          <a:schemeClr val="accent1"/>
        </a:lnRef>
        <a:fillRef xmlns:a="http://schemas.openxmlformats.org/drawingml/2006/main" idx="3">
          <a:schemeClr val="accent1"/>
        </a:fillRef>
        <a:effectRef xmlns:a="http://schemas.openxmlformats.org/drawingml/2006/main" idx="2">
          <a:schemeClr val="accent1"/>
        </a:effectRef>
        <a:fontRef xmlns:a="http://schemas.openxmlformats.org/drawingml/2006/main" idx="minor">
          <a:schemeClr val="lt1"/>
        </a:fontRef>
      </cdr:style>
      <cdr:txBody>
        <a:bodyPr xmlns:a="http://schemas.openxmlformats.org/drawingml/2006/main" vertOverflow="clip" rtlCol="0" anchor="ctr"/>
        <a:lstStyle xmlns:a="http://schemas.openxmlformats.org/drawingml/2006/main"/>
        <a:p xmlns:a="http://schemas.openxmlformats.org/drawingml/2006/main">
          <a:endParaRPr lang="en-NA"/>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71800" cy="466435"/>
          </a:xfrm>
          <a:prstGeom prst="rect">
            <a:avLst/>
          </a:prstGeom>
        </p:spPr>
        <p:txBody>
          <a:bodyPr vert="horz" lIns="90000" tIns="45000" rIns="90000" bIns="45000" rtlCol="0"/>
          <a:lstStyle>
            <a:lvl1pPr algn="l">
              <a:defRPr sz="1100"/>
            </a:lvl1pPr>
          </a:lstStyle>
          <a:p>
            <a:endParaRPr lang="en-US"/>
          </a:p>
        </p:txBody>
      </p:sp>
      <p:sp>
        <p:nvSpPr>
          <p:cNvPr id="3" name="Date Placeholder 2"/>
          <p:cNvSpPr>
            <a:spLocks noGrp="1"/>
          </p:cNvSpPr>
          <p:nvPr>
            <p:ph type="dt" sz="quarter" idx="1"/>
          </p:nvPr>
        </p:nvSpPr>
        <p:spPr>
          <a:xfrm>
            <a:off x="3884614" y="0"/>
            <a:ext cx="2971800" cy="466435"/>
          </a:xfrm>
          <a:prstGeom prst="rect">
            <a:avLst/>
          </a:prstGeom>
        </p:spPr>
        <p:txBody>
          <a:bodyPr vert="horz" lIns="90000" tIns="45000" rIns="90000" bIns="45000" rtlCol="0"/>
          <a:lstStyle>
            <a:lvl1pPr algn="r">
              <a:defRPr sz="1100"/>
            </a:lvl1pPr>
          </a:lstStyle>
          <a:p>
            <a:fld id="{7A4D418C-EB79-4825-BDE8-24532E04563E}" type="datetimeFigureOut">
              <a:rPr lang="en-US" smtClean="0"/>
              <a:pPr/>
              <a:t>3/2/21</a:t>
            </a:fld>
            <a:endParaRPr lang="en-US"/>
          </a:p>
        </p:txBody>
      </p:sp>
      <p:sp>
        <p:nvSpPr>
          <p:cNvPr id="4" name="Footer Placeholder 3"/>
          <p:cNvSpPr>
            <a:spLocks noGrp="1"/>
          </p:cNvSpPr>
          <p:nvPr>
            <p:ph type="ftr" sz="quarter" idx="2"/>
          </p:nvPr>
        </p:nvSpPr>
        <p:spPr>
          <a:xfrm>
            <a:off x="1" y="8829968"/>
            <a:ext cx="2971800" cy="466434"/>
          </a:xfrm>
          <a:prstGeom prst="rect">
            <a:avLst/>
          </a:prstGeom>
        </p:spPr>
        <p:txBody>
          <a:bodyPr vert="horz" lIns="90000" tIns="45000" rIns="90000" bIns="45000" rtlCol="0" anchor="b"/>
          <a:lstStyle>
            <a:lvl1pPr algn="l">
              <a:defRPr sz="1100"/>
            </a:lvl1pPr>
          </a:lstStyle>
          <a:p>
            <a:endParaRPr lang="en-US"/>
          </a:p>
        </p:txBody>
      </p:sp>
      <p:sp>
        <p:nvSpPr>
          <p:cNvPr id="5" name="Slide Number Placeholder 4"/>
          <p:cNvSpPr>
            <a:spLocks noGrp="1"/>
          </p:cNvSpPr>
          <p:nvPr>
            <p:ph type="sldNum" sz="quarter" idx="3"/>
          </p:nvPr>
        </p:nvSpPr>
        <p:spPr>
          <a:xfrm>
            <a:off x="3884614" y="8829968"/>
            <a:ext cx="2971800" cy="466434"/>
          </a:xfrm>
          <a:prstGeom prst="rect">
            <a:avLst/>
          </a:prstGeom>
        </p:spPr>
        <p:txBody>
          <a:bodyPr vert="horz" lIns="90000" tIns="45000" rIns="90000" bIns="45000" rtlCol="0" anchor="b"/>
          <a:lstStyle>
            <a:lvl1pPr algn="r">
              <a:defRPr sz="1100"/>
            </a:lvl1pPr>
          </a:lstStyle>
          <a:p>
            <a:fld id="{5FE03433-92AD-403D-A290-3B49C7A6139A}" type="slidenum">
              <a:rPr lang="en-US" smtClean="0"/>
              <a:pPr/>
              <a:t>‹#›</a:t>
            </a:fld>
            <a:endParaRPr lang="en-US"/>
          </a:p>
        </p:txBody>
      </p:sp>
    </p:spTree>
    <p:extLst>
      <p:ext uri="{BB962C8B-B14F-4D97-AF65-F5344CB8AC3E}">
        <p14:creationId xmlns:p14="http://schemas.microsoft.com/office/powerpoint/2010/main" val="208547102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71800" cy="464821"/>
          </a:xfrm>
          <a:prstGeom prst="rect">
            <a:avLst/>
          </a:prstGeom>
        </p:spPr>
        <p:txBody>
          <a:bodyPr vert="horz" lIns="90000" tIns="45000" rIns="90000" bIns="45000" rtlCol="0"/>
          <a:lstStyle>
            <a:lvl1pPr algn="l">
              <a:defRPr sz="1100"/>
            </a:lvl1pPr>
          </a:lstStyle>
          <a:p>
            <a:endParaRPr lang="en-US"/>
          </a:p>
        </p:txBody>
      </p:sp>
      <p:sp>
        <p:nvSpPr>
          <p:cNvPr id="3" name="Date Placeholder 2"/>
          <p:cNvSpPr>
            <a:spLocks noGrp="1"/>
          </p:cNvSpPr>
          <p:nvPr>
            <p:ph type="dt" idx="1"/>
          </p:nvPr>
        </p:nvSpPr>
        <p:spPr>
          <a:xfrm>
            <a:off x="3884614" y="0"/>
            <a:ext cx="2971800" cy="464821"/>
          </a:xfrm>
          <a:prstGeom prst="rect">
            <a:avLst/>
          </a:prstGeom>
        </p:spPr>
        <p:txBody>
          <a:bodyPr vert="horz" lIns="90000" tIns="45000" rIns="90000" bIns="45000" rtlCol="0"/>
          <a:lstStyle>
            <a:lvl1pPr algn="r">
              <a:defRPr sz="1100"/>
            </a:lvl1pPr>
          </a:lstStyle>
          <a:p>
            <a:fld id="{587F37AB-BB69-7041-A316-25F5DDF927F0}" type="datetimeFigureOut">
              <a:rPr lang="en-US" smtClean="0"/>
              <a:pPr/>
              <a:t>3/2/21</a:t>
            </a:fld>
            <a:endParaRPr lang="en-US"/>
          </a:p>
        </p:txBody>
      </p:sp>
      <p:sp>
        <p:nvSpPr>
          <p:cNvPr id="4" name="Slide Image Placeholder 3"/>
          <p:cNvSpPr>
            <a:spLocks noGrp="1" noRot="1" noChangeAspect="1"/>
          </p:cNvSpPr>
          <p:nvPr>
            <p:ph type="sldImg" idx="2"/>
          </p:nvPr>
        </p:nvSpPr>
        <p:spPr>
          <a:xfrm>
            <a:off x="1103313" y="696913"/>
            <a:ext cx="4651375" cy="3487737"/>
          </a:xfrm>
          <a:prstGeom prst="rect">
            <a:avLst/>
          </a:prstGeom>
          <a:noFill/>
          <a:ln w="12700">
            <a:solidFill>
              <a:prstClr val="black"/>
            </a:solidFill>
          </a:ln>
        </p:spPr>
        <p:txBody>
          <a:bodyPr vert="horz" lIns="90000" tIns="45000" rIns="90000" bIns="45000" rtlCol="0" anchor="ctr"/>
          <a:lstStyle/>
          <a:p>
            <a:endParaRPr lang="en-US"/>
          </a:p>
        </p:txBody>
      </p:sp>
      <p:sp>
        <p:nvSpPr>
          <p:cNvPr id="5" name="Notes Placeholder 4"/>
          <p:cNvSpPr>
            <a:spLocks noGrp="1"/>
          </p:cNvSpPr>
          <p:nvPr>
            <p:ph type="body" sz="quarter" idx="3"/>
          </p:nvPr>
        </p:nvSpPr>
        <p:spPr>
          <a:xfrm>
            <a:off x="685800" y="4415790"/>
            <a:ext cx="5486400" cy="4183380"/>
          </a:xfrm>
          <a:prstGeom prst="rect">
            <a:avLst/>
          </a:prstGeom>
        </p:spPr>
        <p:txBody>
          <a:bodyPr vert="horz" lIns="90000" tIns="45000" rIns="90000" bIns="4500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829966"/>
            <a:ext cx="2971800" cy="464821"/>
          </a:xfrm>
          <a:prstGeom prst="rect">
            <a:avLst/>
          </a:prstGeom>
        </p:spPr>
        <p:txBody>
          <a:bodyPr vert="horz" lIns="90000" tIns="45000" rIns="90000" bIns="45000" rtlCol="0" anchor="b"/>
          <a:lstStyle>
            <a:lvl1pPr algn="l">
              <a:defRPr sz="1100"/>
            </a:lvl1pPr>
          </a:lstStyle>
          <a:p>
            <a:endParaRPr lang="en-US"/>
          </a:p>
        </p:txBody>
      </p:sp>
      <p:sp>
        <p:nvSpPr>
          <p:cNvPr id="7" name="Slide Number Placeholder 6"/>
          <p:cNvSpPr>
            <a:spLocks noGrp="1"/>
          </p:cNvSpPr>
          <p:nvPr>
            <p:ph type="sldNum" sz="quarter" idx="5"/>
          </p:nvPr>
        </p:nvSpPr>
        <p:spPr>
          <a:xfrm>
            <a:off x="3884614" y="8829966"/>
            <a:ext cx="2971800" cy="464821"/>
          </a:xfrm>
          <a:prstGeom prst="rect">
            <a:avLst/>
          </a:prstGeom>
        </p:spPr>
        <p:txBody>
          <a:bodyPr vert="horz" lIns="90000" tIns="45000" rIns="90000" bIns="45000" rtlCol="0" anchor="b"/>
          <a:lstStyle>
            <a:lvl1pPr algn="r">
              <a:defRPr sz="1100"/>
            </a:lvl1pPr>
          </a:lstStyle>
          <a:p>
            <a:fld id="{B2544392-755B-4A4D-8C2E-6DD3C3E3AAB4}" type="slidenum">
              <a:rPr lang="en-US" smtClean="0"/>
              <a:pPr/>
              <a:t>‹#›</a:t>
            </a:fld>
            <a:endParaRPr lang="en-US"/>
          </a:p>
        </p:txBody>
      </p:sp>
    </p:spTree>
    <p:extLst>
      <p:ext uri="{BB962C8B-B14F-4D97-AF65-F5344CB8AC3E}">
        <p14:creationId xmlns:p14="http://schemas.microsoft.com/office/powerpoint/2010/main" val="1060049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2544392-755B-4A4D-8C2E-6DD3C3E3AAB4}" type="slidenum">
              <a:rPr lang="en-US" smtClean="0"/>
              <a:pPr/>
              <a:t>1</a:t>
            </a:fld>
            <a:endParaRPr lang="en-US"/>
          </a:p>
        </p:txBody>
      </p:sp>
    </p:spTree>
    <p:extLst>
      <p:ext uri="{BB962C8B-B14F-4D97-AF65-F5344CB8AC3E}">
        <p14:creationId xmlns:p14="http://schemas.microsoft.com/office/powerpoint/2010/main" val="10969277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2544392-755B-4A4D-8C2E-6DD3C3E3AAB4}" type="slidenum">
              <a:rPr lang="en-US" smtClean="0"/>
              <a:pPr/>
              <a:t>28</a:t>
            </a:fld>
            <a:endParaRPr lang="en-US"/>
          </a:p>
        </p:txBody>
      </p:sp>
    </p:spTree>
    <p:extLst>
      <p:ext uri="{BB962C8B-B14F-4D97-AF65-F5344CB8AC3E}">
        <p14:creationId xmlns:p14="http://schemas.microsoft.com/office/powerpoint/2010/main" val="578414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2544392-755B-4A4D-8C2E-6DD3C3E3AAB4}" type="slidenum">
              <a:rPr lang="en-US" smtClean="0"/>
              <a:pPr/>
              <a:t>30</a:t>
            </a:fld>
            <a:endParaRPr lang="en-US"/>
          </a:p>
        </p:txBody>
      </p:sp>
    </p:spTree>
    <p:extLst>
      <p:ext uri="{BB962C8B-B14F-4D97-AF65-F5344CB8AC3E}">
        <p14:creationId xmlns:p14="http://schemas.microsoft.com/office/powerpoint/2010/main" val="4134452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2544392-755B-4A4D-8C2E-6DD3C3E3AAB4}" type="slidenum">
              <a:rPr lang="en-US" smtClean="0"/>
              <a:pPr/>
              <a:t>31</a:t>
            </a:fld>
            <a:endParaRPr lang="en-US"/>
          </a:p>
        </p:txBody>
      </p:sp>
    </p:spTree>
    <p:extLst>
      <p:ext uri="{BB962C8B-B14F-4D97-AF65-F5344CB8AC3E}">
        <p14:creationId xmlns:p14="http://schemas.microsoft.com/office/powerpoint/2010/main" val="10969277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2544392-755B-4A4D-8C2E-6DD3C3E3AAB4}" type="slidenum">
              <a:rPr lang="en-US" smtClean="0"/>
              <a:pPr/>
              <a:t>2</a:t>
            </a:fld>
            <a:endParaRPr lang="en-US"/>
          </a:p>
        </p:txBody>
      </p:sp>
    </p:spTree>
    <p:extLst>
      <p:ext uri="{BB962C8B-B14F-4D97-AF65-F5344CB8AC3E}">
        <p14:creationId xmlns:p14="http://schemas.microsoft.com/office/powerpoint/2010/main" val="15997297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2544392-755B-4A4D-8C2E-6DD3C3E3AAB4}" type="slidenum">
              <a:rPr lang="en-US" smtClean="0"/>
              <a:pPr/>
              <a:t>3</a:t>
            </a:fld>
            <a:endParaRPr lang="en-US"/>
          </a:p>
        </p:txBody>
      </p:sp>
    </p:spTree>
    <p:extLst>
      <p:ext uri="{BB962C8B-B14F-4D97-AF65-F5344CB8AC3E}">
        <p14:creationId xmlns:p14="http://schemas.microsoft.com/office/powerpoint/2010/main" val="25147786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2544392-755B-4A4D-8C2E-6DD3C3E3AAB4}" type="slidenum">
              <a:rPr lang="en-US" smtClean="0"/>
              <a:pPr/>
              <a:t>4</a:t>
            </a:fld>
            <a:endParaRPr lang="en-US"/>
          </a:p>
        </p:txBody>
      </p:sp>
    </p:spTree>
    <p:extLst>
      <p:ext uri="{BB962C8B-B14F-4D97-AF65-F5344CB8AC3E}">
        <p14:creationId xmlns:p14="http://schemas.microsoft.com/office/powerpoint/2010/main" val="23351345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2544392-755B-4A4D-8C2E-6DD3C3E3AAB4}" type="slidenum">
              <a:rPr lang="en-US" smtClean="0"/>
              <a:pPr/>
              <a:t>5</a:t>
            </a:fld>
            <a:endParaRPr lang="en-US"/>
          </a:p>
        </p:txBody>
      </p:sp>
    </p:spTree>
    <p:extLst>
      <p:ext uri="{BB962C8B-B14F-4D97-AF65-F5344CB8AC3E}">
        <p14:creationId xmlns:p14="http://schemas.microsoft.com/office/powerpoint/2010/main" val="23795527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a:extLst>
              <a:ext uri="{FF2B5EF4-FFF2-40B4-BE49-F238E27FC236}">
                <a16:creationId xmlns:a16="http://schemas.microsoft.com/office/drawing/2014/main" id="{97D21F1B-D03F-419D-8AE9-746F40CE04AC}"/>
              </a:ext>
            </a:extLst>
          </p:cNvPr>
          <p:cNvSpPr>
            <a:spLocks noGrp="1" noRot="1" noChangeAspect="1" noTextEdit="1"/>
          </p:cNvSpPr>
          <p:nvPr>
            <p:ph type="sldImg"/>
          </p:nvPr>
        </p:nvSpPr>
        <p:spPr>
          <a:xfrm>
            <a:off x="1117600" y="1231900"/>
            <a:ext cx="4505325" cy="3378200"/>
          </a:xfrm>
          <a:ln/>
        </p:spPr>
      </p:sp>
      <p:sp>
        <p:nvSpPr>
          <p:cNvPr id="11267" name="Notes Placeholder 2">
            <a:extLst>
              <a:ext uri="{FF2B5EF4-FFF2-40B4-BE49-F238E27FC236}">
                <a16:creationId xmlns:a16="http://schemas.microsoft.com/office/drawing/2014/main" id="{1F3B7816-1CDA-4C5A-9469-EF297F4C8A6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latin typeface="Arial" panose="020B0604020202020204" pitchFamily="34" charset="0"/>
            </a:endParaRPr>
          </a:p>
        </p:txBody>
      </p:sp>
      <p:sp>
        <p:nvSpPr>
          <p:cNvPr id="11268" name="Slide Number Placeholder 3">
            <a:extLst>
              <a:ext uri="{FF2B5EF4-FFF2-40B4-BE49-F238E27FC236}">
                <a16:creationId xmlns:a16="http://schemas.microsoft.com/office/drawing/2014/main" id="{8A610322-F9BC-45B0-9240-84C2B97B83A2}"/>
              </a:ext>
            </a:extLst>
          </p:cNvPr>
          <p:cNvSpPr>
            <a:spLocks noGrp="1"/>
          </p:cNvSpPr>
          <p:nvPr>
            <p:ph type="sldNum" sz="quarter" idx="4294967295"/>
          </p:nvPr>
        </p:nvSpPr>
        <p:spPr bwMode="auto">
          <a:xfrm>
            <a:off x="3860800" y="9432925"/>
            <a:ext cx="2952750" cy="49688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har char="•"/>
              <a:defRPr sz="1200">
                <a:solidFill>
                  <a:schemeClr val="tx1"/>
                </a:solidFill>
                <a:latin typeface="Arial" panose="020B0604020202020204" pitchFamily="34" charset="0"/>
              </a:defRPr>
            </a:lvl1pPr>
            <a:lvl2pPr marL="742950" indent="-285750">
              <a:spcBef>
                <a:spcPct val="30000"/>
              </a:spcBef>
              <a:buChar char="•"/>
              <a:defRPr sz="1200">
                <a:solidFill>
                  <a:schemeClr val="tx1"/>
                </a:solidFill>
                <a:latin typeface="Arial" panose="020B0604020202020204" pitchFamily="34" charset="0"/>
              </a:defRPr>
            </a:lvl2pPr>
            <a:lvl3pPr marL="1143000" indent="-228600">
              <a:spcBef>
                <a:spcPct val="30000"/>
              </a:spcBef>
              <a:buChar char="•"/>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buFontTx/>
              <a:buNone/>
            </a:pPr>
            <a:fld id="{0C17DB02-D067-41BB-8652-698C3188BF79}" type="slidenum">
              <a:rPr lang="en-GB" altLang="en-US" sz="1800"/>
              <a:pPr eaLnBrk="1" hangingPunct="1">
                <a:spcBef>
                  <a:spcPct val="0"/>
                </a:spcBef>
                <a:buFontTx/>
                <a:buNone/>
              </a:pPr>
              <a:t>7</a:t>
            </a:fld>
            <a:endParaRPr lang="en-GB" altLang="en-US" sz="1800"/>
          </a:p>
        </p:txBody>
      </p:sp>
    </p:spTree>
    <p:extLst>
      <p:ext uri="{BB962C8B-B14F-4D97-AF65-F5344CB8AC3E}">
        <p14:creationId xmlns:p14="http://schemas.microsoft.com/office/powerpoint/2010/main" val="693552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Espace réservé de l'image des diapositives 1"/>
          <p:cNvSpPr>
            <a:spLocks noGrp="1" noRot="1" noChangeAspect="1" noTextEdit="1"/>
          </p:cNvSpPr>
          <p:nvPr>
            <p:ph type="sldImg"/>
          </p:nvPr>
        </p:nvSpPr>
        <p:spPr>
          <a:xfrm>
            <a:off x="1117600" y="1231900"/>
            <a:ext cx="4505325" cy="3378200"/>
          </a:xfrm>
          <a:ln/>
        </p:spPr>
      </p:sp>
      <p:sp>
        <p:nvSpPr>
          <p:cNvPr id="44035"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r-CA" altLang="en-US">
                <a:latin typeface="Arial" panose="020B0604020202020204" pitchFamily="34" charset="0"/>
              </a:rPr>
              <a:t>The malnutrition framework illustrate the association of the vicious cycle of malnutrition (undernutrition - disease - inadequate dietary intake) with the underlying and basic causes. In order to fight against malnutrition and to prevent the short- and long-term consequences, these causes need to be addressed at different level (Individual, Community, Health District, Region and National).</a:t>
            </a:r>
          </a:p>
        </p:txBody>
      </p:sp>
      <p:sp>
        <p:nvSpPr>
          <p:cNvPr id="44036" name="Espace réservé du numéro de diapositive 3"/>
          <p:cNvSpPr>
            <a:spLocks noGrp="1"/>
          </p:cNvSpPr>
          <p:nvPr>
            <p:ph type="sldNum" sz="quarter" idx="4294967295"/>
          </p:nvPr>
        </p:nvSpPr>
        <p:spPr bwMode="auto">
          <a:xfrm>
            <a:off x="3860800" y="9432925"/>
            <a:ext cx="2952750" cy="49688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76B969F0-CEBE-4FBB-ABDA-35EA269527A5}" type="slidenum">
              <a:rPr lang="en-GB" altLang="en-US"/>
              <a:pPr eaLnBrk="1" hangingPunct="1"/>
              <a:t>13</a:t>
            </a:fld>
            <a:endParaRPr lang="en-GB" altLang="en-US"/>
          </a:p>
        </p:txBody>
      </p:sp>
    </p:spTree>
    <p:extLst>
      <p:ext uri="{BB962C8B-B14F-4D97-AF65-F5344CB8AC3E}">
        <p14:creationId xmlns:p14="http://schemas.microsoft.com/office/powerpoint/2010/main" val="29822858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Nutrition Specific </a:t>
            </a:r>
            <a:r>
              <a:rPr lang="en-US" dirty="0"/>
              <a:t>Interventions or programmes are those that address the </a:t>
            </a:r>
            <a:r>
              <a:rPr lang="en-US" b="1" dirty="0"/>
              <a:t>immediate determinants </a:t>
            </a:r>
            <a:r>
              <a:rPr lang="en-US" dirty="0"/>
              <a:t>of fetal and child nutrition and development—such as adequate food and nutrient intake, feeding, caregiving and parenting practices, and low burden of infectious diseases</a:t>
            </a:r>
          </a:p>
          <a:p>
            <a:endParaRPr lang="en-US" dirty="0"/>
          </a:p>
          <a:p>
            <a:r>
              <a:rPr lang="en-US" dirty="0"/>
              <a:t>Nutrition Sensitive interventions address the </a:t>
            </a:r>
            <a:r>
              <a:rPr lang="en-US" b="1" dirty="0"/>
              <a:t>underlying determinants </a:t>
            </a:r>
            <a:r>
              <a:rPr lang="en-US" dirty="0"/>
              <a:t>of fetal and child nutrition and development— food security; adequate caregiving resources at the maternal, household and community levels; and access to health services and a safe and hygienic environment—</a:t>
            </a:r>
            <a:r>
              <a:rPr lang="en-US" b="1" dirty="0"/>
              <a:t>and incorporate specific nutrition goals and actions</a:t>
            </a:r>
          </a:p>
          <a:p>
            <a:r>
              <a:rPr lang="en-US" dirty="0"/>
              <a:t>Nutrition-sensitive programmes can serve as delivery platforms for nutrition specific interventions, increasing their scale, coverage and effectiveness</a:t>
            </a:r>
          </a:p>
          <a:p>
            <a:endParaRPr lang="en-US" dirty="0"/>
          </a:p>
          <a:p>
            <a:endParaRPr lang="en-AU" dirty="0"/>
          </a:p>
        </p:txBody>
      </p:sp>
      <p:sp>
        <p:nvSpPr>
          <p:cNvPr id="4" name="Slide Number Placeholder 3"/>
          <p:cNvSpPr>
            <a:spLocks noGrp="1"/>
          </p:cNvSpPr>
          <p:nvPr>
            <p:ph type="sldNum" sz="quarter" idx="10"/>
          </p:nvPr>
        </p:nvSpPr>
        <p:spPr/>
        <p:txBody>
          <a:bodyPr/>
          <a:lstStyle/>
          <a:p>
            <a:fld id="{78BAB033-39A8-47BD-A898-C8272B48DD81}" type="slidenum">
              <a:rPr lang="en-US" smtClean="0"/>
              <a:pPr/>
              <a:t>15</a:t>
            </a:fld>
            <a:endParaRPr lang="en-US"/>
          </a:p>
        </p:txBody>
      </p:sp>
    </p:spTree>
    <p:extLst>
      <p:ext uri="{BB962C8B-B14F-4D97-AF65-F5344CB8AC3E}">
        <p14:creationId xmlns:p14="http://schemas.microsoft.com/office/powerpoint/2010/main" val="25583305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2544392-755B-4A4D-8C2E-6DD3C3E3AAB4}" type="slidenum">
              <a:rPr lang="en-US" smtClean="0"/>
              <a:pPr/>
              <a:t>27</a:t>
            </a:fld>
            <a:endParaRPr lang="en-US"/>
          </a:p>
        </p:txBody>
      </p:sp>
    </p:spTree>
    <p:extLst>
      <p:ext uri="{BB962C8B-B14F-4D97-AF65-F5344CB8AC3E}">
        <p14:creationId xmlns:p14="http://schemas.microsoft.com/office/powerpoint/2010/main" val="27587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710D673-66B8-4B7C-B727-1D393841AE16}" type="datetime1">
              <a:rPr lang="en-US" smtClean="0"/>
              <a:pPr/>
              <a:t>3/2/21</a:t>
            </a:fld>
            <a:endParaRPr lang="en-US"/>
          </a:p>
        </p:txBody>
      </p:sp>
      <p:sp>
        <p:nvSpPr>
          <p:cNvPr id="5" name="Footer Placeholder 4"/>
          <p:cNvSpPr>
            <a:spLocks noGrp="1"/>
          </p:cNvSpPr>
          <p:nvPr>
            <p:ph type="ftr" sz="quarter" idx="11"/>
          </p:nvPr>
        </p:nvSpPr>
        <p:spPr/>
        <p:txBody>
          <a:bodyPr/>
          <a:lstStyle/>
          <a:p>
            <a:r>
              <a:rPr lang="en-US"/>
              <a:t>Department: PSITM</a:t>
            </a:r>
          </a:p>
        </p:txBody>
      </p:sp>
      <p:sp>
        <p:nvSpPr>
          <p:cNvPr id="6" name="Slide Number Placeholder 5"/>
          <p:cNvSpPr>
            <a:spLocks noGrp="1"/>
          </p:cNvSpPr>
          <p:nvPr>
            <p:ph type="sldNum" sz="quarter" idx="12"/>
          </p:nvPr>
        </p:nvSpPr>
        <p:spPr/>
        <p:txBody>
          <a:bodyPr/>
          <a:lstStyle/>
          <a:p>
            <a:fld id="{BB9F0690-56C8-DD4C-981A-01B70E48BD6C}" type="slidenum">
              <a:rPr lang="en-US" smtClean="0"/>
              <a:pPr/>
              <a:t>‹#›</a:t>
            </a:fld>
            <a:endParaRPr lang="en-US"/>
          </a:p>
        </p:txBody>
      </p:sp>
    </p:spTree>
    <p:extLst>
      <p:ext uri="{BB962C8B-B14F-4D97-AF65-F5344CB8AC3E}">
        <p14:creationId xmlns:p14="http://schemas.microsoft.com/office/powerpoint/2010/main" val="16484393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9A76B83-60C2-497D-A3C6-0FFC01FF96DF}" type="datetime1">
              <a:rPr lang="en-US" smtClean="0"/>
              <a:pPr/>
              <a:t>3/2/21</a:t>
            </a:fld>
            <a:endParaRPr lang="en-US"/>
          </a:p>
        </p:txBody>
      </p:sp>
      <p:sp>
        <p:nvSpPr>
          <p:cNvPr id="5" name="Footer Placeholder 4"/>
          <p:cNvSpPr>
            <a:spLocks noGrp="1"/>
          </p:cNvSpPr>
          <p:nvPr>
            <p:ph type="ftr" sz="quarter" idx="11"/>
          </p:nvPr>
        </p:nvSpPr>
        <p:spPr/>
        <p:txBody>
          <a:bodyPr/>
          <a:lstStyle/>
          <a:p>
            <a:r>
              <a:rPr lang="en-US"/>
              <a:t>Department: PSITM</a:t>
            </a:r>
          </a:p>
        </p:txBody>
      </p:sp>
      <p:sp>
        <p:nvSpPr>
          <p:cNvPr id="6" name="Slide Number Placeholder 5"/>
          <p:cNvSpPr>
            <a:spLocks noGrp="1"/>
          </p:cNvSpPr>
          <p:nvPr>
            <p:ph type="sldNum" sz="quarter" idx="12"/>
          </p:nvPr>
        </p:nvSpPr>
        <p:spPr/>
        <p:txBody>
          <a:bodyPr/>
          <a:lstStyle/>
          <a:p>
            <a:fld id="{BB9F0690-56C8-DD4C-981A-01B70E48BD6C}" type="slidenum">
              <a:rPr lang="en-US" smtClean="0"/>
              <a:pPr/>
              <a:t>‹#›</a:t>
            </a:fld>
            <a:endParaRPr lang="en-US"/>
          </a:p>
        </p:txBody>
      </p:sp>
    </p:spTree>
    <p:extLst>
      <p:ext uri="{BB962C8B-B14F-4D97-AF65-F5344CB8AC3E}">
        <p14:creationId xmlns:p14="http://schemas.microsoft.com/office/powerpoint/2010/main" val="19083608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E3543C4-3523-4AC0-B3FB-6FFAE2ADB54B}" type="datetime1">
              <a:rPr lang="en-US" smtClean="0"/>
              <a:pPr/>
              <a:t>3/2/21</a:t>
            </a:fld>
            <a:endParaRPr lang="en-US"/>
          </a:p>
        </p:txBody>
      </p:sp>
      <p:sp>
        <p:nvSpPr>
          <p:cNvPr id="5" name="Footer Placeholder 4"/>
          <p:cNvSpPr>
            <a:spLocks noGrp="1"/>
          </p:cNvSpPr>
          <p:nvPr>
            <p:ph type="ftr" sz="quarter" idx="11"/>
          </p:nvPr>
        </p:nvSpPr>
        <p:spPr/>
        <p:txBody>
          <a:bodyPr/>
          <a:lstStyle/>
          <a:p>
            <a:r>
              <a:rPr lang="en-US"/>
              <a:t>Department: PSITM</a:t>
            </a:r>
          </a:p>
        </p:txBody>
      </p:sp>
      <p:sp>
        <p:nvSpPr>
          <p:cNvPr id="6" name="Slide Number Placeholder 5"/>
          <p:cNvSpPr>
            <a:spLocks noGrp="1"/>
          </p:cNvSpPr>
          <p:nvPr>
            <p:ph type="sldNum" sz="quarter" idx="12"/>
          </p:nvPr>
        </p:nvSpPr>
        <p:spPr/>
        <p:txBody>
          <a:bodyPr/>
          <a:lstStyle/>
          <a:p>
            <a:fld id="{BB9F0690-56C8-DD4C-981A-01B70E48BD6C}" type="slidenum">
              <a:rPr lang="en-US" smtClean="0"/>
              <a:pPr/>
              <a:t>‹#›</a:t>
            </a:fld>
            <a:endParaRPr lang="en-US"/>
          </a:p>
        </p:txBody>
      </p:sp>
    </p:spTree>
    <p:extLst>
      <p:ext uri="{BB962C8B-B14F-4D97-AF65-F5344CB8AC3E}">
        <p14:creationId xmlns:p14="http://schemas.microsoft.com/office/powerpoint/2010/main" val="36734572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5F2CDFB-9F62-42A3-8CA2-417ADB39D570}" type="datetime1">
              <a:rPr lang="en-US" smtClean="0"/>
              <a:pPr/>
              <a:t>3/2/21</a:t>
            </a:fld>
            <a:endParaRPr lang="en-US"/>
          </a:p>
        </p:txBody>
      </p:sp>
      <p:sp>
        <p:nvSpPr>
          <p:cNvPr id="5" name="Footer Placeholder 4"/>
          <p:cNvSpPr>
            <a:spLocks noGrp="1"/>
          </p:cNvSpPr>
          <p:nvPr>
            <p:ph type="ftr" sz="quarter" idx="11"/>
          </p:nvPr>
        </p:nvSpPr>
        <p:spPr/>
        <p:txBody>
          <a:bodyPr/>
          <a:lstStyle/>
          <a:p>
            <a:r>
              <a:rPr lang="en-US"/>
              <a:t>Department: PSITM</a:t>
            </a:r>
          </a:p>
        </p:txBody>
      </p:sp>
      <p:sp>
        <p:nvSpPr>
          <p:cNvPr id="6" name="Slide Number Placeholder 5"/>
          <p:cNvSpPr>
            <a:spLocks noGrp="1"/>
          </p:cNvSpPr>
          <p:nvPr>
            <p:ph type="sldNum" sz="quarter" idx="12"/>
          </p:nvPr>
        </p:nvSpPr>
        <p:spPr/>
        <p:txBody>
          <a:bodyPr/>
          <a:lstStyle/>
          <a:p>
            <a:fld id="{BB9F0690-56C8-DD4C-981A-01B70E48BD6C}" type="slidenum">
              <a:rPr lang="en-US" smtClean="0"/>
              <a:pPr/>
              <a:t>‹#›</a:t>
            </a:fld>
            <a:endParaRPr lang="en-US"/>
          </a:p>
        </p:txBody>
      </p:sp>
    </p:spTree>
    <p:extLst>
      <p:ext uri="{BB962C8B-B14F-4D97-AF65-F5344CB8AC3E}">
        <p14:creationId xmlns:p14="http://schemas.microsoft.com/office/powerpoint/2010/main" val="42181256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089889F-DBD4-42B3-80DB-858F0FAFA09A}" type="datetime1">
              <a:rPr lang="en-US" smtClean="0"/>
              <a:pPr/>
              <a:t>3/2/21</a:t>
            </a:fld>
            <a:endParaRPr lang="en-US"/>
          </a:p>
        </p:txBody>
      </p:sp>
      <p:sp>
        <p:nvSpPr>
          <p:cNvPr id="5" name="Footer Placeholder 4"/>
          <p:cNvSpPr>
            <a:spLocks noGrp="1"/>
          </p:cNvSpPr>
          <p:nvPr>
            <p:ph type="ftr" sz="quarter" idx="11"/>
          </p:nvPr>
        </p:nvSpPr>
        <p:spPr/>
        <p:txBody>
          <a:bodyPr/>
          <a:lstStyle/>
          <a:p>
            <a:r>
              <a:rPr lang="en-US"/>
              <a:t>Department: PSITM</a:t>
            </a:r>
          </a:p>
        </p:txBody>
      </p:sp>
      <p:sp>
        <p:nvSpPr>
          <p:cNvPr id="6" name="Slide Number Placeholder 5"/>
          <p:cNvSpPr>
            <a:spLocks noGrp="1"/>
          </p:cNvSpPr>
          <p:nvPr>
            <p:ph type="sldNum" sz="quarter" idx="12"/>
          </p:nvPr>
        </p:nvSpPr>
        <p:spPr/>
        <p:txBody>
          <a:bodyPr/>
          <a:lstStyle/>
          <a:p>
            <a:fld id="{BB9F0690-56C8-DD4C-981A-01B70E48BD6C}" type="slidenum">
              <a:rPr lang="en-US" smtClean="0"/>
              <a:pPr/>
              <a:t>‹#›</a:t>
            </a:fld>
            <a:endParaRPr lang="en-US"/>
          </a:p>
        </p:txBody>
      </p:sp>
    </p:spTree>
    <p:extLst>
      <p:ext uri="{BB962C8B-B14F-4D97-AF65-F5344CB8AC3E}">
        <p14:creationId xmlns:p14="http://schemas.microsoft.com/office/powerpoint/2010/main" val="26061151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96D7746-D7D0-43ED-83C8-9CBCAFE2E48D}" type="datetime1">
              <a:rPr lang="en-US" smtClean="0"/>
              <a:pPr/>
              <a:t>3/2/21</a:t>
            </a:fld>
            <a:endParaRPr lang="en-US"/>
          </a:p>
        </p:txBody>
      </p:sp>
      <p:sp>
        <p:nvSpPr>
          <p:cNvPr id="6" name="Footer Placeholder 5"/>
          <p:cNvSpPr>
            <a:spLocks noGrp="1"/>
          </p:cNvSpPr>
          <p:nvPr>
            <p:ph type="ftr" sz="quarter" idx="11"/>
          </p:nvPr>
        </p:nvSpPr>
        <p:spPr/>
        <p:txBody>
          <a:bodyPr/>
          <a:lstStyle/>
          <a:p>
            <a:r>
              <a:rPr lang="en-US"/>
              <a:t>Department: PSITM</a:t>
            </a:r>
          </a:p>
        </p:txBody>
      </p:sp>
      <p:sp>
        <p:nvSpPr>
          <p:cNvPr id="7" name="Slide Number Placeholder 6"/>
          <p:cNvSpPr>
            <a:spLocks noGrp="1"/>
          </p:cNvSpPr>
          <p:nvPr>
            <p:ph type="sldNum" sz="quarter" idx="12"/>
          </p:nvPr>
        </p:nvSpPr>
        <p:spPr/>
        <p:txBody>
          <a:bodyPr/>
          <a:lstStyle/>
          <a:p>
            <a:fld id="{BB9F0690-56C8-DD4C-981A-01B70E48BD6C}" type="slidenum">
              <a:rPr lang="en-US" smtClean="0"/>
              <a:pPr/>
              <a:t>‹#›</a:t>
            </a:fld>
            <a:endParaRPr lang="en-US"/>
          </a:p>
        </p:txBody>
      </p:sp>
    </p:spTree>
    <p:extLst>
      <p:ext uri="{BB962C8B-B14F-4D97-AF65-F5344CB8AC3E}">
        <p14:creationId xmlns:p14="http://schemas.microsoft.com/office/powerpoint/2010/main" val="36861929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B025FE9-86DC-472C-B80D-F4A27302917F}" type="datetime1">
              <a:rPr lang="en-US" smtClean="0"/>
              <a:pPr/>
              <a:t>3/2/21</a:t>
            </a:fld>
            <a:endParaRPr lang="en-US"/>
          </a:p>
        </p:txBody>
      </p:sp>
      <p:sp>
        <p:nvSpPr>
          <p:cNvPr id="8" name="Footer Placeholder 7"/>
          <p:cNvSpPr>
            <a:spLocks noGrp="1"/>
          </p:cNvSpPr>
          <p:nvPr>
            <p:ph type="ftr" sz="quarter" idx="11"/>
          </p:nvPr>
        </p:nvSpPr>
        <p:spPr/>
        <p:txBody>
          <a:bodyPr/>
          <a:lstStyle/>
          <a:p>
            <a:r>
              <a:rPr lang="en-US"/>
              <a:t>Department: PSITM</a:t>
            </a:r>
          </a:p>
        </p:txBody>
      </p:sp>
      <p:sp>
        <p:nvSpPr>
          <p:cNvPr id="9" name="Slide Number Placeholder 8"/>
          <p:cNvSpPr>
            <a:spLocks noGrp="1"/>
          </p:cNvSpPr>
          <p:nvPr>
            <p:ph type="sldNum" sz="quarter" idx="12"/>
          </p:nvPr>
        </p:nvSpPr>
        <p:spPr/>
        <p:txBody>
          <a:bodyPr/>
          <a:lstStyle/>
          <a:p>
            <a:fld id="{BB9F0690-56C8-DD4C-981A-01B70E48BD6C}" type="slidenum">
              <a:rPr lang="en-US" smtClean="0"/>
              <a:pPr/>
              <a:t>‹#›</a:t>
            </a:fld>
            <a:endParaRPr lang="en-US"/>
          </a:p>
        </p:txBody>
      </p:sp>
    </p:spTree>
    <p:extLst>
      <p:ext uri="{BB962C8B-B14F-4D97-AF65-F5344CB8AC3E}">
        <p14:creationId xmlns:p14="http://schemas.microsoft.com/office/powerpoint/2010/main" val="31148657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2542408-A1E3-42F6-8996-B0D2D440A91B}" type="datetime1">
              <a:rPr lang="en-US" smtClean="0"/>
              <a:pPr/>
              <a:t>3/2/21</a:t>
            </a:fld>
            <a:endParaRPr lang="en-US"/>
          </a:p>
        </p:txBody>
      </p:sp>
      <p:sp>
        <p:nvSpPr>
          <p:cNvPr id="4" name="Footer Placeholder 3"/>
          <p:cNvSpPr>
            <a:spLocks noGrp="1"/>
          </p:cNvSpPr>
          <p:nvPr>
            <p:ph type="ftr" sz="quarter" idx="11"/>
          </p:nvPr>
        </p:nvSpPr>
        <p:spPr/>
        <p:txBody>
          <a:bodyPr/>
          <a:lstStyle/>
          <a:p>
            <a:r>
              <a:rPr lang="en-US"/>
              <a:t>Department: PSITM</a:t>
            </a:r>
          </a:p>
        </p:txBody>
      </p:sp>
      <p:sp>
        <p:nvSpPr>
          <p:cNvPr id="5" name="Slide Number Placeholder 4"/>
          <p:cNvSpPr>
            <a:spLocks noGrp="1"/>
          </p:cNvSpPr>
          <p:nvPr>
            <p:ph type="sldNum" sz="quarter" idx="12"/>
          </p:nvPr>
        </p:nvSpPr>
        <p:spPr/>
        <p:txBody>
          <a:bodyPr/>
          <a:lstStyle/>
          <a:p>
            <a:fld id="{BB9F0690-56C8-DD4C-981A-01B70E48BD6C}" type="slidenum">
              <a:rPr lang="en-US" smtClean="0"/>
              <a:pPr/>
              <a:t>‹#›</a:t>
            </a:fld>
            <a:endParaRPr lang="en-US"/>
          </a:p>
        </p:txBody>
      </p:sp>
    </p:spTree>
    <p:extLst>
      <p:ext uri="{BB962C8B-B14F-4D97-AF65-F5344CB8AC3E}">
        <p14:creationId xmlns:p14="http://schemas.microsoft.com/office/powerpoint/2010/main" val="19958457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5DB24A3-BB45-4D25-91BD-0EA46E501402}" type="datetime1">
              <a:rPr lang="en-US" smtClean="0"/>
              <a:pPr/>
              <a:t>3/2/21</a:t>
            </a:fld>
            <a:endParaRPr lang="en-US"/>
          </a:p>
        </p:txBody>
      </p:sp>
      <p:sp>
        <p:nvSpPr>
          <p:cNvPr id="3" name="Footer Placeholder 2"/>
          <p:cNvSpPr>
            <a:spLocks noGrp="1"/>
          </p:cNvSpPr>
          <p:nvPr>
            <p:ph type="ftr" sz="quarter" idx="11"/>
          </p:nvPr>
        </p:nvSpPr>
        <p:spPr/>
        <p:txBody>
          <a:bodyPr/>
          <a:lstStyle/>
          <a:p>
            <a:r>
              <a:rPr lang="en-US"/>
              <a:t>Department: PSITM</a:t>
            </a:r>
          </a:p>
        </p:txBody>
      </p:sp>
      <p:sp>
        <p:nvSpPr>
          <p:cNvPr id="4" name="Slide Number Placeholder 3"/>
          <p:cNvSpPr>
            <a:spLocks noGrp="1"/>
          </p:cNvSpPr>
          <p:nvPr>
            <p:ph type="sldNum" sz="quarter" idx="12"/>
          </p:nvPr>
        </p:nvSpPr>
        <p:spPr/>
        <p:txBody>
          <a:bodyPr/>
          <a:lstStyle/>
          <a:p>
            <a:fld id="{BB9F0690-56C8-DD4C-981A-01B70E48BD6C}" type="slidenum">
              <a:rPr lang="en-US" smtClean="0"/>
              <a:pPr/>
              <a:t>‹#›</a:t>
            </a:fld>
            <a:endParaRPr lang="en-US"/>
          </a:p>
        </p:txBody>
      </p:sp>
    </p:spTree>
    <p:extLst>
      <p:ext uri="{BB962C8B-B14F-4D97-AF65-F5344CB8AC3E}">
        <p14:creationId xmlns:p14="http://schemas.microsoft.com/office/powerpoint/2010/main" val="20833739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30F2610-D300-4C11-83F5-785EB68235FE}" type="datetime1">
              <a:rPr lang="en-US" smtClean="0"/>
              <a:pPr/>
              <a:t>3/2/21</a:t>
            </a:fld>
            <a:endParaRPr lang="en-US"/>
          </a:p>
        </p:txBody>
      </p:sp>
      <p:sp>
        <p:nvSpPr>
          <p:cNvPr id="6" name="Footer Placeholder 5"/>
          <p:cNvSpPr>
            <a:spLocks noGrp="1"/>
          </p:cNvSpPr>
          <p:nvPr>
            <p:ph type="ftr" sz="quarter" idx="11"/>
          </p:nvPr>
        </p:nvSpPr>
        <p:spPr/>
        <p:txBody>
          <a:bodyPr/>
          <a:lstStyle/>
          <a:p>
            <a:r>
              <a:rPr lang="en-US"/>
              <a:t>Department: PSITM</a:t>
            </a:r>
          </a:p>
        </p:txBody>
      </p:sp>
      <p:sp>
        <p:nvSpPr>
          <p:cNvPr id="7" name="Slide Number Placeholder 6"/>
          <p:cNvSpPr>
            <a:spLocks noGrp="1"/>
          </p:cNvSpPr>
          <p:nvPr>
            <p:ph type="sldNum" sz="quarter" idx="12"/>
          </p:nvPr>
        </p:nvSpPr>
        <p:spPr/>
        <p:txBody>
          <a:bodyPr/>
          <a:lstStyle/>
          <a:p>
            <a:fld id="{BB9F0690-56C8-DD4C-981A-01B70E48BD6C}" type="slidenum">
              <a:rPr lang="en-US" smtClean="0"/>
              <a:pPr/>
              <a:t>‹#›</a:t>
            </a:fld>
            <a:endParaRPr lang="en-US"/>
          </a:p>
        </p:txBody>
      </p:sp>
    </p:spTree>
    <p:extLst>
      <p:ext uri="{BB962C8B-B14F-4D97-AF65-F5344CB8AC3E}">
        <p14:creationId xmlns:p14="http://schemas.microsoft.com/office/powerpoint/2010/main" val="18131217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CA24F32-607A-4DBB-8762-349AC11F7668}" type="datetime1">
              <a:rPr lang="en-US" smtClean="0"/>
              <a:pPr/>
              <a:t>3/2/21</a:t>
            </a:fld>
            <a:endParaRPr lang="en-US"/>
          </a:p>
        </p:txBody>
      </p:sp>
      <p:sp>
        <p:nvSpPr>
          <p:cNvPr id="6" name="Footer Placeholder 5"/>
          <p:cNvSpPr>
            <a:spLocks noGrp="1"/>
          </p:cNvSpPr>
          <p:nvPr>
            <p:ph type="ftr" sz="quarter" idx="11"/>
          </p:nvPr>
        </p:nvSpPr>
        <p:spPr/>
        <p:txBody>
          <a:bodyPr/>
          <a:lstStyle/>
          <a:p>
            <a:r>
              <a:rPr lang="en-US"/>
              <a:t>Department: PSITM</a:t>
            </a:r>
          </a:p>
        </p:txBody>
      </p:sp>
      <p:sp>
        <p:nvSpPr>
          <p:cNvPr id="7" name="Slide Number Placeholder 6"/>
          <p:cNvSpPr>
            <a:spLocks noGrp="1"/>
          </p:cNvSpPr>
          <p:nvPr>
            <p:ph type="sldNum" sz="quarter" idx="12"/>
          </p:nvPr>
        </p:nvSpPr>
        <p:spPr/>
        <p:txBody>
          <a:bodyPr/>
          <a:lstStyle/>
          <a:p>
            <a:fld id="{BB9F0690-56C8-DD4C-981A-01B70E48BD6C}" type="slidenum">
              <a:rPr lang="en-US" smtClean="0"/>
              <a:pPr/>
              <a:t>‹#›</a:t>
            </a:fld>
            <a:endParaRPr lang="en-US"/>
          </a:p>
        </p:txBody>
      </p:sp>
    </p:spTree>
    <p:extLst>
      <p:ext uri="{BB962C8B-B14F-4D97-AF65-F5344CB8AC3E}">
        <p14:creationId xmlns:p14="http://schemas.microsoft.com/office/powerpoint/2010/main" val="9443043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78C9509-2987-44F7-916C-5E9887149AAE}" type="datetime1">
              <a:rPr lang="en-US" smtClean="0"/>
              <a:pPr/>
              <a:t>3/2/21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Department: PSITM</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9F0690-56C8-DD4C-981A-01B70E48BD6C}" type="slidenum">
              <a:rPr lang="en-US" smtClean="0"/>
              <a:pPr/>
              <a:t>‹#›</a:t>
            </a:fld>
            <a:endParaRPr lang="en-US"/>
          </a:p>
        </p:txBody>
      </p:sp>
    </p:spTree>
    <p:extLst>
      <p:ext uri="{BB962C8B-B14F-4D97-AF65-F5344CB8AC3E}">
        <p14:creationId xmlns:p14="http://schemas.microsoft.com/office/powerpoint/2010/main" val="34303657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12.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image" Target="../media/image6.wmf"/><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eg"/></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jpeg"/></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8.png"/><Relationship Id="rId4" Type="http://schemas.openxmlformats.org/officeDocument/2006/relationships/image" Target="../media/image17.jpeg"/></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png"/><Relationship Id="rId7" Type="http://schemas.openxmlformats.org/officeDocument/2006/relationships/diagramColors" Target="../diagrams/colors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2667000" cy="6857999"/>
          </a:xfrm>
          <a:prstGeom prst="rect">
            <a:avLst/>
          </a:prstGeom>
          <a:gradFill flip="none" rotWithShape="1">
            <a:gsLst>
              <a:gs pos="91000">
                <a:srgbClr val="063096"/>
              </a:gs>
              <a:gs pos="66000">
                <a:srgbClr val="030F3D"/>
              </a:gs>
            </a:gsLst>
            <a:lin ang="18840000" scaled="0"/>
            <a:tileRect/>
          </a:gradFill>
          <a:ln w="6350" cap="flat" cmpd="sng" algn="ctr">
            <a:noFill/>
            <a:prstDash val="solid"/>
            <a:miter lim="800000"/>
          </a:ln>
          <a:effectLst/>
        </p:spPr>
        <p:txBody>
          <a:bodyPr rot="0" spcFirstLastPara="0" vert="horz" wrap="square" lIns="147348" tIns="73674" rIns="147348" bIns="73674" numCol="1" spcCol="231012" rtlCol="0" fromWordArt="0" anchor="t" anchorCtr="0" forceAA="0" compatLnSpc="1">
            <a:prstTxWarp prst="textNoShape">
              <a:avLst/>
            </a:prstTxWarp>
            <a:noAutofit/>
          </a:bodyPr>
          <a:lstStyle/>
          <a:p>
            <a:pPr algn="just"/>
            <a:r>
              <a:rPr lang="en-US" sz="2400" dirty="0">
                <a:solidFill>
                  <a:srgbClr val="FF6600"/>
                </a:solidFill>
                <a:latin typeface="Aharoni" panose="02010803020104030203" pitchFamily="2" charset="-79"/>
                <a:cs typeface="Aharoni" panose="02010803020104030203" pitchFamily="2" charset="-79"/>
              </a:rPr>
              <a:t>  </a:t>
            </a:r>
          </a:p>
          <a:p>
            <a:pPr lvl="0" algn="just"/>
            <a:endParaRPr lang="en-US" sz="2400" dirty="0">
              <a:solidFill>
                <a:srgbClr val="FF6600"/>
              </a:solidFill>
              <a:latin typeface="Aharoni" panose="02010803020104030203" pitchFamily="2" charset="-79"/>
              <a:cs typeface="Aharoni" panose="02010803020104030203" pitchFamily="2" charset="-79"/>
            </a:endParaRPr>
          </a:p>
        </p:txBody>
      </p:sp>
      <p:pic>
        <p:nvPicPr>
          <p:cNvPr id="11" name="Picture 10"/>
          <p:cNvPicPr>
            <a:picLocks noChangeAspect="1"/>
          </p:cNvPicPr>
          <p:nvPr/>
        </p:nvPicPr>
        <p:blipFill>
          <a:blip r:embed="rId3"/>
          <a:stretch>
            <a:fillRect/>
          </a:stretch>
        </p:blipFill>
        <p:spPr>
          <a:xfrm>
            <a:off x="477935" y="2578101"/>
            <a:ext cx="1668266" cy="1625600"/>
          </a:xfrm>
          <a:prstGeom prst="rect">
            <a:avLst/>
          </a:prstGeom>
        </p:spPr>
      </p:pic>
      <p:sp>
        <p:nvSpPr>
          <p:cNvPr id="2" name="Rectangle 1"/>
          <p:cNvSpPr/>
          <p:nvPr/>
        </p:nvSpPr>
        <p:spPr>
          <a:xfrm>
            <a:off x="3257474" y="603249"/>
            <a:ext cx="5232400" cy="6985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ln w="34925">
                  <a:noFill/>
                </a:ln>
                <a:solidFill>
                  <a:srgbClr val="1A84CB"/>
                </a:solidFill>
                <a:latin typeface="Aharoni" panose="02010803020104030203" pitchFamily="2" charset="-79"/>
                <a:cs typeface="Aharoni" panose="02010803020104030203" pitchFamily="2" charset="-79"/>
              </a:rPr>
              <a:t>Office of the Prime Minister</a:t>
            </a:r>
          </a:p>
          <a:p>
            <a:pPr algn="ctr"/>
            <a:endParaRPr lang="en-US" sz="2400" dirty="0">
              <a:solidFill>
                <a:srgbClr val="1A84CB"/>
              </a:solidFill>
              <a:latin typeface="Aharoni" panose="02010803020104030203" pitchFamily="2" charset="-79"/>
              <a:cs typeface="Aharoni" panose="02010803020104030203" pitchFamily="2" charset="-79"/>
            </a:endParaRPr>
          </a:p>
        </p:txBody>
      </p:sp>
      <p:sp>
        <p:nvSpPr>
          <p:cNvPr id="9" name="Rectangle 8"/>
          <p:cNvSpPr/>
          <p:nvPr/>
        </p:nvSpPr>
        <p:spPr>
          <a:xfrm>
            <a:off x="2807744" y="3654465"/>
            <a:ext cx="6131859" cy="1501462"/>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120000"/>
              </a:lnSpc>
            </a:pPr>
            <a:r>
              <a:rPr lang="en-US" sz="4200" b="1" dirty="0">
                <a:ln w="34925">
                  <a:noFill/>
                </a:ln>
                <a:solidFill>
                  <a:srgbClr val="AD0000"/>
                </a:solidFill>
                <a:latin typeface="Aharoni" panose="02010803020104030203" pitchFamily="2" charset="-79"/>
                <a:cs typeface="Aharoni" panose="02010803020104030203" pitchFamily="2" charset="-79"/>
              </a:rPr>
              <a:t>National Food Security and Nutrition Policy</a:t>
            </a:r>
          </a:p>
          <a:p>
            <a:pPr algn="ctr">
              <a:lnSpc>
                <a:spcPct val="120000"/>
              </a:lnSpc>
              <a:spcBef>
                <a:spcPts val="1200"/>
              </a:spcBef>
            </a:pPr>
            <a:r>
              <a:rPr lang="en-US" sz="2400" dirty="0">
                <a:solidFill>
                  <a:srgbClr val="C00000"/>
                </a:solidFill>
                <a:latin typeface="Aharoni" panose="02010803020104030203" pitchFamily="2" charset="-79"/>
                <a:cs typeface="Aharoni" panose="02010803020104030203" pitchFamily="2" charset="-79"/>
              </a:rPr>
              <a:t>Draft - 2021</a:t>
            </a:r>
          </a:p>
        </p:txBody>
      </p:sp>
      <p:sp>
        <p:nvSpPr>
          <p:cNvPr id="10" name="Rectangle 9"/>
          <p:cNvSpPr/>
          <p:nvPr/>
        </p:nvSpPr>
        <p:spPr>
          <a:xfrm>
            <a:off x="2807744" y="1301749"/>
            <a:ext cx="6131859" cy="1289049"/>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000" b="1" dirty="0">
                <a:ln w="34925">
                  <a:noFill/>
                </a:ln>
                <a:solidFill>
                  <a:srgbClr val="0070C0"/>
                </a:solidFill>
                <a:latin typeface="Aharoni" panose="02010803020104030203" pitchFamily="2" charset="-79"/>
                <a:cs typeface="Aharoni" panose="02010803020104030203" pitchFamily="2" charset="-79"/>
              </a:rPr>
              <a:t>Regional Consultation Workshops</a:t>
            </a:r>
          </a:p>
          <a:p>
            <a:pPr algn="ctr">
              <a:spcBef>
                <a:spcPts val="1200"/>
              </a:spcBef>
            </a:pPr>
            <a:r>
              <a:rPr lang="en-US" sz="2400" dirty="0">
                <a:solidFill>
                  <a:srgbClr val="1A84CB"/>
                </a:solidFill>
                <a:latin typeface="Aharoni" panose="02010803020104030203" pitchFamily="2" charset="-79"/>
                <a:cs typeface="Aharoni" panose="02010803020104030203" pitchFamily="2" charset="-79"/>
              </a:rPr>
              <a:t>22 February – 8 March 2021</a:t>
            </a:r>
          </a:p>
        </p:txBody>
      </p:sp>
    </p:spTree>
    <p:extLst>
      <p:ext uri="{BB962C8B-B14F-4D97-AF65-F5344CB8AC3E}">
        <p14:creationId xmlns:p14="http://schemas.microsoft.com/office/powerpoint/2010/main" val="31010302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US" b="1" dirty="0"/>
              <a:t>Overview of Breastfeeding Situation</a:t>
            </a:r>
          </a:p>
        </p:txBody>
      </p:sp>
      <p:sp>
        <p:nvSpPr>
          <p:cNvPr id="9219" name="Content Placeholder 2"/>
          <p:cNvSpPr>
            <a:spLocks noGrp="1"/>
          </p:cNvSpPr>
          <p:nvPr>
            <p:ph idx="1"/>
          </p:nvPr>
        </p:nvSpPr>
        <p:spPr/>
        <p:txBody>
          <a:bodyPr/>
          <a:lstStyle/>
          <a:p>
            <a:r>
              <a:rPr lang="en-US" b="1" dirty="0"/>
              <a:t>Breastfeeding</a:t>
            </a:r>
          </a:p>
          <a:p>
            <a:endParaRPr lang="en-US" dirty="0"/>
          </a:p>
        </p:txBody>
      </p:sp>
      <p:graphicFrame>
        <p:nvGraphicFramePr>
          <p:cNvPr id="5" name="Table 4"/>
          <p:cNvGraphicFramePr>
            <a:graphicFrameLocks noGrp="1"/>
          </p:cNvGraphicFramePr>
          <p:nvPr/>
        </p:nvGraphicFramePr>
        <p:xfrm>
          <a:off x="228600" y="1524000"/>
          <a:ext cx="8572562" cy="5029200"/>
        </p:xfrm>
        <a:graphic>
          <a:graphicData uri="http://schemas.openxmlformats.org/drawingml/2006/table">
            <a:tbl>
              <a:tblPr firstRow="1" bandRow="1">
                <a:tableStyleId>{5C22544A-7EE6-4342-B048-85BDC9FD1C3A}</a:tableStyleId>
              </a:tblPr>
              <a:tblGrid>
                <a:gridCol w="3199618">
                  <a:extLst>
                    <a:ext uri="{9D8B030D-6E8A-4147-A177-3AD203B41FA5}">
                      <a16:colId xmlns:a16="http://schemas.microsoft.com/office/drawing/2014/main" val="20000"/>
                    </a:ext>
                  </a:extLst>
                </a:gridCol>
                <a:gridCol w="1328143">
                  <a:extLst>
                    <a:ext uri="{9D8B030D-6E8A-4147-A177-3AD203B41FA5}">
                      <a16:colId xmlns:a16="http://schemas.microsoft.com/office/drawing/2014/main" val="20001"/>
                    </a:ext>
                  </a:extLst>
                </a:gridCol>
                <a:gridCol w="1388513">
                  <a:extLst>
                    <a:ext uri="{9D8B030D-6E8A-4147-A177-3AD203B41FA5}">
                      <a16:colId xmlns:a16="http://schemas.microsoft.com/office/drawing/2014/main" val="20002"/>
                    </a:ext>
                  </a:extLst>
                </a:gridCol>
                <a:gridCol w="1328144">
                  <a:extLst>
                    <a:ext uri="{9D8B030D-6E8A-4147-A177-3AD203B41FA5}">
                      <a16:colId xmlns:a16="http://schemas.microsoft.com/office/drawing/2014/main" val="20003"/>
                    </a:ext>
                  </a:extLst>
                </a:gridCol>
                <a:gridCol w="1328144">
                  <a:extLst>
                    <a:ext uri="{9D8B030D-6E8A-4147-A177-3AD203B41FA5}">
                      <a16:colId xmlns:a16="http://schemas.microsoft.com/office/drawing/2014/main" val="20004"/>
                    </a:ext>
                  </a:extLst>
                </a:gridCol>
              </a:tblGrid>
              <a:tr h="370840">
                <a:tc>
                  <a:txBody>
                    <a:bodyPr/>
                    <a:lstStyle/>
                    <a:p>
                      <a:endParaRPr lang="en-US" sz="2400" dirty="0"/>
                    </a:p>
                  </a:txBody>
                  <a:tcPr/>
                </a:tc>
                <a:tc>
                  <a:txBody>
                    <a:bodyPr/>
                    <a:lstStyle/>
                    <a:p>
                      <a:r>
                        <a:rPr lang="en-US" sz="2400" dirty="0"/>
                        <a:t>1992</a:t>
                      </a:r>
                    </a:p>
                  </a:txBody>
                  <a:tcPr/>
                </a:tc>
                <a:tc>
                  <a:txBody>
                    <a:bodyPr/>
                    <a:lstStyle/>
                    <a:p>
                      <a:r>
                        <a:rPr lang="en-US" sz="2400" dirty="0"/>
                        <a:t>2000</a:t>
                      </a:r>
                    </a:p>
                  </a:txBody>
                  <a:tcPr/>
                </a:tc>
                <a:tc>
                  <a:txBody>
                    <a:bodyPr/>
                    <a:lstStyle/>
                    <a:p>
                      <a:r>
                        <a:rPr lang="en-US" sz="2400" dirty="0"/>
                        <a:t>2006</a:t>
                      </a:r>
                    </a:p>
                  </a:txBody>
                  <a:tcPr/>
                </a:tc>
                <a:tc>
                  <a:txBody>
                    <a:bodyPr/>
                    <a:lstStyle/>
                    <a:p>
                      <a:r>
                        <a:rPr lang="en-US" sz="2400" dirty="0"/>
                        <a:t>2013</a:t>
                      </a:r>
                    </a:p>
                  </a:txBody>
                  <a:tcPr/>
                </a:tc>
                <a:extLst>
                  <a:ext uri="{0D108BD9-81ED-4DB2-BD59-A6C34878D82A}">
                    <a16:rowId xmlns:a16="http://schemas.microsoft.com/office/drawing/2014/main" val="10000"/>
                  </a:ext>
                </a:extLst>
              </a:tr>
              <a:tr h="370840">
                <a:tc>
                  <a:txBody>
                    <a:bodyPr/>
                    <a:lstStyle/>
                    <a:p>
                      <a:r>
                        <a:rPr lang="en-US" sz="2400" dirty="0"/>
                        <a:t>Median</a:t>
                      </a:r>
                      <a:r>
                        <a:rPr lang="en-US" sz="2400" baseline="0" dirty="0"/>
                        <a:t> duration of BF</a:t>
                      </a:r>
                      <a:endParaRPr lang="en-US" sz="2400" dirty="0"/>
                    </a:p>
                  </a:txBody>
                  <a:tcPr/>
                </a:tc>
                <a:tc>
                  <a:txBody>
                    <a:bodyPr/>
                    <a:lstStyle/>
                    <a:p>
                      <a:r>
                        <a:rPr lang="en-US" sz="2400" dirty="0"/>
                        <a:t>17.3 </a:t>
                      </a:r>
                    </a:p>
                    <a:p>
                      <a:r>
                        <a:rPr lang="en-US" sz="2400" dirty="0"/>
                        <a:t>months</a:t>
                      </a:r>
                    </a:p>
                  </a:txBody>
                  <a:tcPr/>
                </a:tc>
                <a:tc>
                  <a:txBody>
                    <a:bodyPr/>
                    <a:lstStyle/>
                    <a:p>
                      <a:r>
                        <a:rPr lang="en-US" sz="2400" dirty="0"/>
                        <a:t>18.6 </a:t>
                      </a:r>
                    </a:p>
                    <a:p>
                      <a:r>
                        <a:rPr lang="en-US" sz="2400" dirty="0"/>
                        <a:t>months</a:t>
                      </a:r>
                    </a:p>
                  </a:txBody>
                  <a:tcPr/>
                </a:tc>
                <a:tc>
                  <a:txBody>
                    <a:bodyPr/>
                    <a:lstStyle/>
                    <a:p>
                      <a:r>
                        <a:rPr lang="en-US" sz="2400" dirty="0"/>
                        <a:t>16.8 </a:t>
                      </a:r>
                    </a:p>
                    <a:p>
                      <a:r>
                        <a:rPr lang="en-US" sz="2400" dirty="0"/>
                        <a:t>months</a:t>
                      </a:r>
                    </a:p>
                  </a:txBody>
                  <a:tcPr/>
                </a:tc>
                <a:tc>
                  <a:txBody>
                    <a:bodyPr/>
                    <a:lstStyle/>
                    <a:p>
                      <a:r>
                        <a:rPr lang="en-US" sz="2400" dirty="0"/>
                        <a:t>14.8 months</a:t>
                      </a:r>
                    </a:p>
                  </a:txBody>
                  <a:tcPr/>
                </a:tc>
                <a:extLst>
                  <a:ext uri="{0D108BD9-81ED-4DB2-BD59-A6C34878D82A}">
                    <a16:rowId xmlns:a16="http://schemas.microsoft.com/office/drawing/2014/main" val="10001"/>
                  </a:ext>
                </a:extLst>
              </a:tr>
              <a:tr h="370840">
                <a:tc>
                  <a:txBody>
                    <a:bodyPr/>
                    <a:lstStyle/>
                    <a:p>
                      <a:r>
                        <a:rPr lang="en-US" sz="2400" dirty="0"/>
                        <a:t>% EBF from birth to 6 months</a:t>
                      </a:r>
                    </a:p>
                  </a:txBody>
                  <a:tcPr/>
                </a:tc>
                <a:tc>
                  <a:txBody>
                    <a:bodyPr/>
                    <a:lstStyle/>
                    <a:p>
                      <a:r>
                        <a:rPr lang="en-US" sz="2400" dirty="0"/>
                        <a:t>3%</a:t>
                      </a:r>
                    </a:p>
                  </a:txBody>
                  <a:tcPr/>
                </a:tc>
                <a:tc>
                  <a:txBody>
                    <a:bodyPr/>
                    <a:lstStyle/>
                    <a:p>
                      <a:r>
                        <a:rPr lang="en-US" sz="2400" dirty="0"/>
                        <a:t>4.1</a:t>
                      </a:r>
                    </a:p>
                  </a:txBody>
                  <a:tcPr/>
                </a:tc>
                <a:tc>
                  <a:txBody>
                    <a:bodyPr/>
                    <a:lstStyle/>
                    <a:p>
                      <a:r>
                        <a:rPr lang="en-US" sz="2400" dirty="0"/>
                        <a:t>23.9%</a:t>
                      </a:r>
                    </a:p>
                  </a:txBody>
                  <a:tcPr/>
                </a:tc>
                <a:tc>
                  <a:txBody>
                    <a:bodyPr/>
                    <a:lstStyle/>
                    <a:p>
                      <a:r>
                        <a:rPr lang="en-US" sz="2400" kern="1200" baseline="0" dirty="0">
                          <a:solidFill>
                            <a:schemeClr val="dk1"/>
                          </a:solidFill>
                          <a:latin typeface="+mn-lt"/>
                          <a:ea typeface="+mn-ea"/>
                          <a:cs typeface="+mn-cs"/>
                        </a:rPr>
                        <a:t>48.5%</a:t>
                      </a:r>
                      <a:endParaRPr lang="en-US" sz="2400" dirty="0"/>
                    </a:p>
                  </a:txBody>
                  <a:tcPr/>
                </a:tc>
                <a:extLst>
                  <a:ext uri="{0D108BD9-81ED-4DB2-BD59-A6C34878D82A}">
                    <a16:rowId xmlns:a16="http://schemas.microsoft.com/office/drawing/2014/main" val="10002"/>
                  </a:ext>
                </a:extLst>
              </a:tr>
              <a:tr h="370840">
                <a:tc>
                  <a:txBody>
                    <a:bodyPr/>
                    <a:lstStyle/>
                    <a:p>
                      <a:r>
                        <a:rPr lang="en-US" sz="2400" dirty="0"/>
                        <a:t>%</a:t>
                      </a:r>
                      <a:r>
                        <a:rPr lang="en-US" sz="2400" baseline="0" dirty="0"/>
                        <a:t> who started BF within 1 hour of birth</a:t>
                      </a:r>
                      <a:endParaRPr lang="en-US" sz="2400" dirty="0"/>
                    </a:p>
                  </a:txBody>
                  <a:tcPr/>
                </a:tc>
                <a:tc>
                  <a:txBody>
                    <a:bodyPr/>
                    <a:lstStyle/>
                    <a:p>
                      <a:r>
                        <a:rPr lang="en-US" sz="2400" dirty="0"/>
                        <a:t>52.3%</a:t>
                      </a:r>
                    </a:p>
                  </a:txBody>
                  <a:tcPr/>
                </a:tc>
                <a:tc>
                  <a:txBody>
                    <a:bodyPr/>
                    <a:lstStyle/>
                    <a:p>
                      <a:r>
                        <a:rPr lang="en-US" sz="2400" dirty="0"/>
                        <a:t>80.9%</a:t>
                      </a:r>
                    </a:p>
                  </a:txBody>
                  <a:tcPr/>
                </a:tc>
                <a:tc>
                  <a:txBody>
                    <a:bodyPr/>
                    <a:lstStyle/>
                    <a:p>
                      <a:r>
                        <a:rPr lang="en-US" sz="2400" dirty="0"/>
                        <a:t>71.3%</a:t>
                      </a:r>
                    </a:p>
                  </a:txBody>
                  <a:tcPr/>
                </a:tc>
                <a:tc>
                  <a:txBody>
                    <a:bodyPr/>
                    <a:lstStyle/>
                    <a:p>
                      <a:r>
                        <a:rPr lang="en-US" sz="2400" kern="1200" baseline="0" dirty="0">
                          <a:solidFill>
                            <a:schemeClr val="dk1"/>
                          </a:solidFill>
                          <a:latin typeface="+mn-lt"/>
                          <a:ea typeface="+mn-ea"/>
                          <a:cs typeface="+mn-cs"/>
                        </a:rPr>
                        <a:t>71.2%</a:t>
                      </a:r>
                      <a:endParaRPr lang="en-US" sz="2400" dirty="0"/>
                    </a:p>
                  </a:txBody>
                  <a:tcPr/>
                </a:tc>
                <a:extLst>
                  <a:ext uri="{0D108BD9-81ED-4DB2-BD59-A6C34878D82A}">
                    <a16:rowId xmlns:a16="http://schemas.microsoft.com/office/drawing/2014/main" val="10003"/>
                  </a:ext>
                </a:extLst>
              </a:tr>
              <a:tr h="370840">
                <a:tc>
                  <a:txBody>
                    <a:bodyPr/>
                    <a:lstStyle/>
                    <a:p>
                      <a:r>
                        <a:rPr lang="en-US" sz="2400" dirty="0"/>
                        <a:t>Children ever breastfed</a:t>
                      </a:r>
                    </a:p>
                  </a:txBody>
                  <a:tcPr/>
                </a:tc>
                <a:tc>
                  <a:txBody>
                    <a:bodyPr/>
                    <a:lstStyle/>
                    <a:p>
                      <a:r>
                        <a:rPr lang="en-US" sz="2400" dirty="0"/>
                        <a:t>94.9%</a:t>
                      </a:r>
                    </a:p>
                  </a:txBody>
                  <a:tcPr/>
                </a:tc>
                <a:tc>
                  <a:txBody>
                    <a:bodyPr/>
                    <a:lstStyle/>
                    <a:p>
                      <a:r>
                        <a:rPr lang="en-US" sz="2400" dirty="0"/>
                        <a:t>95.1%</a:t>
                      </a:r>
                    </a:p>
                  </a:txBody>
                  <a:tcPr/>
                </a:tc>
                <a:tc>
                  <a:txBody>
                    <a:bodyPr/>
                    <a:lstStyle/>
                    <a:p>
                      <a:r>
                        <a:rPr lang="en-US" sz="2400" dirty="0"/>
                        <a:t>94%</a:t>
                      </a:r>
                    </a:p>
                  </a:txBody>
                  <a:tcPr/>
                </a:tc>
                <a:tc>
                  <a:txBody>
                    <a:bodyPr/>
                    <a:lstStyle/>
                    <a:p>
                      <a:r>
                        <a:rPr lang="en-US" sz="2400" dirty="0"/>
                        <a:t>95.7%</a:t>
                      </a:r>
                    </a:p>
                  </a:txBody>
                  <a:tcPr/>
                </a:tc>
                <a:extLst>
                  <a:ext uri="{0D108BD9-81ED-4DB2-BD59-A6C34878D82A}">
                    <a16:rowId xmlns:a16="http://schemas.microsoft.com/office/drawing/2014/main" val="10004"/>
                  </a:ext>
                </a:extLst>
              </a:tr>
              <a:tr h="370840">
                <a:tc>
                  <a:txBody>
                    <a:bodyPr/>
                    <a:lstStyle/>
                    <a:p>
                      <a:r>
                        <a:rPr lang="en-US" sz="2400" dirty="0"/>
                        <a:t>Children breastfed at 1 year</a:t>
                      </a:r>
                    </a:p>
                  </a:txBody>
                  <a:tcPr/>
                </a:tc>
                <a:tc>
                  <a:txBody>
                    <a:bodyPr/>
                    <a:lstStyle/>
                    <a:p>
                      <a:r>
                        <a:rPr lang="en-US" sz="2400" dirty="0"/>
                        <a:t>73%</a:t>
                      </a:r>
                    </a:p>
                  </a:txBody>
                  <a:tcPr/>
                </a:tc>
                <a:tc>
                  <a:txBody>
                    <a:bodyPr/>
                    <a:lstStyle/>
                    <a:p>
                      <a:r>
                        <a:rPr lang="en-US" sz="2400" dirty="0"/>
                        <a:t>75.2%</a:t>
                      </a:r>
                    </a:p>
                  </a:txBody>
                  <a:tcPr/>
                </a:tc>
                <a:tc>
                  <a:txBody>
                    <a:bodyPr/>
                    <a:lstStyle/>
                    <a:p>
                      <a:r>
                        <a:rPr lang="en-US" sz="2400" dirty="0"/>
                        <a:t>69%</a:t>
                      </a:r>
                    </a:p>
                  </a:txBody>
                  <a:tcPr/>
                </a:tc>
                <a:tc>
                  <a:txBody>
                    <a:bodyPr/>
                    <a:lstStyle/>
                    <a:p>
                      <a:r>
                        <a:rPr lang="en-US" sz="2400" dirty="0"/>
                        <a:t>64%</a:t>
                      </a:r>
                    </a:p>
                  </a:txBody>
                  <a:tcPr/>
                </a:tc>
                <a:extLst>
                  <a:ext uri="{0D108BD9-81ED-4DB2-BD59-A6C34878D82A}">
                    <a16:rowId xmlns:a16="http://schemas.microsoft.com/office/drawing/2014/main" val="10005"/>
                  </a:ext>
                </a:extLst>
              </a:tr>
              <a:tr h="370840">
                <a:tc>
                  <a:txBody>
                    <a:bodyPr/>
                    <a:lstStyle/>
                    <a:p>
                      <a:r>
                        <a:rPr lang="en-US" sz="2400" dirty="0"/>
                        <a:t>Children breastfed at 2 years</a:t>
                      </a:r>
                    </a:p>
                  </a:txBody>
                  <a:tcPr/>
                </a:tc>
                <a:tc>
                  <a:txBody>
                    <a:bodyPr/>
                    <a:lstStyle/>
                    <a:p>
                      <a:r>
                        <a:rPr lang="en-US" sz="2400" dirty="0"/>
                        <a:t>13.4%</a:t>
                      </a:r>
                    </a:p>
                  </a:txBody>
                  <a:tcPr/>
                </a:tc>
                <a:tc>
                  <a:txBody>
                    <a:bodyPr/>
                    <a:lstStyle/>
                    <a:p>
                      <a:r>
                        <a:rPr lang="en-US" sz="2400" dirty="0"/>
                        <a:t>22.3%</a:t>
                      </a:r>
                    </a:p>
                  </a:txBody>
                  <a:tcPr/>
                </a:tc>
                <a:tc>
                  <a:txBody>
                    <a:bodyPr/>
                    <a:lstStyle/>
                    <a:p>
                      <a:r>
                        <a:rPr lang="en-US" sz="2400" dirty="0"/>
                        <a:t>28%</a:t>
                      </a:r>
                    </a:p>
                  </a:txBody>
                  <a:tcPr/>
                </a:tc>
                <a:tc>
                  <a:txBody>
                    <a:bodyPr/>
                    <a:lstStyle/>
                    <a:p>
                      <a:r>
                        <a:rPr lang="en-US" sz="2400" dirty="0"/>
                        <a:t>21%</a:t>
                      </a:r>
                    </a:p>
                  </a:txBody>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3558422435"/>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pem">
            <a:extLst>
              <a:ext uri="{FF2B5EF4-FFF2-40B4-BE49-F238E27FC236}">
                <a16:creationId xmlns:a16="http://schemas.microsoft.com/office/drawing/2014/main" id="{ECEBF82B-B4DA-4FF3-873A-6C95C5D5574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94429" y="1417639"/>
            <a:ext cx="4477571" cy="551569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9" name="Rectangle 8">
            <a:extLst>
              <a:ext uri="{FF2B5EF4-FFF2-40B4-BE49-F238E27FC236}">
                <a16:creationId xmlns:a16="http://schemas.microsoft.com/office/drawing/2014/main" id="{98B1A455-3961-E84A-A61E-BC8A188DC059}"/>
              </a:ext>
            </a:extLst>
          </p:cNvPr>
          <p:cNvSpPr/>
          <p:nvPr/>
        </p:nvSpPr>
        <p:spPr>
          <a:xfrm>
            <a:off x="3724826" y="4903537"/>
            <a:ext cx="216017" cy="321951"/>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NA"/>
          </a:p>
        </p:txBody>
      </p:sp>
      <p:sp>
        <p:nvSpPr>
          <p:cNvPr id="2" name="Title 1">
            <a:extLst>
              <a:ext uri="{FF2B5EF4-FFF2-40B4-BE49-F238E27FC236}">
                <a16:creationId xmlns:a16="http://schemas.microsoft.com/office/drawing/2014/main" id="{6030D1BB-B3FD-4840-B859-882ECE9445CC}"/>
              </a:ext>
            </a:extLst>
          </p:cNvPr>
          <p:cNvSpPr>
            <a:spLocks noGrp="1"/>
          </p:cNvSpPr>
          <p:nvPr>
            <p:ph type="title"/>
          </p:nvPr>
        </p:nvSpPr>
        <p:spPr>
          <a:xfrm>
            <a:off x="457200" y="238997"/>
            <a:ext cx="8229600" cy="1143000"/>
          </a:xfrm>
        </p:spPr>
        <p:txBody>
          <a:bodyPr>
            <a:normAutofit fontScale="90000"/>
          </a:bodyPr>
          <a:lstStyle/>
          <a:p>
            <a:r>
              <a:rPr lang="en-GB" b="1" dirty="0"/>
              <a:t>Impact of poor infant and young child feeding practices</a:t>
            </a:r>
            <a:endParaRPr lang="en-NA" b="1" dirty="0"/>
          </a:p>
        </p:txBody>
      </p:sp>
      <p:sp>
        <p:nvSpPr>
          <p:cNvPr id="3" name="Content Placeholder 2">
            <a:extLst>
              <a:ext uri="{FF2B5EF4-FFF2-40B4-BE49-F238E27FC236}">
                <a16:creationId xmlns:a16="http://schemas.microsoft.com/office/drawing/2014/main" id="{70B8E5B8-0521-45B5-9CC5-8B7DB2A95CDF}"/>
              </a:ext>
            </a:extLst>
          </p:cNvPr>
          <p:cNvSpPr>
            <a:spLocks noGrp="1"/>
          </p:cNvSpPr>
          <p:nvPr>
            <p:ph idx="1"/>
          </p:nvPr>
        </p:nvSpPr>
        <p:spPr/>
        <p:txBody>
          <a:bodyPr/>
          <a:lstStyle/>
          <a:p>
            <a:endParaRPr lang="en-NA" dirty="0"/>
          </a:p>
        </p:txBody>
      </p:sp>
      <p:pic>
        <p:nvPicPr>
          <p:cNvPr id="5" name="Picture 4" descr="pres2">
            <a:extLst>
              <a:ext uri="{FF2B5EF4-FFF2-40B4-BE49-F238E27FC236}">
                <a16:creationId xmlns:a16="http://schemas.microsoft.com/office/drawing/2014/main" id="{7EF9149F-0DF2-4087-9D1C-9460EFC8167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22682" y="53974"/>
            <a:ext cx="4416425" cy="686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4" descr="kwash">
            <a:extLst>
              <a:ext uri="{FF2B5EF4-FFF2-40B4-BE49-F238E27FC236}">
                <a16:creationId xmlns:a16="http://schemas.microsoft.com/office/drawing/2014/main" id="{2D9EC16B-613A-4118-8350-95C4E28A1A7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49763" y="53974"/>
            <a:ext cx="4618037" cy="682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a:extLst>
              <a:ext uri="{FF2B5EF4-FFF2-40B4-BE49-F238E27FC236}">
                <a16:creationId xmlns:a16="http://schemas.microsoft.com/office/drawing/2014/main" id="{74C45840-881A-EA4F-8BB1-E60B5228984A}"/>
              </a:ext>
            </a:extLst>
          </p:cNvPr>
          <p:cNvSpPr/>
          <p:nvPr/>
        </p:nvSpPr>
        <p:spPr>
          <a:xfrm>
            <a:off x="1096963" y="5118410"/>
            <a:ext cx="216017" cy="321951"/>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NA"/>
          </a:p>
        </p:txBody>
      </p:sp>
      <p:sp>
        <p:nvSpPr>
          <p:cNvPr id="8" name="Rectangle 7">
            <a:extLst>
              <a:ext uri="{FF2B5EF4-FFF2-40B4-BE49-F238E27FC236}">
                <a16:creationId xmlns:a16="http://schemas.microsoft.com/office/drawing/2014/main" id="{5525E338-2847-294E-92D0-DA90DAB3335C}"/>
              </a:ext>
            </a:extLst>
          </p:cNvPr>
          <p:cNvSpPr/>
          <p:nvPr/>
        </p:nvSpPr>
        <p:spPr>
          <a:xfrm>
            <a:off x="2378095" y="4490225"/>
            <a:ext cx="216017" cy="321951"/>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NA"/>
          </a:p>
        </p:txBody>
      </p:sp>
    </p:spTree>
    <p:extLst>
      <p:ext uri="{BB962C8B-B14F-4D97-AF65-F5344CB8AC3E}">
        <p14:creationId xmlns:p14="http://schemas.microsoft.com/office/powerpoint/2010/main" val="3203083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68FDA3-EB81-4037-808D-8A13275A819A}"/>
              </a:ext>
            </a:extLst>
          </p:cNvPr>
          <p:cNvSpPr>
            <a:spLocks noGrp="1"/>
          </p:cNvSpPr>
          <p:nvPr>
            <p:ph type="title"/>
          </p:nvPr>
        </p:nvSpPr>
        <p:spPr/>
        <p:txBody>
          <a:bodyPr/>
          <a:lstStyle/>
          <a:p>
            <a:r>
              <a:rPr lang="en-GB" b="1" dirty="0"/>
              <a:t>Micronutrient Deficiencies</a:t>
            </a:r>
            <a:endParaRPr lang="en-NA" dirty="0"/>
          </a:p>
        </p:txBody>
      </p:sp>
      <p:sp>
        <p:nvSpPr>
          <p:cNvPr id="3" name="Content Placeholder 2">
            <a:extLst>
              <a:ext uri="{FF2B5EF4-FFF2-40B4-BE49-F238E27FC236}">
                <a16:creationId xmlns:a16="http://schemas.microsoft.com/office/drawing/2014/main" id="{398DD778-E6FF-4A02-A25D-A2A3A788B1A1}"/>
              </a:ext>
            </a:extLst>
          </p:cNvPr>
          <p:cNvSpPr>
            <a:spLocks noGrp="1"/>
          </p:cNvSpPr>
          <p:nvPr>
            <p:ph idx="1"/>
          </p:nvPr>
        </p:nvSpPr>
        <p:spPr/>
        <p:txBody>
          <a:bodyPr/>
          <a:lstStyle/>
          <a:p>
            <a:endParaRPr lang="en-NA"/>
          </a:p>
        </p:txBody>
      </p:sp>
      <p:pic>
        <p:nvPicPr>
          <p:cNvPr id="4" name="Picture 3">
            <a:extLst>
              <a:ext uri="{FF2B5EF4-FFF2-40B4-BE49-F238E27FC236}">
                <a16:creationId xmlns:a16="http://schemas.microsoft.com/office/drawing/2014/main" id="{E4E62507-0FBE-4B53-983C-6CE0DD52EA1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77788" y="1138238"/>
            <a:ext cx="5684837" cy="3638550"/>
          </a:xfrm>
          <a:prstGeom prst="rect">
            <a:avLst/>
          </a:prstGeom>
          <a:noFill/>
        </p:spPr>
      </p:pic>
      <p:pic>
        <p:nvPicPr>
          <p:cNvPr id="5" name="Picture 4">
            <a:extLst>
              <a:ext uri="{FF2B5EF4-FFF2-40B4-BE49-F238E27FC236}">
                <a16:creationId xmlns:a16="http://schemas.microsoft.com/office/drawing/2014/main" id="{993722B2-3B03-4DF7-8718-7AFC051177E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946150" y="3140075"/>
            <a:ext cx="5613400" cy="3587750"/>
          </a:xfrm>
          <a:prstGeom prst="rect">
            <a:avLst/>
          </a:prstGeom>
          <a:noFill/>
        </p:spPr>
      </p:pic>
      <p:pic>
        <p:nvPicPr>
          <p:cNvPr id="6" name="Picture 3" descr="goitre">
            <a:extLst>
              <a:ext uri="{FF2B5EF4-FFF2-40B4-BE49-F238E27FC236}">
                <a16:creationId xmlns:a16="http://schemas.microsoft.com/office/drawing/2014/main" id="{18533BB3-953A-4B64-A352-0E69A0E38A9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41812" y="64008"/>
            <a:ext cx="4724400"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4" descr="endemic">
            <a:extLst>
              <a:ext uri="{FF2B5EF4-FFF2-40B4-BE49-F238E27FC236}">
                <a16:creationId xmlns:a16="http://schemas.microsoft.com/office/drawing/2014/main" id="{C1B453A7-B8EA-4D13-872F-10E4D7BC37F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53128" y="594244"/>
            <a:ext cx="4361688" cy="6809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26544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re 1"/>
          <p:cNvSpPr>
            <a:spLocks noGrp="1"/>
          </p:cNvSpPr>
          <p:nvPr>
            <p:ph type="title"/>
          </p:nvPr>
        </p:nvSpPr>
        <p:spPr>
          <a:xfrm>
            <a:off x="385762" y="0"/>
            <a:ext cx="8229600" cy="542925"/>
          </a:xfrm>
        </p:spPr>
        <p:txBody>
          <a:bodyPr>
            <a:normAutofit fontScale="90000"/>
          </a:bodyPr>
          <a:lstStyle/>
          <a:p>
            <a:pPr eaLnBrk="1" hangingPunct="1">
              <a:defRPr/>
            </a:pPr>
            <a:r>
              <a:rPr lang="en-GB" dirty="0">
                <a:latin typeface="Gill Sans MT" pitchFamily="34" charset="0"/>
              </a:rPr>
              <a:t>Causes of malnutrition framework</a:t>
            </a:r>
            <a:endParaRPr lang="fr-CA" dirty="0">
              <a:latin typeface="Gill Sans MT" pitchFamily="34" charset="0"/>
            </a:endParaRPr>
          </a:p>
        </p:txBody>
      </p:sp>
      <p:pic>
        <p:nvPicPr>
          <p:cNvPr id="14339" name="Picture 2"/>
          <p:cNvPicPr>
            <a:picLocks noChangeAspect="1" noChangeArrowheads="1"/>
          </p:cNvPicPr>
          <p:nvPr/>
        </p:nvPicPr>
        <p:blipFill>
          <a:blip r:embed="rId3">
            <a:extLst>
              <a:ext uri="{28A0092B-C50C-407E-A947-70E740481C1C}">
                <a14:useLocalDpi xmlns:a14="http://schemas.microsoft.com/office/drawing/2010/main" val="0"/>
              </a:ext>
            </a:extLst>
          </a:blip>
          <a:srcRect l="1341" t="1949" r="2759" b="7135"/>
          <a:stretch>
            <a:fillRect/>
          </a:stretch>
        </p:blipFill>
        <p:spPr bwMode="auto">
          <a:xfrm>
            <a:off x="646771" y="542925"/>
            <a:ext cx="7968591" cy="61230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184080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80980" y="3543300"/>
            <a:ext cx="622300"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87066" y="3543300"/>
            <a:ext cx="622300"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4" name="Rectangle 33"/>
          <p:cNvSpPr/>
          <p:nvPr/>
        </p:nvSpPr>
        <p:spPr>
          <a:xfrm>
            <a:off x="1131571" y="4968740"/>
            <a:ext cx="6869429" cy="1032010"/>
          </a:xfrm>
          <a:prstGeom prst="rect">
            <a:avLst/>
          </a:prstGeom>
          <a:solidFill>
            <a:srgbClr val="1A7669">
              <a:alpha val="48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36" name="Rectangle 35"/>
          <p:cNvSpPr/>
          <p:nvPr/>
        </p:nvSpPr>
        <p:spPr>
          <a:xfrm>
            <a:off x="4071936" y="4957718"/>
            <a:ext cx="1071564" cy="323165"/>
          </a:xfrm>
          <a:prstGeom prst="rect">
            <a:avLst/>
          </a:prstGeom>
          <a:effectLst/>
        </p:spPr>
        <p:txBody>
          <a:bodyPr wrap="square">
            <a:spAutoFit/>
          </a:bodyPr>
          <a:lstStyle/>
          <a:p>
            <a:r>
              <a:rPr lang="en-US" sz="1500" b="1" i="1" dirty="0">
                <a:solidFill>
                  <a:schemeClr val="bg1"/>
                </a:solidFill>
                <a:latin typeface="+mj-lt"/>
              </a:rPr>
              <a:t>ROOTED IN</a:t>
            </a:r>
          </a:p>
        </p:txBody>
      </p:sp>
      <p:sp>
        <p:nvSpPr>
          <p:cNvPr id="37" name="TextBox 36"/>
          <p:cNvSpPr txBox="1"/>
          <p:nvPr/>
        </p:nvSpPr>
        <p:spPr>
          <a:xfrm>
            <a:off x="3963700" y="5347011"/>
            <a:ext cx="1205171" cy="369332"/>
          </a:xfrm>
          <a:prstGeom prst="rect">
            <a:avLst/>
          </a:prstGeom>
          <a:noFill/>
          <a:ln w="38100">
            <a:noFill/>
            <a:prstDash val="sysDash"/>
          </a:ln>
          <a:effectLst/>
        </p:spPr>
        <p:txBody>
          <a:bodyPr wrap="square" rtlCol="0">
            <a:spAutoFit/>
          </a:bodyPr>
          <a:lstStyle/>
          <a:p>
            <a:pPr algn="ctr"/>
            <a:r>
              <a:rPr lang="en-US" b="1" dirty="0">
                <a:solidFill>
                  <a:schemeClr val="bg1"/>
                </a:solidFill>
              </a:rPr>
              <a:t>Poverty</a:t>
            </a:r>
          </a:p>
        </p:txBody>
      </p:sp>
      <p:sp>
        <p:nvSpPr>
          <p:cNvPr id="41" name="TextBox 40"/>
          <p:cNvSpPr txBox="1"/>
          <p:nvPr/>
        </p:nvSpPr>
        <p:spPr>
          <a:xfrm>
            <a:off x="5304884" y="5234717"/>
            <a:ext cx="1962920" cy="646331"/>
          </a:xfrm>
          <a:prstGeom prst="rect">
            <a:avLst/>
          </a:prstGeom>
          <a:noFill/>
          <a:ln w="38100">
            <a:noFill/>
            <a:prstDash val="sysDash"/>
          </a:ln>
          <a:effectLst/>
        </p:spPr>
        <p:txBody>
          <a:bodyPr wrap="square" rtlCol="0">
            <a:spAutoFit/>
          </a:bodyPr>
          <a:lstStyle/>
          <a:p>
            <a:pPr algn="ctr"/>
            <a:r>
              <a:rPr lang="en-US" b="1" dirty="0">
                <a:solidFill>
                  <a:schemeClr val="bg1"/>
                </a:solidFill>
              </a:rPr>
              <a:t>Disempowerment of women</a:t>
            </a:r>
          </a:p>
        </p:txBody>
      </p:sp>
      <p:cxnSp>
        <p:nvCxnSpPr>
          <p:cNvPr id="44" name="Straight Connector 43"/>
          <p:cNvCxnSpPr/>
          <p:nvPr/>
        </p:nvCxnSpPr>
        <p:spPr>
          <a:xfrm>
            <a:off x="4000500" y="5325272"/>
            <a:ext cx="0" cy="389729"/>
          </a:xfrm>
          <a:prstGeom prst="line">
            <a:avLst/>
          </a:prstGeom>
          <a:ln w="38100">
            <a:solidFill>
              <a:schemeClr val="bg1"/>
            </a:solidFill>
            <a:prstDash val="solid"/>
          </a:ln>
        </p:spPr>
        <p:style>
          <a:lnRef idx="1">
            <a:schemeClr val="accent1"/>
          </a:lnRef>
          <a:fillRef idx="0">
            <a:schemeClr val="accent1"/>
          </a:fillRef>
          <a:effectRef idx="0">
            <a:schemeClr val="accent1"/>
          </a:effectRef>
          <a:fontRef idx="minor">
            <a:schemeClr val="tx1"/>
          </a:fontRef>
        </p:style>
      </p:cxnSp>
      <p:pic>
        <p:nvPicPr>
          <p:cNvPr id="2052"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24013" y="3242675"/>
            <a:ext cx="1554703" cy="1494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30096" y="3242675"/>
            <a:ext cx="1496744" cy="1494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4" name="Picture 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849101" y="3257550"/>
            <a:ext cx="1517234" cy="1494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7" name="TextBox 26"/>
          <p:cNvSpPr txBox="1"/>
          <p:nvPr/>
        </p:nvSpPr>
        <p:spPr>
          <a:xfrm>
            <a:off x="2000780" y="5257801"/>
            <a:ext cx="1876896" cy="600164"/>
          </a:xfrm>
          <a:prstGeom prst="rect">
            <a:avLst/>
          </a:prstGeom>
          <a:noFill/>
          <a:ln w="38100">
            <a:noFill/>
            <a:prstDash val="sysDash"/>
          </a:ln>
          <a:effectLst/>
        </p:spPr>
        <p:txBody>
          <a:bodyPr wrap="square" rtlCol="0">
            <a:spAutoFit/>
          </a:bodyPr>
          <a:lstStyle/>
          <a:p>
            <a:pPr algn="ctr"/>
            <a:r>
              <a:rPr lang="en-US" sz="1650" b="1" dirty="0">
                <a:solidFill>
                  <a:schemeClr val="bg1"/>
                </a:solidFill>
              </a:rPr>
              <a:t>Political &amp; Cultural Environment</a:t>
            </a:r>
          </a:p>
        </p:txBody>
      </p:sp>
      <p:sp>
        <p:nvSpPr>
          <p:cNvPr id="2" name="Rectangle 1"/>
          <p:cNvSpPr/>
          <p:nvPr/>
        </p:nvSpPr>
        <p:spPr>
          <a:xfrm>
            <a:off x="1543465" y="1546805"/>
            <a:ext cx="1715798" cy="1223412"/>
          </a:xfrm>
          <a:prstGeom prst="rect">
            <a:avLst/>
          </a:prstGeom>
        </p:spPr>
        <p:txBody>
          <a:bodyPr wrap="square">
            <a:spAutoFit/>
          </a:bodyPr>
          <a:lstStyle/>
          <a:p>
            <a:pPr lvl="0" algn="ctr"/>
            <a:r>
              <a:rPr lang="en-US" sz="1350" dirty="0"/>
              <a:t>Insufficient access to affordable, nutritious </a:t>
            </a:r>
            <a:r>
              <a:rPr lang="en-US" sz="3300" b="1" dirty="0">
                <a:solidFill>
                  <a:srgbClr val="E4A018"/>
                </a:solidFill>
              </a:rPr>
              <a:t>FOOD</a:t>
            </a:r>
          </a:p>
          <a:p>
            <a:pPr lvl="0" algn="ctr"/>
            <a:r>
              <a:rPr lang="en-US" sz="1350" dirty="0">
                <a:solidFill>
                  <a:schemeClr val="tx1">
                    <a:lumMod val="85000"/>
                    <a:lumOff val="15000"/>
                  </a:schemeClr>
                </a:solidFill>
              </a:rPr>
              <a:t>throughout the year</a:t>
            </a:r>
          </a:p>
        </p:txBody>
      </p:sp>
      <p:sp>
        <p:nvSpPr>
          <p:cNvPr id="3" name="Rectangle 2"/>
          <p:cNvSpPr/>
          <p:nvPr/>
        </p:nvSpPr>
        <p:spPr>
          <a:xfrm>
            <a:off x="3771559" y="1586427"/>
            <a:ext cx="1700474" cy="1546577"/>
          </a:xfrm>
          <a:prstGeom prst="rect">
            <a:avLst/>
          </a:prstGeom>
        </p:spPr>
        <p:txBody>
          <a:bodyPr wrap="square">
            <a:spAutoFit/>
          </a:bodyPr>
          <a:lstStyle/>
          <a:p>
            <a:pPr lvl="0" algn="ctr"/>
            <a:r>
              <a:rPr lang="en-US" sz="1350" dirty="0"/>
              <a:t>Lack of good   </a:t>
            </a:r>
          </a:p>
          <a:p>
            <a:pPr lvl="0" algn="ctr"/>
            <a:r>
              <a:rPr lang="en-US" sz="3300" b="1" dirty="0">
                <a:solidFill>
                  <a:srgbClr val="E4A018"/>
                </a:solidFill>
              </a:rPr>
              <a:t>CARE</a:t>
            </a:r>
            <a:r>
              <a:rPr lang="en-US" sz="3300" dirty="0">
                <a:solidFill>
                  <a:srgbClr val="E4A018"/>
                </a:solidFill>
              </a:rPr>
              <a:t>  </a:t>
            </a:r>
            <a:r>
              <a:rPr lang="en-US" sz="3300" dirty="0"/>
              <a:t>           </a:t>
            </a:r>
            <a:r>
              <a:rPr lang="en-US" sz="1200" dirty="0"/>
              <a:t> for mothers &amp; children                       &amp; support for mothers on appropriate child feeding practices</a:t>
            </a:r>
          </a:p>
        </p:txBody>
      </p:sp>
      <p:sp>
        <p:nvSpPr>
          <p:cNvPr id="4" name="Rectangle 3"/>
          <p:cNvSpPr/>
          <p:nvPr/>
        </p:nvSpPr>
        <p:spPr>
          <a:xfrm>
            <a:off x="5921218" y="1623105"/>
            <a:ext cx="1714500" cy="1177245"/>
          </a:xfrm>
          <a:prstGeom prst="rect">
            <a:avLst/>
          </a:prstGeom>
        </p:spPr>
        <p:txBody>
          <a:bodyPr wrap="square">
            <a:spAutoFit/>
          </a:bodyPr>
          <a:lstStyle/>
          <a:p>
            <a:pPr lvl="0" algn="ctr"/>
            <a:r>
              <a:rPr lang="en-US" sz="1350" dirty="0"/>
              <a:t>Inadequate</a:t>
            </a:r>
            <a:r>
              <a:rPr lang="en-US" sz="1200" dirty="0"/>
              <a:t> </a:t>
            </a:r>
            <a:r>
              <a:rPr lang="en-US" sz="1350" dirty="0"/>
              <a:t>access to </a:t>
            </a:r>
            <a:r>
              <a:rPr lang="en-US" sz="3000" b="1" dirty="0">
                <a:solidFill>
                  <a:srgbClr val="E4A018"/>
                </a:solidFill>
              </a:rPr>
              <a:t>HEALTH</a:t>
            </a:r>
            <a:r>
              <a:rPr lang="en-US" sz="1500" dirty="0">
                <a:solidFill>
                  <a:srgbClr val="E4A018"/>
                </a:solidFill>
              </a:rPr>
              <a:t> </a:t>
            </a:r>
            <a:r>
              <a:rPr lang="en-US" sz="1500" dirty="0"/>
              <a:t>       </a:t>
            </a:r>
            <a:r>
              <a:rPr lang="en-US" sz="1350" dirty="0"/>
              <a:t>sanitation &amp; clean water services</a:t>
            </a:r>
          </a:p>
        </p:txBody>
      </p:sp>
      <p:cxnSp>
        <p:nvCxnSpPr>
          <p:cNvPr id="29" name="Straight Connector 28"/>
          <p:cNvCxnSpPr/>
          <p:nvPr/>
        </p:nvCxnSpPr>
        <p:spPr>
          <a:xfrm>
            <a:off x="5133975" y="5317548"/>
            <a:ext cx="0" cy="389729"/>
          </a:xfrm>
          <a:prstGeom prst="line">
            <a:avLst/>
          </a:prstGeom>
          <a:ln w="38100">
            <a:solidFill>
              <a:schemeClr val="bg1"/>
            </a:solidFill>
            <a:prstDash val="solid"/>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flipH="1">
            <a:off x="2000780" y="5234716"/>
            <a:ext cx="5181000" cy="0"/>
          </a:xfrm>
          <a:prstGeom prst="line">
            <a:avLst/>
          </a:prstGeom>
          <a:ln w="38100">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31" name="Rectangle 30"/>
          <p:cNvSpPr/>
          <p:nvPr/>
        </p:nvSpPr>
        <p:spPr>
          <a:xfrm>
            <a:off x="1" y="867395"/>
            <a:ext cx="9143999" cy="667181"/>
          </a:xfrm>
          <a:prstGeom prst="rect">
            <a:avLst/>
          </a:prstGeom>
          <a:solidFill>
            <a:srgbClr val="E4A018">
              <a:alpha val="6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32" name="Rectangle 31"/>
          <p:cNvSpPr/>
          <p:nvPr/>
        </p:nvSpPr>
        <p:spPr>
          <a:xfrm>
            <a:off x="636566" y="639229"/>
            <a:ext cx="7088800" cy="1246495"/>
          </a:xfrm>
          <a:prstGeom prst="rect">
            <a:avLst/>
          </a:prstGeom>
        </p:spPr>
        <p:txBody>
          <a:bodyPr wrap="none">
            <a:spAutoFit/>
          </a:bodyPr>
          <a:lstStyle/>
          <a:p>
            <a:endParaRPr lang="en-US" sz="2400" b="1" dirty="0">
              <a:solidFill>
                <a:schemeClr val="bg1"/>
              </a:solidFill>
              <a:latin typeface="Maiandra GD" pitchFamily="34" charset="0"/>
            </a:endParaRPr>
          </a:p>
          <a:p>
            <a:r>
              <a:rPr lang="en-US" sz="2700" b="1" dirty="0">
                <a:solidFill>
                  <a:schemeClr val="bg1"/>
                </a:solidFill>
                <a:latin typeface="Maiandra GD" pitchFamily="34" charset="0"/>
              </a:rPr>
              <a:t>The causes of malnutrition are interconnected</a:t>
            </a:r>
          </a:p>
          <a:p>
            <a:endParaRPr lang="en-US" sz="2400" b="1" dirty="0">
              <a:solidFill>
                <a:schemeClr val="bg1"/>
              </a:solidFill>
            </a:endParaRPr>
          </a:p>
        </p:txBody>
      </p:sp>
      <p:sp>
        <p:nvSpPr>
          <p:cNvPr id="5" name="Rectangle 4"/>
          <p:cNvSpPr/>
          <p:nvPr/>
        </p:nvSpPr>
        <p:spPr>
          <a:xfrm>
            <a:off x="1624013" y="1586427"/>
            <a:ext cx="1554703" cy="3382313"/>
          </a:xfrm>
          <a:prstGeom prst="rect">
            <a:avLst/>
          </a:prstGeom>
          <a:noFill/>
          <a:ln w="28575">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350"/>
          </a:p>
        </p:txBody>
      </p:sp>
      <p:sp>
        <p:nvSpPr>
          <p:cNvPr id="33" name="Rectangle 32"/>
          <p:cNvSpPr/>
          <p:nvPr/>
        </p:nvSpPr>
        <p:spPr>
          <a:xfrm>
            <a:off x="3815280" y="1569894"/>
            <a:ext cx="1571785" cy="3382313"/>
          </a:xfrm>
          <a:prstGeom prst="rect">
            <a:avLst/>
          </a:prstGeom>
          <a:noFill/>
          <a:ln w="28575">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350"/>
          </a:p>
        </p:txBody>
      </p:sp>
      <p:sp>
        <p:nvSpPr>
          <p:cNvPr id="35" name="Rectangle 34"/>
          <p:cNvSpPr/>
          <p:nvPr/>
        </p:nvSpPr>
        <p:spPr>
          <a:xfrm>
            <a:off x="6009365" y="1575405"/>
            <a:ext cx="1545731" cy="3382313"/>
          </a:xfrm>
          <a:prstGeom prst="rect">
            <a:avLst/>
          </a:prstGeom>
          <a:noFill/>
          <a:ln w="28575">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350"/>
          </a:p>
        </p:txBody>
      </p:sp>
    </p:spTree>
    <p:extLst>
      <p:ext uri="{BB962C8B-B14F-4D97-AF65-F5344CB8AC3E}">
        <p14:creationId xmlns:p14="http://schemas.microsoft.com/office/powerpoint/2010/main" val="7293477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67552" y="1375210"/>
            <a:ext cx="622300" cy="747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43266" y="1398324"/>
            <a:ext cx="4833118" cy="5252889"/>
          </a:xfrm>
          <a:prstGeom prst="rect">
            <a:avLst/>
          </a:prstGeom>
          <a:solidFill>
            <a:srgbClr val="E6C548">
              <a:alpha val="4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34" name="Rectangle 33"/>
          <p:cNvSpPr/>
          <p:nvPr/>
        </p:nvSpPr>
        <p:spPr>
          <a:xfrm>
            <a:off x="4167552" y="1375211"/>
            <a:ext cx="4973444" cy="5276476"/>
          </a:xfrm>
          <a:prstGeom prst="rect">
            <a:avLst/>
          </a:prstGeom>
          <a:solidFill>
            <a:srgbClr val="1A7669">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6" name="Rectangle 5"/>
          <p:cNvSpPr/>
          <p:nvPr/>
        </p:nvSpPr>
        <p:spPr>
          <a:xfrm>
            <a:off x="110010" y="2164296"/>
            <a:ext cx="3904266" cy="4247317"/>
          </a:xfrm>
          <a:prstGeom prst="rect">
            <a:avLst/>
          </a:prstGeom>
          <a:noFill/>
        </p:spPr>
        <p:txBody>
          <a:bodyPr wrap="square">
            <a:spAutoFit/>
          </a:bodyPr>
          <a:lstStyle/>
          <a:p>
            <a:pPr marL="1191"/>
            <a:r>
              <a:rPr lang="en-US" b="1" dirty="0">
                <a:solidFill>
                  <a:schemeClr val="tx1">
                    <a:lumMod val="75000"/>
                    <a:lumOff val="25000"/>
                  </a:schemeClr>
                </a:solidFill>
              </a:rPr>
              <a:t>Feeding Practices &amp; Behaviors: </a:t>
            </a:r>
            <a:r>
              <a:rPr lang="en-US" sz="1600" dirty="0">
                <a:solidFill>
                  <a:schemeClr val="tx1">
                    <a:lumMod val="75000"/>
                    <a:lumOff val="25000"/>
                  </a:schemeClr>
                </a:solidFill>
              </a:rPr>
              <a:t>Encouraging exclusive breastfeeding up to 6 months of age and continued breastfeeding together with appropriate and nutritious food up to 2 years of age and beyond </a:t>
            </a:r>
          </a:p>
          <a:p>
            <a:pPr marL="1191"/>
            <a:endParaRPr lang="en-US" dirty="0">
              <a:solidFill>
                <a:schemeClr val="tx1">
                  <a:lumMod val="75000"/>
                  <a:lumOff val="25000"/>
                </a:schemeClr>
              </a:solidFill>
            </a:endParaRPr>
          </a:p>
          <a:p>
            <a:pPr marL="1191"/>
            <a:r>
              <a:rPr lang="en-US" b="1" dirty="0">
                <a:solidFill>
                  <a:schemeClr val="tx1">
                    <a:lumMod val="75000"/>
                    <a:lumOff val="25000"/>
                  </a:schemeClr>
                </a:solidFill>
              </a:rPr>
              <a:t>Fortification of foods: </a:t>
            </a:r>
            <a:r>
              <a:rPr lang="en-US" sz="1600" dirty="0">
                <a:solidFill>
                  <a:schemeClr val="tx1">
                    <a:lumMod val="75000"/>
                    <a:lumOff val="25000"/>
                  </a:schemeClr>
                </a:solidFill>
              </a:rPr>
              <a:t>Enabling access     to nutrients through incorporating them      into foods</a:t>
            </a:r>
          </a:p>
          <a:p>
            <a:pPr marL="1191"/>
            <a:endParaRPr lang="en-US" dirty="0">
              <a:solidFill>
                <a:schemeClr val="tx1">
                  <a:lumMod val="75000"/>
                  <a:lumOff val="25000"/>
                </a:schemeClr>
              </a:solidFill>
            </a:endParaRPr>
          </a:p>
          <a:p>
            <a:pPr marL="1191"/>
            <a:r>
              <a:rPr lang="en-US" b="1" dirty="0">
                <a:solidFill>
                  <a:schemeClr val="tx1">
                    <a:lumMod val="75000"/>
                    <a:lumOff val="25000"/>
                  </a:schemeClr>
                </a:solidFill>
              </a:rPr>
              <a:t>Micronutrient supplementation:</a:t>
            </a:r>
          </a:p>
          <a:p>
            <a:pPr marL="1191"/>
            <a:r>
              <a:rPr lang="en-US" sz="1600" dirty="0">
                <a:solidFill>
                  <a:schemeClr val="tx1">
                    <a:lumMod val="75000"/>
                    <a:lumOff val="25000"/>
                  </a:schemeClr>
                </a:solidFill>
              </a:rPr>
              <a:t>Direct provision of extra nutrients</a:t>
            </a:r>
          </a:p>
          <a:p>
            <a:pPr marL="1191"/>
            <a:endParaRPr lang="en-US" dirty="0">
              <a:solidFill>
                <a:schemeClr val="tx1">
                  <a:lumMod val="75000"/>
                  <a:lumOff val="25000"/>
                </a:schemeClr>
              </a:solidFill>
            </a:endParaRPr>
          </a:p>
          <a:p>
            <a:pPr marL="1191"/>
            <a:r>
              <a:rPr lang="en-US" b="1" dirty="0">
                <a:solidFill>
                  <a:schemeClr val="tx1">
                    <a:lumMod val="75000"/>
                    <a:lumOff val="25000"/>
                  </a:schemeClr>
                </a:solidFill>
              </a:rPr>
              <a:t>Treatment of acute malnutrition:</a:t>
            </a:r>
          </a:p>
          <a:p>
            <a:pPr marL="1191"/>
            <a:r>
              <a:rPr lang="en-US" sz="1600" dirty="0">
                <a:solidFill>
                  <a:schemeClr val="tx1">
                    <a:lumMod val="75000"/>
                    <a:lumOff val="25000"/>
                  </a:schemeClr>
                </a:solidFill>
              </a:rPr>
              <a:t>Enabling persons with moderate and severe malnutrition to access effective treatment</a:t>
            </a:r>
          </a:p>
        </p:txBody>
      </p:sp>
      <p:sp>
        <p:nvSpPr>
          <p:cNvPr id="9" name="Rectangle 8"/>
          <p:cNvSpPr/>
          <p:nvPr/>
        </p:nvSpPr>
        <p:spPr>
          <a:xfrm>
            <a:off x="4873380" y="2035249"/>
            <a:ext cx="4267616" cy="4678204"/>
          </a:xfrm>
          <a:prstGeom prst="rect">
            <a:avLst/>
          </a:prstGeom>
          <a:noFill/>
        </p:spPr>
        <p:txBody>
          <a:bodyPr wrap="square">
            <a:spAutoFit/>
          </a:bodyPr>
          <a:lstStyle/>
          <a:p>
            <a:r>
              <a:rPr lang="en-US" b="1" dirty="0">
                <a:solidFill>
                  <a:schemeClr val="tx1">
                    <a:lumMod val="75000"/>
                    <a:lumOff val="25000"/>
                  </a:schemeClr>
                </a:solidFill>
              </a:rPr>
              <a:t>Agriculture: </a:t>
            </a:r>
            <a:r>
              <a:rPr lang="en-US" sz="1600" dirty="0">
                <a:solidFill>
                  <a:schemeClr val="tx1">
                    <a:lumMod val="75000"/>
                    <a:lumOff val="25000"/>
                  </a:schemeClr>
                </a:solidFill>
              </a:rPr>
              <a:t>Making nutritious food more accessible to everyone, and supporting small farms as a source of income for women and families</a:t>
            </a:r>
          </a:p>
          <a:p>
            <a:endParaRPr lang="en-US" sz="1600" dirty="0">
              <a:solidFill>
                <a:schemeClr val="tx1">
                  <a:lumMod val="75000"/>
                  <a:lumOff val="25000"/>
                </a:schemeClr>
              </a:solidFill>
            </a:endParaRPr>
          </a:p>
          <a:p>
            <a:r>
              <a:rPr lang="en-US" b="1" dirty="0">
                <a:solidFill>
                  <a:schemeClr val="tx1">
                    <a:lumMod val="75000"/>
                    <a:lumOff val="25000"/>
                  </a:schemeClr>
                </a:solidFill>
              </a:rPr>
              <a:t>Clean Water &amp; Sanitation: </a:t>
            </a:r>
            <a:r>
              <a:rPr lang="en-US" sz="1600" dirty="0">
                <a:solidFill>
                  <a:schemeClr val="tx1">
                    <a:lumMod val="75000"/>
                    <a:lumOff val="25000"/>
                  </a:schemeClr>
                </a:solidFill>
              </a:rPr>
              <a:t>Improving access to reduce infection and disease</a:t>
            </a:r>
          </a:p>
          <a:p>
            <a:endParaRPr lang="en-US" sz="1600" b="1" dirty="0">
              <a:solidFill>
                <a:schemeClr val="tx1">
                  <a:lumMod val="75000"/>
                  <a:lumOff val="25000"/>
                </a:schemeClr>
              </a:solidFill>
            </a:endParaRPr>
          </a:p>
          <a:p>
            <a:r>
              <a:rPr lang="en-US" b="1" dirty="0">
                <a:solidFill>
                  <a:schemeClr val="tx1">
                    <a:lumMod val="75000"/>
                    <a:lumOff val="25000"/>
                  </a:schemeClr>
                </a:solidFill>
              </a:rPr>
              <a:t>Education &amp; Employment: </a:t>
            </a:r>
            <a:r>
              <a:rPr lang="en-US" sz="1600" dirty="0">
                <a:solidFill>
                  <a:schemeClr val="tx1">
                    <a:lumMod val="75000"/>
                    <a:lumOff val="25000"/>
                  </a:schemeClr>
                </a:solidFill>
              </a:rPr>
              <a:t>Making sure children have the nutrition needed to learn and earn a decent income as adults</a:t>
            </a:r>
          </a:p>
          <a:p>
            <a:endParaRPr lang="en-US" sz="1600" dirty="0">
              <a:solidFill>
                <a:schemeClr val="tx1">
                  <a:lumMod val="75000"/>
                  <a:lumOff val="25000"/>
                </a:schemeClr>
              </a:solidFill>
            </a:endParaRPr>
          </a:p>
          <a:p>
            <a:r>
              <a:rPr lang="en-US" b="1" dirty="0">
                <a:solidFill>
                  <a:schemeClr val="tx1">
                    <a:lumMod val="75000"/>
                    <a:lumOff val="25000"/>
                  </a:schemeClr>
                </a:solidFill>
              </a:rPr>
              <a:t>Health Care: </a:t>
            </a:r>
            <a:r>
              <a:rPr lang="en-US" sz="1600" dirty="0">
                <a:solidFill>
                  <a:schemeClr val="tx1">
                    <a:lumMod val="75000"/>
                    <a:lumOff val="25000"/>
                  </a:schemeClr>
                </a:solidFill>
              </a:rPr>
              <a:t>Access to services that enable women &amp; children to be healthy</a:t>
            </a:r>
          </a:p>
          <a:p>
            <a:endParaRPr lang="en-US" sz="1600" dirty="0">
              <a:solidFill>
                <a:schemeClr val="tx1">
                  <a:lumMod val="75000"/>
                  <a:lumOff val="25000"/>
                </a:schemeClr>
              </a:solidFill>
            </a:endParaRPr>
          </a:p>
          <a:p>
            <a:r>
              <a:rPr lang="en-US" b="1" dirty="0">
                <a:solidFill>
                  <a:schemeClr val="tx1">
                    <a:lumMod val="75000"/>
                    <a:lumOff val="25000"/>
                  </a:schemeClr>
                </a:solidFill>
              </a:rPr>
              <a:t>Support for Resilience: </a:t>
            </a:r>
            <a:r>
              <a:rPr lang="en-US" sz="1600" dirty="0">
                <a:solidFill>
                  <a:schemeClr val="tx1">
                    <a:lumMod val="75000"/>
                    <a:lumOff val="25000"/>
                  </a:schemeClr>
                </a:solidFill>
              </a:rPr>
              <a:t>Establishing a stronger, healthier population and sustained prosperity to better endure emergencies and conflicts</a:t>
            </a:r>
          </a:p>
        </p:txBody>
      </p:sp>
      <p:sp>
        <p:nvSpPr>
          <p:cNvPr id="10" name="Rectangle 9"/>
          <p:cNvSpPr/>
          <p:nvPr/>
        </p:nvSpPr>
        <p:spPr>
          <a:xfrm>
            <a:off x="4833118" y="1473371"/>
            <a:ext cx="4267616" cy="461665"/>
          </a:xfrm>
          <a:prstGeom prst="rect">
            <a:avLst/>
          </a:prstGeom>
          <a:noFill/>
        </p:spPr>
        <p:txBody>
          <a:bodyPr wrap="square">
            <a:spAutoFit/>
          </a:bodyPr>
          <a:lstStyle/>
          <a:p>
            <a:pPr algn="ctr"/>
            <a:r>
              <a:rPr lang="en-US" sz="2400" b="1" dirty="0">
                <a:solidFill>
                  <a:schemeClr val="tx1">
                    <a:lumMod val="65000"/>
                    <a:lumOff val="35000"/>
                  </a:schemeClr>
                </a:solidFill>
              </a:rPr>
              <a:t>Nutrition-Sensitive Strategies</a:t>
            </a:r>
          </a:p>
        </p:txBody>
      </p:sp>
      <p:sp>
        <p:nvSpPr>
          <p:cNvPr id="11" name="Rectangle 10"/>
          <p:cNvSpPr/>
          <p:nvPr/>
        </p:nvSpPr>
        <p:spPr>
          <a:xfrm>
            <a:off x="0" y="1473371"/>
            <a:ext cx="4235465" cy="461665"/>
          </a:xfrm>
          <a:prstGeom prst="rect">
            <a:avLst/>
          </a:prstGeom>
          <a:noFill/>
        </p:spPr>
        <p:txBody>
          <a:bodyPr wrap="square">
            <a:spAutoFit/>
          </a:bodyPr>
          <a:lstStyle/>
          <a:p>
            <a:pPr algn="ctr"/>
            <a:r>
              <a:rPr lang="en-US" b="1" dirty="0">
                <a:solidFill>
                  <a:schemeClr val="tx1">
                    <a:lumMod val="65000"/>
                    <a:lumOff val="35000"/>
                  </a:schemeClr>
                </a:solidFill>
              </a:rPr>
              <a:t> </a:t>
            </a:r>
            <a:r>
              <a:rPr lang="en-US" sz="2400" b="1" dirty="0">
                <a:solidFill>
                  <a:schemeClr val="tx1">
                    <a:lumMod val="65000"/>
                    <a:lumOff val="35000"/>
                  </a:schemeClr>
                </a:solidFill>
              </a:rPr>
              <a:t>Specific Actions for Nutrition </a:t>
            </a:r>
            <a:endParaRPr lang="en-US" b="1" dirty="0">
              <a:solidFill>
                <a:schemeClr val="tx1">
                  <a:lumMod val="65000"/>
                  <a:lumOff val="35000"/>
                </a:schemeClr>
              </a:solidFill>
            </a:endParaRPr>
          </a:p>
        </p:txBody>
      </p:sp>
      <p:sp>
        <p:nvSpPr>
          <p:cNvPr id="27" name="Rectangle 26"/>
          <p:cNvSpPr/>
          <p:nvPr/>
        </p:nvSpPr>
        <p:spPr>
          <a:xfrm>
            <a:off x="0" y="262429"/>
            <a:ext cx="9144000" cy="1135895"/>
          </a:xfrm>
          <a:prstGeom prst="rect">
            <a:avLst/>
          </a:prstGeom>
          <a:solidFill>
            <a:srgbClr val="E4A018">
              <a:alpha val="6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8" name="Rectangle 27"/>
          <p:cNvSpPr/>
          <p:nvPr/>
        </p:nvSpPr>
        <p:spPr>
          <a:xfrm>
            <a:off x="43266" y="342720"/>
            <a:ext cx="8955768" cy="954107"/>
          </a:xfrm>
          <a:prstGeom prst="rect">
            <a:avLst/>
          </a:prstGeom>
        </p:spPr>
        <p:txBody>
          <a:bodyPr wrap="square">
            <a:spAutoFit/>
          </a:bodyPr>
          <a:lstStyle/>
          <a:p>
            <a:pPr algn="ctr"/>
            <a:r>
              <a:rPr lang="en-US" sz="2800" b="1" dirty="0">
                <a:solidFill>
                  <a:schemeClr val="bg1"/>
                </a:solidFill>
                <a:latin typeface="Maiandra GD" pitchFamily="34" charset="0"/>
              </a:rPr>
              <a:t>Nutrition-sensitive strategies increase the impact of </a:t>
            </a:r>
          </a:p>
          <a:p>
            <a:pPr algn="ctr"/>
            <a:r>
              <a:rPr lang="en-US" sz="2800" b="1" dirty="0">
                <a:solidFill>
                  <a:schemeClr val="bg1"/>
                </a:solidFill>
                <a:latin typeface="Maiandra GD" pitchFamily="34" charset="0"/>
              </a:rPr>
              <a:t>specific actions for nutrition</a:t>
            </a:r>
          </a:p>
        </p:txBody>
      </p:sp>
    </p:spTree>
    <p:extLst>
      <p:ext uri="{BB962C8B-B14F-4D97-AF65-F5344CB8AC3E}">
        <p14:creationId xmlns:p14="http://schemas.microsoft.com/office/powerpoint/2010/main" val="35797559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81B453EC-2A1C-4664-BF97-CCE4717C1570}"/>
              </a:ext>
            </a:extLst>
          </p:cNvPr>
          <p:cNvGraphicFramePr>
            <a:graphicFrameLocks/>
          </p:cNvGraphicFramePr>
          <p:nvPr/>
        </p:nvGraphicFramePr>
        <p:xfrm>
          <a:off x="310719" y="266332"/>
          <a:ext cx="8522564" cy="633478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8330169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81B453EC-2A1C-4664-BF97-CCE4717C1570}"/>
              </a:ext>
            </a:extLst>
          </p:cNvPr>
          <p:cNvGraphicFramePr>
            <a:graphicFrameLocks/>
          </p:cNvGraphicFramePr>
          <p:nvPr/>
        </p:nvGraphicFramePr>
        <p:xfrm>
          <a:off x="310719" y="248576"/>
          <a:ext cx="8522564" cy="6334786"/>
        </p:xfrm>
        <a:graphic>
          <a:graphicData uri="http://schemas.openxmlformats.org/drawingml/2006/chart">
            <c:chart xmlns:c="http://schemas.openxmlformats.org/drawingml/2006/chart" xmlns:r="http://schemas.openxmlformats.org/officeDocument/2006/relationships" r:id="rId2"/>
          </a:graphicData>
        </a:graphic>
      </p:graphicFrame>
      <p:sp>
        <p:nvSpPr>
          <p:cNvPr id="2" name="Rectangle 1">
            <a:extLst>
              <a:ext uri="{FF2B5EF4-FFF2-40B4-BE49-F238E27FC236}">
                <a16:creationId xmlns:a16="http://schemas.microsoft.com/office/drawing/2014/main" id="{031DF145-8F7F-4C27-B4A9-DF20BE31E4A6}"/>
              </a:ext>
            </a:extLst>
          </p:cNvPr>
          <p:cNvSpPr/>
          <p:nvPr/>
        </p:nvSpPr>
        <p:spPr>
          <a:xfrm>
            <a:off x="1225118" y="1704513"/>
            <a:ext cx="639193" cy="3302493"/>
          </a:xfrm>
          <a:prstGeom prst="rect">
            <a:avLst/>
          </a:prstGeom>
          <a:solidFill>
            <a:srgbClr val="95B3D7">
              <a:alpha val="28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NA"/>
          </a:p>
        </p:txBody>
      </p:sp>
    </p:spTree>
    <p:extLst>
      <p:ext uri="{BB962C8B-B14F-4D97-AF65-F5344CB8AC3E}">
        <p14:creationId xmlns:p14="http://schemas.microsoft.com/office/powerpoint/2010/main" val="8679364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D3824B-EB1B-4CEA-ABFB-3978C343C635}"/>
              </a:ext>
            </a:extLst>
          </p:cNvPr>
          <p:cNvSpPr>
            <a:spLocks noGrp="1"/>
          </p:cNvSpPr>
          <p:nvPr>
            <p:ph type="title"/>
          </p:nvPr>
        </p:nvSpPr>
        <p:spPr>
          <a:xfrm>
            <a:off x="1616766" y="228550"/>
            <a:ext cx="7070034" cy="306087"/>
          </a:xfrm>
        </p:spPr>
        <p:txBody>
          <a:bodyPr>
            <a:normAutofit fontScale="90000"/>
          </a:bodyPr>
          <a:lstStyle/>
          <a:p>
            <a:pPr algn="l"/>
            <a:br>
              <a:rPr lang="en-GB" dirty="0"/>
            </a:br>
            <a:r>
              <a:rPr lang="en-GB" dirty="0"/>
              <a:t> </a:t>
            </a:r>
            <a:endParaRPr lang="en-US" dirty="0"/>
          </a:p>
        </p:txBody>
      </p:sp>
      <p:sp>
        <p:nvSpPr>
          <p:cNvPr id="3" name="Content Placeholder 2">
            <a:extLst>
              <a:ext uri="{FF2B5EF4-FFF2-40B4-BE49-F238E27FC236}">
                <a16:creationId xmlns:a16="http://schemas.microsoft.com/office/drawing/2014/main" id="{7EF24643-081E-4829-BCB8-7EF67E285D7A}"/>
              </a:ext>
            </a:extLst>
          </p:cNvPr>
          <p:cNvSpPr>
            <a:spLocks noGrp="1"/>
          </p:cNvSpPr>
          <p:nvPr>
            <p:ph idx="1"/>
          </p:nvPr>
        </p:nvSpPr>
        <p:spPr>
          <a:xfrm>
            <a:off x="1616764" y="534637"/>
            <a:ext cx="7527236" cy="5821713"/>
          </a:xfrm>
        </p:spPr>
        <p:txBody>
          <a:bodyPr>
            <a:normAutofit/>
          </a:bodyPr>
          <a:lstStyle/>
          <a:p>
            <a:pPr marL="0" indent="0">
              <a:buNone/>
            </a:pPr>
            <a:endParaRPr lang="en-US" sz="2400" dirty="0">
              <a:latin typeface="Times New Roman" panose="02020603050405020304" pitchFamily="18" charset="0"/>
              <a:cs typeface="Times New Roman" panose="02020603050405020304" pitchFamily="18" charset="0"/>
            </a:endParaRPr>
          </a:p>
          <a:p>
            <a:pPr marL="0" indent="0">
              <a:buNone/>
            </a:pPr>
            <a:r>
              <a:rPr lang="en-US" sz="2100" dirty="0"/>
              <a:t> </a:t>
            </a:r>
          </a:p>
          <a:p>
            <a:pPr marL="0" indent="0">
              <a:buNone/>
            </a:pPr>
            <a:endParaRPr lang="en-US" sz="2100" dirty="0"/>
          </a:p>
          <a:p>
            <a:pPr>
              <a:buFont typeface="Wingdings" panose="05000000000000000000" pitchFamily="2" charset="2"/>
              <a:buChar char="§"/>
            </a:pPr>
            <a:endParaRPr lang="en-US" sz="2100" dirty="0"/>
          </a:p>
          <a:p>
            <a:pPr marL="0" indent="0">
              <a:buNone/>
            </a:pPr>
            <a:r>
              <a:rPr lang="en-US" sz="1800" dirty="0"/>
              <a:t>	      </a:t>
            </a:r>
          </a:p>
          <a:p>
            <a:pPr marL="0" indent="0">
              <a:buNone/>
            </a:pPr>
            <a:endParaRPr lang="en-US" sz="1800" dirty="0"/>
          </a:p>
          <a:p>
            <a:pPr marL="0" indent="0">
              <a:buNone/>
            </a:pPr>
            <a:endParaRPr lang="en-US" sz="1800" dirty="0"/>
          </a:p>
          <a:p>
            <a:pPr marL="0" indent="0">
              <a:buNone/>
            </a:pPr>
            <a:endParaRPr lang="en-GB" sz="2000" dirty="0"/>
          </a:p>
          <a:p>
            <a:pPr marL="0" indent="0">
              <a:buNone/>
            </a:pPr>
            <a:endParaRPr lang="en-GB" sz="2000" dirty="0"/>
          </a:p>
          <a:p>
            <a:pPr marL="0" indent="0">
              <a:buNone/>
            </a:pPr>
            <a:endParaRPr lang="en-US" dirty="0"/>
          </a:p>
        </p:txBody>
      </p:sp>
      <p:sp>
        <p:nvSpPr>
          <p:cNvPr id="4" name="Slide Number Placeholder 3">
            <a:extLst>
              <a:ext uri="{FF2B5EF4-FFF2-40B4-BE49-F238E27FC236}">
                <a16:creationId xmlns:a16="http://schemas.microsoft.com/office/drawing/2014/main" id="{7CAE615A-438A-40BC-9C68-D49BCD5DDA60}"/>
              </a:ext>
            </a:extLst>
          </p:cNvPr>
          <p:cNvSpPr>
            <a:spLocks noGrp="1"/>
          </p:cNvSpPr>
          <p:nvPr>
            <p:ph type="sldNum" sz="quarter" idx="12"/>
          </p:nvPr>
        </p:nvSpPr>
        <p:spPr/>
        <p:txBody>
          <a:bodyPr/>
          <a:lstStyle/>
          <a:p>
            <a:fld id="{BB9F0690-56C8-DD4C-981A-01B70E48BD6C}" type="slidenum">
              <a:rPr lang="en-US" smtClean="0"/>
              <a:t>18</a:t>
            </a:fld>
            <a:endParaRPr lang="en-US" dirty="0"/>
          </a:p>
        </p:txBody>
      </p:sp>
      <p:sp>
        <p:nvSpPr>
          <p:cNvPr id="5" name="Rectangle 4">
            <a:extLst>
              <a:ext uri="{FF2B5EF4-FFF2-40B4-BE49-F238E27FC236}">
                <a16:creationId xmlns:a16="http://schemas.microsoft.com/office/drawing/2014/main" id="{62E7BD6C-D1C8-4883-8E73-91364C2AA5CA}"/>
              </a:ext>
            </a:extLst>
          </p:cNvPr>
          <p:cNvSpPr/>
          <p:nvPr/>
        </p:nvSpPr>
        <p:spPr>
          <a:xfrm>
            <a:off x="0" y="0"/>
            <a:ext cx="1616765" cy="6857999"/>
          </a:xfrm>
          <a:prstGeom prst="rect">
            <a:avLst/>
          </a:prstGeom>
          <a:gradFill flip="none" rotWithShape="1">
            <a:gsLst>
              <a:gs pos="91000">
                <a:srgbClr val="063096"/>
              </a:gs>
              <a:gs pos="66000">
                <a:srgbClr val="030F3D"/>
              </a:gs>
            </a:gsLst>
            <a:lin ang="18840000" scaled="0"/>
            <a:tileRect/>
          </a:gradFill>
          <a:ln w="6350" cap="flat" cmpd="sng" algn="ctr">
            <a:noFill/>
            <a:prstDash val="solid"/>
            <a:miter lim="800000"/>
          </a:ln>
          <a:effectLst/>
        </p:spPr>
        <p:txBody>
          <a:bodyPr rot="0" spcFirstLastPara="0" vert="horz" wrap="square" lIns="147348" tIns="73674" rIns="147348" bIns="73674" numCol="1" spcCol="231012" rtlCol="0" fromWordArt="0" anchor="t" anchorCtr="0" forceAA="0" compatLnSpc="1">
            <a:prstTxWarp prst="textNoShape">
              <a:avLst/>
            </a:prstTxWarp>
            <a:noAutofit/>
          </a:bodyPr>
          <a:lstStyle/>
          <a:p>
            <a:pPr algn="just"/>
            <a:r>
              <a:rPr lang="en-US" sz="2400" dirty="0">
                <a:solidFill>
                  <a:srgbClr val="FF6600"/>
                </a:solidFill>
                <a:latin typeface="Aharoni" panose="02010803020104030203" pitchFamily="2" charset="-79"/>
                <a:cs typeface="Aharoni" panose="02010803020104030203" pitchFamily="2" charset="-79"/>
              </a:rPr>
              <a:t>  </a:t>
            </a:r>
          </a:p>
          <a:p>
            <a:pPr algn="just"/>
            <a:endParaRPr lang="en-GB" sz="2400" dirty="0">
              <a:solidFill>
                <a:schemeClr val="bg1"/>
              </a:solidFill>
            </a:endParaRPr>
          </a:p>
          <a:p>
            <a:pPr algn="just"/>
            <a:endParaRPr lang="en-GB" sz="2400" dirty="0">
              <a:solidFill>
                <a:schemeClr val="bg1"/>
              </a:solidFill>
            </a:endParaRPr>
          </a:p>
          <a:p>
            <a:pPr algn="just"/>
            <a:endParaRPr lang="en-GB" sz="2400" dirty="0">
              <a:solidFill>
                <a:schemeClr val="bg1"/>
              </a:solidFill>
            </a:endParaRPr>
          </a:p>
          <a:p>
            <a:pPr algn="ctr"/>
            <a:r>
              <a:rPr lang="en-GB" sz="2400" dirty="0">
                <a:solidFill>
                  <a:schemeClr val="bg1"/>
                </a:solidFill>
              </a:rPr>
              <a:t>3. Rationale &amp; Alignment</a:t>
            </a:r>
            <a:endParaRPr lang="en-US" sz="2400" dirty="0">
              <a:solidFill>
                <a:srgbClr val="FF6600"/>
              </a:solidFill>
              <a:latin typeface="Aharoni" panose="02010803020104030203" pitchFamily="2" charset="-79"/>
              <a:cs typeface="Aharoni" panose="02010803020104030203" pitchFamily="2" charset="-79"/>
            </a:endParaRPr>
          </a:p>
        </p:txBody>
      </p:sp>
      <p:pic>
        <p:nvPicPr>
          <p:cNvPr id="6" name="Picture 5">
            <a:extLst>
              <a:ext uri="{FF2B5EF4-FFF2-40B4-BE49-F238E27FC236}">
                <a16:creationId xmlns:a16="http://schemas.microsoft.com/office/drawing/2014/main" id="{CE1F90E7-662C-4C18-BF01-04B014E70530}"/>
              </a:ext>
            </a:extLst>
          </p:cNvPr>
          <p:cNvPicPr>
            <a:picLocks noChangeAspect="1"/>
          </p:cNvPicPr>
          <p:nvPr/>
        </p:nvPicPr>
        <p:blipFill>
          <a:blip r:embed="rId2"/>
          <a:stretch>
            <a:fillRect/>
          </a:stretch>
        </p:blipFill>
        <p:spPr>
          <a:xfrm>
            <a:off x="157215" y="5588972"/>
            <a:ext cx="1302334" cy="1269027"/>
          </a:xfrm>
          <a:prstGeom prst="rect">
            <a:avLst/>
          </a:prstGeom>
        </p:spPr>
      </p:pic>
      <p:sp>
        <p:nvSpPr>
          <p:cNvPr id="7" name="Rectangle 6"/>
          <p:cNvSpPr/>
          <p:nvPr/>
        </p:nvSpPr>
        <p:spPr>
          <a:xfrm>
            <a:off x="1708203" y="254086"/>
            <a:ext cx="7070033" cy="6122189"/>
          </a:xfrm>
          <a:prstGeom prst="rect">
            <a:avLst/>
          </a:prstGeom>
        </p:spPr>
        <p:txBody>
          <a:bodyPr wrap="square">
            <a:spAutoFit/>
          </a:bodyPr>
          <a:lstStyle/>
          <a:p>
            <a:pPr algn="just">
              <a:spcAft>
                <a:spcPts val="1200"/>
              </a:spcAft>
            </a:pPr>
            <a:r>
              <a:rPr lang="en-US" sz="1600" b="1" u="sng" dirty="0">
                <a:cs typeface="Times New Roman" panose="02020603050405020304" pitchFamily="18" charset="0"/>
              </a:rPr>
              <a:t>Need for revision due </a:t>
            </a:r>
            <a:r>
              <a:rPr lang="en-US" sz="1600" u="sng" dirty="0">
                <a:cs typeface="Times New Roman" panose="02020603050405020304" pitchFamily="18" charset="0"/>
              </a:rPr>
              <a:t>to:</a:t>
            </a:r>
          </a:p>
          <a:p>
            <a:pPr marL="285750" indent="-285750" algn="just">
              <a:spcBef>
                <a:spcPts val="600"/>
              </a:spcBef>
              <a:buFont typeface="Wingdings" pitchFamily="2" charset="2"/>
              <a:buChar char="Ø"/>
            </a:pPr>
            <a:r>
              <a:rPr lang="en-US" sz="1600" dirty="0">
                <a:cs typeface="Times New Roman" panose="02020603050405020304" pitchFamily="18" charset="0"/>
              </a:rPr>
              <a:t>Evolution of Food and Nutrition Security, and changes in global environment.</a:t>
            </a:r>
          </a:p>
          <a:p>
            <a:pPr marL="285750" indent="-285750" algn="just">
              <a:spcBef>
                <a:spcPts val="600"/>
              </a:spcBef>
              <a:buFont typeface="Wingdings" pitchFamily="2" charset="2"/>
              <a:buChar char="Ø"/>
            </a:pPr>
            <a:r>
              <a:rPr lang="en-US" sz="1600" dirty="0">
                <a:cs typeface="Times New Roman" panose="02020603050405020304" pitchFamily="18" charset="0"/>
              </a:rPr>
              <a:t>Namibia being  a member of the regional and international community and 	signatory to several instruments, including:</a:t>
            </a:r>
          </a:p>
          <a:p>
            <a:pPr marL="849313" lvl="1" indent="-265113">
              <a:buFont typeface="Courier New" panose="02070309020205020404" pitchFamily="49" charset="0"/>
              <a:buChar char="o"/>
            </a:pPr>
            <a:r>
              <a:rPr lang="en-US" sz="1600" dirty="0">
                <a:cs typeface="Times New Roman" panose="02020603050405020304" pitchFamily="18" charset="0"/>
              </a:rPr>
              <a:t>International Conference on Nutrition (ICN2) recommendations,</a:t>
            </a:r>
          </a:p>
          <a:p>
            <a:pPr marL="849313" lvl="1" indent="-265113">
              <a:buFont typeface="Courier New" panose="02070309020205020404" pitchFamily="49" charset="0"/>
              <a:buChar char="o"/>
            </a:pPr>
            <a:r>
              <a:rPr lang="en-US" sz="1600" dirty="0">
                <a:cs typeface="Times New Roman" panose="02020603050405020304" pitchFamily="18" charset="0"/>
              </a:rPr>
              <a:t>Scaling Up Nutrition (SUN) movement,</a:t>
            </a:r>
          </a:p>
          <a:p>
            <a:pPr marL="849313" lvl="1" indent="-265113">
              <a:buFont typeface="Courier New" panose="02070309020205020404" pitchFamily="49" charset="0"/>
              <a:buChar char="o"/>
            </a:pPr>
            <a:r>
              <a:rPr lang="en-US" sz="1600" dirty="0">
                <a:cs typeface="Times New Roman" panose="02020603050405020304" pitchFamily="18" charset="0"/>
              </a:rPr>
              <a:t>Sustainable Development Goals (SDGs)</a:t>
            </a:r>
          </a:p>
          <a:p>
            <a:pPr marL="849313" lvl="1" indent="-265113">
              <a:buFont typeface="Courier New" panose="02070309020205020404" pitchFamily="49" charset="0"/>
              <a:buChar char="o"/>
            </a:pPr>
            <a:r>
              <a:rPr lang="en-US" sz="1600" dirty="0">
                <a:cs typeface="Times New Roman" panose="02020603050405020304" pitchFamily="18" charset="0"/>
              </a:rPr>
              <a:t>1000 Days’ movement, and the </a:t>
            </a:r>
          </a:p>
          <a:p>
            <a:pPr marL="849313" lvl="1" indent="-265113">
              <a:buFont typeface="Courier New" panose="02070309020205020404" pitchFamily="49" charset="0"/>
              <a:buChar char="o"/>
            </a:pPr>
            <a:r>
              <a:rPr lang="en-US" sz="1600" dirty="0">
                <a:cs typeface="Times New Roman" panose="02020603050405020304" pitchFamily="18" charset="0"/>
              </a:rPr>
              <a:t>African Regional Nutrition Strategy.</a:t>
            </a:r>
          </a:p>
          <a:p>
            <a:pPr algn="just"/>
            <a:endParaRPr lang="en-US" sz="1600" dirty="0">
              <a:cs typeface="Times New Roman" panose="02020603050405020304" pitchFamily="18" charset="0"/>
            </a:endParaRPr>
          </a:p>
          <a:p>
            <a:pPr algn="just"/>
            <a:r>
              <a:rPr lang="en-US" sz="1600" u="sng" dirty="0">
                <a:cs typeface="Times New Roman" panose="02020603050405020304" pitchFamily="18" charset="0"/>
              </a:rPr>
              <a:t>..and to: </a:t>
            </a:r>
          </a:p>
          <a:p>
            <a:pPr marL="171450" indent="-171450" algn="just">
              <a:spcBef>
                <a:spcPts val="600"/>
              </a:spcBef>
              <a:buFont typeface="Arial" panose="020B0604020202020204" pitchFamily="34" charset="0"/>
              <a:buChar char="•"/>
            </a:pPr>
            <a:r>
              <a:rPr lang="en-US" sz="1600" dirty="0">
                <a:cs typeface="Times New Roman" panose="02020603050405020304" pitchFamily="18" charset="0"/>
              </a:rPr>
              <a:t>Align with </a:t>
            </a:r>
            <a:r>
              <a:rPr lang="en-US" sz="1600" b="1" dirty="0">
                <a:cs typeface="Times New Roman" panose="02020603050405020304" pitchFamily="18" charset="0"/>
              </a:rPr>
              <a:t>scientific evidence </a:t>
            </a:r>
            <a:r>
              <a:rPr lang="en-US" sz="1600" dirty="0">
                <a:cs typeface="Times New Roman" panose="02020603050405020304" pitchFamily="18" charset="0"/>
              </a:rPr>
              <a:t>and </a:t>
            </a:r>
            <a:r>
              <a:rPr lang="en-US" sz="1600" b="1" dirty="0">
                <a:cs typeface="Times New Roman" panose="02020603050405020304" pitchFamily="18" charset="0"/>
              </a:rPr>
              <a:t>global recommendations </a:t>
            </a:r>
          </a:p>
          <a:p>
            <a:pPr marL="171450" indent="-171450" algn="just">
              <a:spcBef>
                <a:spcPts val="600"/>
              </a:spcBef>
              <a:buFont typeface="Arial" panose="020B0604020202020204" pitchFamily="34" charset="0"/>
              <a:buChar char="•"/>
            </a:pPr>
            <a:r>
              <a:rPr lang="en-US" sz="1600" dirty="0">
                <a:cs typeface="Times New Roman" panose="02020603050405020304" pitchFamily="18" charset="0"/>
              </a:rPr>
              <a:t>Address and improve inadequate </a:t>
            </a:r>
            <a:r>
              <a:rPr lang="en-US" sz="1600" b="1" dirty="0">
                <a:cs typeface="Times New Roman" panose="02020603050405020304" pitchFamily="18" charset="0"/>
              </a:rPr>
              <a:t>coordination mechanisms</a:t>
            </a:r>
          </a:p>
          <a:p>
            <a:pPr marL="171450" indent="-171450" algn="just">
              <a:spcBef>
                <a:spcPts val="600"/>
              </a:spcBef>
              <a:buFont typeface="Arial" panose="020B0604020202020204" pitchFamily="34" charset="0"/>
              <a:buChar char="•"/>
            </a:pPr>
            <a:r>
              <a:rPr lang="en-US" sz="1600" dirty="0">
                <a:cs typeface="Times New Roman" panose="02020603050405020304" pitchFamily="18" charset="0"/>
              </a:rPr>
              <a:t>Create </a:t>
            </a:r>
            <a:r>
              <a:rPr lang="en-US" sz="1600" b="1" dirty="0">
                <a:cs typeface="Times New Roman" panose="02020603050405020304" pitchFamily="18" charset="0"/>
              </a:rPr>
              <a:t>policy synergies </a:t>
            </a:r>
            <a:r>
              <a:rPr lang="en-US" sz="1600" dirty="0">
                <a:cs typeface="Times New Roman" panose="02020603050405020304" pitchFamily="18" charset="0"/>
              </a:rPr>
              <a:t>and link long term perspective to short term planning.</a:t>
            </a:r>
          </a:p>
          <a:p>
            <a:pPr marL="171450" indent="-171450" algn="just">
              <a:spcBef>
                <a:spcPts val="600"/>
              </a:spcBef>
              <a:buFont typeface="Arial" panose="020B0604020202020204" pitchFamily="34" charset="0"/>
              <a:buChar char="•"/>
            </a:pPr>
            <a:r>
              <a:rPr lang="en-US" sz="1600" b="1" dirty="0">
                <a:ea typeface="Calibri" panose="020F0502020204030204" pitchFamily="34" charset="0"/>
                <a:cs typeface="Times New Roman" panose="02020603050405020304" pitchFamily="18" charset="0"/>
              </a:rPr>
              <a:t>Ensure a multi-sectoral approach </a:t>
            </a:r>
            <a:r>
              <a:rPr lang="en-US" sz="1600" dirty="0">
                <a:ea typeface="Calibri" panose="020F0502020204030204" pitchFamily="34" charset="0"/>
                <a:cs typeface="Times New Roman" panose="02020603050405020304" pitchFamily="18" charset="0"/>
              </a:rPr>
              <a:t>to strengthen the implementation of nutrition and food security initiatives;</a:t>
            </a:r>
          </a:p>
          <a:p>
            <a:pPr marL="171450" indent="-171450" algn="just">
              <a:spcBef>
                <a:spcPts val="600"/>
              </a:spcBef>
              <a:buFont typeface="Arial" panose="020B0604020202020204" pitchFamily="34" charset="0"/>
              <a:buChar char="•"/>
            </a:pPr>
            <a:r>
              <a:rPr lang="en-US" sz="1600" b="1" dirty="0">
                <a:ea typeface="Calibri" panose="020F0502020204030204" pitchFamily="34" charset="0"/>
                <a:cs typeface="Times New Roman" panose="02020603050405020304" pitchFamily="18" charset="0"/>
              </a:rPr>
              <a:t>Reduce stunting</a:t>
            </a:r>
            <a:r>
              <a:rPr lang="en-US" sz="1600" dirty="0">
                <a:ea typeface="Calibri" panose="020F0502020204030204" pitchFamily="34" charset="0"/>
                <a:cs typeface="Times New Roman" panose="02020603050405020304" pitchFamily="18" charset="0"/>
              </a:rPr>
              <a:t>, </a:t>
            </a:r>
            <a:endParaRPr lang="en-GB" sz="1600" dirty="0"/>
          </a:p>
          <a:p>
            <a:pPr marL="171450" indent="-171450" algn="just">
              <a:spcBef>
                <a:spcPts val="600"/>
              </a:spcBef>
              <a:buFont typeface="Arial" panose="020B0604020202020204" pitchFamily="34" charset="0"/>
              <a:buChar char="•"/>
            </a:pPr>
            <a:r>
              <a:rPr lang="en-US" sz="1600" dirty="0"/>
              <a:t>Adhere to the provisions of </a:t>
            </a:r>
            <a:r>
              <a:rPr lang="en-US" sz="1600" b="1" dirty="0"/>
              <a:t>Namibia’s Constitution: Article 95</a:t>
            </a:r>
            <a:r>
              <a:rPr lang="en-US" sz="1600" dirty="0"/>
              <a:t>, paragraph (j): </a:t>
            </a:r>
          </a:p>
          <a:p>
            <a:pPr marL="231775" algn="just">
              <a:spcBef>
                <a:spcPts val="100"/>
              </a:spcBef>
            </a:pPr>
            <a:r>
              <a:rPr lang="en-US" sz="1600" i="1" dirty="0"/>
              <a:t>‘consistent planning to raise and maintain an acceptable level of nutrition        and standard of living for the Namibian people and to improve public health.’ </a:t>
            </a:r>
          </a:p>
          <a:p>
            <a:pPr marL="171450" indent="-171450" algn="just">
              <a:spcBef>
                <a:spcPts val="600"/>
              </a:spcBef>
              <a:buFont typeface="Arial" panose="020B0604020202020204" pitchFamily="34" charset="0"/>
              <a:buChar char="•"/>
            </a:pPr>
            <a:r>
              <a:rPr lang="en-US" sz="1600" dirty="0">
                <a:cs typeface="Times New Roman" panose="02020603050405020304" pitchFamily="18" charset="0"/>
              </a:rPr>
              <a:t>Overall </a:t>
            </a:r>
            <a:r>
              <a:rPr lang="en-US" sz="1600" b="1" dirty="0">
                <a:cs typeface="Times New Roman" panose="02020603050405020304" pitchFamily="18" charset="0"/>
              </a:rPr>
              <a:t>renew GRN commitment </a:t>
            </a:r>
            <a:r>
              <a:rPr lang="en-US" sz="1600" dirty="0">
                <a:cs typeface="Times New Roman" panose="02020603050405020304" pitchFamily="18" charset="0"/>
              </a:rPr>
              <a:t>to Food Security and Nutrition.  </a:t>
            </a:r>
            <a:endParaRPr lang="en-GB" sz="1600" dirty="0"/>
          </a:p>
        </p:txBody>
      </p:sp>
    </p:spTree>
    <p:extLst>
      <p:ext uri="{BB962C8B-B14F-4D97-AF65-F5344CB8AC3E}">
        <p14:creationId xmlns:p14="http://schemas.microsoft.com/office/powerpoint/2010/main" val="36846815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Content Placeholder 2"/>
          <p:cNvSpPr>
            <a:spLocks noGrp="1"/>
          </p:cNvSpPr>
          <p:nvPr>
            <p:ph idx="1"/>
          </p:nvPr>
        </p:nvSpPr>
        <p:spPr>
          <a:xfrm>
            <a:off x="2952750" y="1809750"/>
            <a:ext cx="6191250" cy="4819650"/>
          </a:xfrm>
        </p:spPr>
        <p:txBody>
          <a:bodyPr/>
          <a:lstStyle/>
          <a:p>
            <a:pPr eaLnBrk="1" hangingPunct="1">
              <a:lnSpc>
                <a:spcPct val="80000"/>
              </a:lnSpc>
            </a:pPr>
            <a:r>
              <a:rPr lang="en-US" altLang="en-US" sz="2000" dirty="0">
                <a:ea typeface="ＭＳ Ｐゴシック" panose="020B0600070205080204" pitchFamily="34" charset="-128"/>
              </a:rPr>
              <a:t>Namibia Vision 2030</a:t>
            </a:r>
          </a:p>
          <a:p>
            <a:pPr eaLnBrk="1" hangingPunct="1">
              <a:lnSpc>
                <a:spcPct val="80000"/>
              </a:lnSpc>
            </a:pPr>
            <a:r>
              <a:rPr lang="en-US" altLang="en-US" sz="2000" dirty="0">
                <a:ea typeface="ＭＳ Ｐゴシック" panose="020B0600070205080204" pitchFamily="34" charset="-128"/>
              </a:rPr>
              <a:t>Namibia NDP 5</a:t>
            </a:r>
          </a:p>
          <a:p>
            <a:pPr eaLnBrk="1" hangingPunct="1">
              <a:lnSpc>
                <a:spcPct val="80000"/>
              </a:lnSpc>
            </a:pPr>
            <a:r>
              <a:rPr lang="en-US" altLang="en-US" sz="2000" dirty="0">
                <a:ea typeface="ＭＳ Ｐゴシック" panose="020B0600070205080204" pitchFamily="34" charset="-128"/>
              </a:rPr>
              <a:t>SUN movement </a:t>
            </a:r>
          </a:p>
          <a:p>
            <a:pPr eaLnBrk="1" hangingPunct="1">
              <a:lnSpc>
                <a:spcPct val="80000"/>
              </a:lnSpc>
            </a:pPr>
            <a:r>
              <a:rPr lang="en-US" altLang="en-US" sz="2000" dirty="0">
                <a:ea typeface="ＭＳ Ｐゴシック" panose="020B0600070205080204" pitchFamily="34" charset="-128"/>
              </a:rPr>
              <a:t>UN Zero Hunger Challenge </a:t>
            </a:r>
          </a:p>
          <a:p>
            <a:pPr eaLnBrk="1" hangingPunct="1">
              <a:lnSpc>
                <a:spcPct val="80000"/>
              </a:lnSpc>
            </a:pPr>
            <a:r>
              <a:rPr lang="en-US" altLang="en-US" sz="2000" dirty="0">
                <a:ea typeface="ＭＳ Ｐゴシック" panose="020B0600070205080204" pitchFamily="34" charset="-128"/>
              </a:rPr>
              <a:t>Second International Conference on Nutrition (ICN2) recommendations  2014 and FFA </a:t>
            </a:r>
          </a:p>
          <a:p>
            <a:pPr eaLnBrk="1" hangingPunct="1">
              <a:lnSpc>
                <a:spcPct val="80000"/>
              </a:lnSpc>
            </a:pPr>
            <a:r>
              <a:rPr lang="en-US" altLang="en-US" sz="2000" dirty="0">
                <a:ea typeface="ＭＳ Ｐゴシック" panose="020B0600070205080204" pitchFamily="34" charset="-128"/>
              </a:rPr>
              <a:t>African Regional Nutrition Strategy</a:t>
            </a:r>
          </a:p>
          <a:p>
            <a:pPr eaLnBrk="1" hangingPunct="1">
              <a:lnSpc>
                <a:spcPct val="80000"/>
              </a:lnSpc>
            </a:pPr>
            <a:r>
              <a:rPr lang="en-US" altLang="en-US" sz="2000" dirty="0">
                <a:ea typeface="ＭＳ Ｐゴシック" panose="020B0600070205080204" pitchFamily="34" charset="-128"/>
              </a:rPr>
              <a:t>The African Union – </a:t>
            </a:r>
            <a:r>
              <a:rPr lang="en-US" altLang="en-US" sz="2000" dirty="0" err="1">
                <a:ea typeface="ＭＳ Ｐゴシック" panose="020B0600070205080204" pitchFamily="34" charset="-128"/>
              </a:rPr>
              <a:t>Malabou</a:t>
            </a:r>
            <a:r>
              <a:rPr lang="en-US" altLang="en-US" sz="2000" dirty="0">
                <a:ea typeface="ＭＳ Ｐゴシック" panose="020B0600070205080204" pitchFamily="34" charset="-128"/>
              </a:rPr>
              <a:t> Declaration  and  CAADP</a:t>
            </a:r>
          </a:p>
          <a:p>
            <a:pPr eaLnBrk="1" hangingPunct="1">
              <a:lnSpc>
                <a:spcPct val="80000"/>
              </a:lnSpc>
            </a:pPr>
            <a:r>
              <a:rPr lang="en-US" altLang="en-US" sz="2000" i="1" dirty="0">
                <a:ea typeface="ＭＳ Ｐゴシック" panose="020B0600070205080204" pitchFamily="34" charset="-128"/>
              </a:rPr>
              <a:t>SADC</a:t>
            </a:r>
            <a:r>
              <a:rPr lang="en-US" altLang="en-US" sz="2000" dirty="0">
                <a:ea typeface="ＭＳ Ｐゴシック" panose="020B0600070205080204" pitchFamily="34" charset="-128"/>
              </a:rPr>
              <a:t> Regional </a:t>
            </a:r>
            <a:r>
              <a:rPr lang="en-US" altLang="en-US" sz="2000" i="1" dirty="0">
                <a:ea typeface="ＭＳ Ｐゴシック" panose="020B0600070205080204" pitchFamily="34" charset="-128"/>
              </a:rPr>
              <a:t>Agricultural </a:t>
            </a:r>
            <a:r>
              <a:rPr lang="en-US" altLang="en-US" sz="2000" dirty="0">
                <a:ea typeface="ＭＳ Ｐゴシック" panose="020B0600070205080204" pitchFamily="34" charset="-128"/>
              </a:rPr>
              <a:t>Policy</a:t>
            </a:r>
          </a:p>
          <a:p>
            <a:pPr eaLnBrk="1" hangingPunct="1">
              <a:lnSpc>
                <a:spcPct val="80000"/>
              </a:lnSpc>
            </a:pPr>
            <a:r>
              <a:rPr lang="en-US" altLang="en-US" sz="2000" dirty="0">
                <a:ea typeface="ＭＳ Ｐゴシック" panose="020B0600070205080204" pitchFamily="34" charset="-128"/>
              </a:rPr>
              <a:t>WHO global targets </a:t>
            </a:r>
          </a:p>
          <a:p>
            <a:pPr eaLnBrk="1" hangingPunct="1">
              <a:lnSpc>
                <a:spcPct val="80000"/>
              </a:lnSpc>
            </a:pPr>
            <a:r>
              <a:rPr lang="en-US" altLang="en-US" sz="2000" dirty="0">
                <a:ea typeface="ＭＳ Ｐゴシック" panose="020B0600070205080204" pitchFamily="34" charset="-128"/>
              </a:rPr>
              <a:t>Sustainable Development Goals (SDGs) </a:t>
            </a:r>
          </a:p>
          <a:p>
            <a:pPr eaLnBrk="1" hangingPunct="1">
              <a:lnSpc>
                <a:spcPct val="80000"/>
              </a:lnSpc>
            </a:pPr>
            <a:r>
              <a:rPr lang="en-US" altLang="en-US" sz="2000" dirty="0">
                <a:ea typeface="ＭＳ Ｐゴシック" panose="020B0600070205080204" pitchFamily="34" charset="-128"/>
              </a:rPr>
              <a:t>1000 days </a:t>
            </a:r>
          </a:p>
          <a:p>
            <a:pPr eaLnBrk="1" hangingPunct="1">
              <a:lnSpc>
                <a:spcPct val="80000"/>
              </a:lnSpc>
            </a:pPr>
            <a:r>
              <a:rPr lang="en-US" altLang="en-US" sz="2000" dirty="0">
                <a:ea typeface="ＭＳ Ｐゴシック" panose="020B0600070205080204" pitchFamily="34" charset="-128"/>
              </a:rPr>
              <a:t>1990 World Summit for Children </a:t>
            </a:r>
            <a:endParaRPr lang="en-GB" altLang="en-US" sz="2000" dirty="0">
              <a:ea typeface="ＭＳ Ｐゴシック" panose="020B0600070205080204" pitchFamily="34" charset="-128"/>
            </a:endParaRPr>
          </a:p>
          <a:p>
            <a:pPr eaLnBrk="1" hangingPunct="1">
              <a:lnSpc>
                <a:spcPct val="80000"/>
              </a:lnSpc>
            </a:pPr>
            <a:r>
              <a:rPr lang="en-US" altLang="en-US" sz="2000" dirty="0">
                <a:ea typeface="ＭＳ Ｐゴシック" panose="020B0600070205080204" pitchFamily="34" charset="-128"/>
              </a:rPr>
              <a:t>World Nutrition Summit (1996) </a:t>
            </a:r>
            <a:endParaRPr lang="en-GB" altLang="en-US" sz="2000" dirty="0">
              <a:ea typeface="ＭＳ Ｐゴシック" panose="020B0600070205080204" pitchFamily="34" charset="-128"/>
            </a:endParaRPr>
          </a:p>
          <a:p>
            <a:pPr eaLnBrk="1" hangingPunct="1">
              <a:lnSpc>
                <a:spcPct val="80000"/>
              </a:lnSpc>
            </a:pPr>
            <a:r>
              <a:rPr lang="en-US" altLang="en-US" sz="2000" dirty="0">
                <a:ea typeface="ＭＳ Ｐゴシック" panose="020B0600070205080204" pitchFamily="34" charset="-128"/>
              </a:rPr>
              <a:t>Global Strategy for IYCF </a:t>
            </a:r>
            <a:endParaRPr lang="en-GB" altLang="en-US" sz="2000" dirty="0">
              <a:ea typeface="ＭＳ Ｐゴシック" panose="020B0600070205080204" pitchFamily="34" charset="-128"/>
            </a:endParaRPr>
          </a:p>
          <a:p>
            <a:pPr eaLnBrk="1" hangingPunct="1">
              <a:lnSpc>
                <a:spcPct val="80000"/>
              </a:lnSpc>
            </a:pPr>
            <a:endParaRPr lang="en-US" altLang="en-US" sz="2000" dirty="0">
              <a:ea typeface="ＭＳ Ｐゴシック" panose="020B0600070205080204" pitchFamily="34" charset="-128"/>
            </a:endParaRPr>
          </a:p>
        </p:txBody>
      </p:sp>
      <p:pic>
        <p:nvPicPr>
          <p:cNvPr id="5" name="Picture 2"/>
          <p:cNvPicPr>
            <a:picLocks noChangeAspect="1" noChangeArrowheads="1"/>
          </p:cNvPicPr>
          <p:nvPr/>
        </p:nvPicPr>
        <p:blipFill>
          <a:blip r:embed="rId2"/>
          <a:srcRect/>
          <a:stretch>
            <a:fillRect/>
          </a:stretch>
        </p:blipFill>
        <p:spPr bwMode="auto">
          <a:xfrm>
            <a:off x="607219" y="1876425"/>
            <a:ext cx="2000250" cy="954088"/>
          </a:xfrm>
          <a:prstGeom prst="rect">
            <a:avLst/>
          </a:prstGeom>
          <a:ln/>
        </p:spPr>
        <p:style>
          <a:lnRef idx="2">
            <a:schemeClr val="accent6">
              <a:shade val="50000"/>
            </a:schemeClr>
          </a:lnRef>
          <a:fillRef idx="1">
            <a:schemeClr val="accent6"/>
          </a:fillRef>
          <a:effectRef idx="0">
            <a:schemeClr val="accent6"/>
          </a:effectRef>
          <a:fontRef idx="minor">
            <a:schemeClr val="lt1"/>
          </a:fontRef>
        </p:style>
      </p:pic>
      <p:pic>
        <p:nvPicPr>
          <p:cNvPr id="7173" name="Picture 5" descr="https://encrypted-tbn1.gstatic.com/images?q=tbn:ANd9GcTsWwtsUdVAn9Qz3x0CnWMW1VvCp8gCZIcMKPDss5IKPWcI17KE0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6562" y="4528652"/>
            <a:ext cx="2638425"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4" name="Content Placeholder 3" descr="http://www.who.int/entity/nutrition/topics/nut_globaltargets2025_logo1.jpg"/>
          <p:cNvPicPr>
            <a:picLocks/>
          </p:cNvPicPr>
          <p:nvPr/>
        </p:nvPicPr>
        <p:blipFill>
          <a:blip r:embed="rId4">
            <a:extLst>
              <a:ext uri="{28A0092B-C50C-407E-A947-70E740481C1C}">
                <a14:useLocalDpi xmlns:a14="http://schemas.microsoft.com/office/drawing/2010/main" val="0"/>
              </a:ext>
            </a:extLst>
          </a:blip>
          <a:srcRect/>
          <a:stretch>
            <a:fillRect/>
          </a:stretch>
        </p:blipFill>
        <p:spPr bwMode="auto">
          <a:xfrm>
            <a:off x="914400" y="3958616"/>
            <a:ext cx="1682750" cy="512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5" name="Picture 2" descr="http://www.un.org/en/zerohunger/img/postcard_zero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0663" y="2937853"/>
            <a:ext cx="2773362" cy="84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6" name="Content Placeholder 4"/>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192963" y="1905000"/>
            <a:ext cx="1417637"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7" name="Picture 9"/>
          <p:cNvPicPr>
            <a:picLocks noChangeAspect="1" noChangeArrowheads="1"/>
          </p:cNvPicPr>
          <p:nvPr/>
        </p:nvPicPr>
        <p:blipFill>
          <a:blip r:embed="rId7">
            <a:extLst>
              <a:ext uri="{28A0092B-C50C-407E-A947-70E740481C1C}">
                <a14:useLocalDpi xmlns:a14="http://schemas.microsoft.com/office/drawing/2010/main" val="0"/>
              </a:ext>
            </a:extLst>
          </a:blip>
          <a:srcRect l="-63" t="16785" r="5385" b="12170"/>
          <a:stretch>
            <a:fillRect/>
          </a:stretch>
        </p:blipFill>
        <p:spPr bwMode="auto">
          <a:xfrm>
            <a:off x="220663" y="5257799"/>
            <a:ext cx="2757487" cy="1493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8" name="Rectangle 1"/>
          <p:cNvSpPr>
            <a:spLocks noChangeArrowheads="1"/>
          </p:cNvSpPr>
          <p:nvPr/>
        </p:nvSpPr>
        <p:spPr bwMode="auto">
          <a:xfrm>
            <a:off x="493713" y="609600"/>
            <a:ext cx="8116887"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eaLnBrk="1" hangingPunct="1">
              <a:buFont typeface="Arial" panose="020B0604020202020204" pitchFamily="34" charset="0"/>
              <a:buChar char="•"/>
            </a:pPr>
            <a:r>
              <a:rPr lang="en-US" altLang="en-US" sz="2400" dirty="0"/>
              <a:t>National  policies, instruments and frameworks</a:t>
            </a:r>
          </a:p>
          <a:p>
            <a:pPr eaLnBrk="1" hangingPunct="1">
              <a:buFont typeface="Arial" panose="020B0604020202020204" pitchFamily="34" charset="0"/>
              <a:buChar char="•"/>
            </a:pPr>
            <a:r>
              <a:rPr lang="en-US" altLang="en-US" sz="2400" dirty="0"/>
              <a:t>Regional and global frameworks</a:t>
            </a:r>
          </a:p>
          <a:p>
            <a:pPr eaLnBrk="1" hangingPunct="1">
              <a:buFont typeface="Arial" panose="020B0604020202020204" pitchFamily="34" charset="0"/>
              <a:buChar char="•"/>
            </a:pPr>
            <a:r>
              <a:rPr lang="en-US" altLang="en-US" sz="2400" dirty="0"/>
              <a:t>International protocols, conventions ratified by Namibia </a:t>
            </a:r>
          </a:p>
        </p:txBody>
      </p:sp>
      <p:pic>
        <p:nvPicPr>
          <p:cNvPr id="7179"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313613" y="5151438"/>
            <a:ext cx="1646237" cy="119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itle 1"/>
          <p:cNvSpPr txBox="1">
            <a:spLocks/>
          </p:cNvSpPr>
          <p:nvPr/>
        </p:nvSpPr>
        <p:spPr>
          <a:xfrm>
            <a:off x="220663" y="117547"/>
            <a:ext cx="8466136" cy="584056"/>
          </a:xfrm>
          <a:prstGeom prst="rect">
            <a:avLst/>
          </a:prstGeom>
        </p:spPr>
        <p:txBody>
          <a:bodyPr vert="horz" lIns="91440" tIns="45720" rIns="91440" bIns="45720" rtlCol="0" anchor="ctr">
            <a:normAutofit fontScale="85000" lnSpcReduction="1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4000" b="1" dirty="0">
                <a:solidFill>
                  <a:srgbClr val="0070C0"/>
                </a:solidFill>
                <a:latin typeface="Calibri" panose="020F0502020204030204" pitchFamily="34" charset="0"/>
                <a:cs typeface="Calibri" panose="020F0502020204030204" pitchFamily="34" charset="0"/>
              </a:rPr>
              <a:t>Alignment with existing Strategic Frameworks</a:t>
            </a:r>
            <a:endParaRPr lang="en-US" sz="3200" b="1" dirty="0">
              <a:solidFill>
                <a:srgbClr val="0070C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2132621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068" y="82307"/>
            <a:ext cx="2773644" cy="849242"/>
          </a:xfrm>
        </p:spPr>
        <p:txBody>
          <a:bodyPr>
            <a:normAutofit fontScale="90000"/>
          </a:bodyPr>
          <a:lstStyle/>
          <a:p>
            <a:pPr algn="l"/>
            <a:r>
              <a:rPr lang="en-US" sz="3200" b="1" dirty="0">
                <a:solidFill>
                  <a:srgbClr val="0070C0"/>
                </a:solidFill>
                <a:latin typeface="Calibri" panose="020F0502020204030204" pitchFamily="34" charset="0"/>
                <a:cs typeface="Calibri" panose="020F0502020204030204" pitchFamily="34" charset="0"/>
              </a:rPr>
              <a:t>Presentation Outline</a:t>
            </a:r>
          </a:p>
        </p:txBody>
      </p:sp>
      <p:pic>
        <p:nvPicPr>
          <p:cNvPr id="4" name="Picture 3"/>
          <p:cNvPicPr>
            <a:picLocks noChangeAspect="1"/>
          </p:cNvPicPr>
          <p:nvPr/>
        </p:nvPicPr>
        <p:blipFill>
          <a:blip r:embed="rId3"/>
          <a:stretch>
            <a:fillRect/>
          </a:stretch>
        </p:blipFill>
        <p:spPr>
          <a:xfrm>
            <a:off x="7471317" y="166029"/>
            <a:ext cx="1505106" cy="1466612"/>
          </a:xfrm>
          <a:prstGeom prst="rect">
            <a:avLst/>
          </a:prstGeom>
        </p:spPr>
      </p:pic>
      <p:graphicFrame>
        <p:nvGraphicFramePr>
          <p:cNvPr id="5" name="Diagram 4">
            <a:extLst>
              <a:ext uri="{FF2B5EF4-FFF2-40B4-BE49-F238E27FC236}">
                <a16:creationId xmlns:a16="http://schemas.microsoft.com/office/drawing/2014/main" id="{85B2AE32-5130-5649-92E5-538BF1386813}"/>
              </a:ext>
            </a:extLst>
          </p:cNvPr>
          <p:cNvGraphicFramePr/>
          <p:nvPr>
            <p:extLst>
              <p:ext uri="{D42A27DB-BD31-4B8C-83A1-F6EECF244321}">
                <p14:modId xmlns:p14="http://schemas.microsoft.com/office/powerpoint/2010/main" val="410155009"/>
              </p:ext>
            </p:extLst>
          </p:nvPr>
        </p:nvGraphicFramePr>
        <p:xfrm>
          <a:off x="259488" y="1"/>
          <a:ext cx="9588649" cy="685799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66729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D3824B-EB1B-4CEA-ABFB-3978C343C635}"/>
              </a:ext>
            </a:extLst>
          </p:cNvPr>
          <p:cNvSpPr>
            <a:spLocks noGrp="1"/>
          </p:cNvSpPr>
          <p:nvPr>
            <p:ph type="title"/>
          </p:nvPr>
        </p:nvSpPr>
        <p:spPr>
          <a:xfrm>
            <a:off x="1923972" y="418342"/>
            <a:ext cx="7070034" cy="623714"/>
          </a:xfrm>
        </p:spPr>
        <p:txBody>
          <a:bodyPr>
            <a:normAutofit fontScale="90000"/>
          </a:bodyPr>
          <a:lstStyle/>
          <a:p>
            <a:pPr algn="l"/>
            <a:r>
              <a:rPr lang="en-GB" sz="3100" dirty="0"/>
              <a:t>Revised Food and Nutrition Security Policy</a:t>
            </a:r>
            <a:br>
              <a:rPr lang="en-GB" dirty="0"/>
            </a:br>
            <a:r>
              <a:rPr lang="en-GB" dirty="0"/>
              <a:t> </a:t>
            </a:r>
            <a:endParaRPr lang="en-US" dirty="0"/>
          </a:p>
        </p:txBody>
      </p:sp>
      <p:sp>
        <p:nvSpPr>
          <p:cNvPr id="3" name="Content Placeholder 2">
            <a:extLst>
              <a:ext uri="{FF2B5EF4-FFF2-40B4-BE49-F238E27FC236}">
                <a16:creationId xmlns:a16="http://schemas.microsoft.com/office/drawing/2014/main" id="{7EF24643-081E-4829-BCB8-7EF67E285D7A}"/>
              </a:ext>
            </a:extLst>
          </p:cNvPr>
          <p:cNvSpPr>
            <a:spLocks noGrp="1"/>
          </p:cNvSpPr>
          <p:nvPr>
            <p:ph idx="1"/>
          </p:nvPr>
        </p:nvSpPr>
        <p:spPr>
          <a:xfrm>
            <a:off x="1616764" y="730199"/>
            <a:ext cx="7684451" cy="6227192"/>
          </a:xfrm>
        </p:spPr>
        <p:txBody>
          <a:bodyPr>
            <a:normAutofit/>
          </a:bodyPr>
          <a:lstStyle/>
          <a:p>
            <a:pPr marL="103188" indent="0">
              <a:buNone/>
            </a:pPr>
            <a:r>
              <a:rPr lang="en-US" sz="2000" dirty="0"/>
              <a:t>The Policy is well aligned to national sectoral policies, strategies and    the constitution, and contributes to aspirations of NDP5, Harambee Prosperity Plan and the Zero Hunger Road Map, among others.</a:t>
            </a:r>
          </a:p>
          <a:p>
            <a:pPr>
              <a:buFont typeface="Wingdings" panose="05000000000000000000" pitchFamily="2" charset="2"/>
              <a:buChar char="§"/>
            </a:pPr>
            <a:endParaRPr lang="en-US" sz="1600" dirty="0"/>
          </a:p>
        </p:txBody>
      </p:sp>
      <p:sp>
        <p:nvSpPr>
          <p:cNvPr id="5" name="Rectangle 4">
            <a:extLst>
              <a:ext uri="{FF2B5EF4-FFF2-40B4-BE49-F238E27FC236}">
                <a16:creationId xmlns:a16="http://schemas.microsoft.com/office/drawing/2014/main" id="{62E7BD6C-D1C8-4883-8E73-91364C2AA5CA}"/>
              </a:ext>
            </a:extLst>
          </p:cNvPr>
          <p:cNvSpPr/>
          <p:nvPr/>
        </p:nvSpPr>
        <p:spPr>
          <a:xfrm>
            <a:off x="1" y="0"/>
            <a:ext cx="1616764" cy="6857999"/>
          </a:xfrm>
          <a:prstGeom prst="rect">
            <a:avLst/>
          </a:prstGeom>
          <a:gradFill flip="none" rotWithShape="1">
            <a:gsLst>
              <a:gs pos="91000">
                <a:srgbClr val="063096"/>
              </a:gs>
              <a:gs pos="66000">
                <a:srgbClr val="030F3D"/>
              </a:gs>
            </a:gsLst>
            <a:lin ang="18840000" scaled="0"/>
            <a:tileRect/>
          </a:gradFill>
          <a:ln w="6350" cap="flat" cmpd="sng" algn="ctr">
            <a:noFill/>
            <a:prstDash val="solid"/>
            <a:miter lim="800000"/>
          </a:ln>
          <a:effectLst/>
        </p:spPr>
        <p:txBody>
          <a:bodyPr rot="0" spcFirstLastPara="0" vert="horz" wrap="square" lIns="147348" tIns="73674" rIns="147348" bIns="73674" numCol="1" spcCol="231012" rtlCol="0" fromWordArt="0" anchor="t" anchorCtr="0" forceAA="0" compatLnSpc="1">
            <a:prstTxWarp prst="textNoShape">
              <a:avLst/>
            </a:prstTxWarp>
            <a:noAutofit/>
          </a:bodyPr>
          <a:lstStyle/>
          <a:p>
            <a:pPr algn="just"/>
            <a:r>
              <a:rPr lang="en-US" sz="2400" dirty="0">
                <a:solidFill>
                  <a:srgbClr val="FF6600"/>
                </a:solidFill>
                <a:latin typeface="Aharoni" panose="02010803020104030203" pitchFamily="2" charset="-79"/>
                <a:cs typeface="Aharoni" panose="02010803020104030203" pitchFamily="2" charset="-79"/>
              </a:rPr>
              <a:t>  </a:t>
            </a:r>
          </a:p>
          <a:p>
            <a:pPr algn="just"/>
            <a:endParaRPr lang="en-GB" sz="2400" dirty="0">
              <a:solidFill>
                <a:schemeClr val="bg1"/>
              </a:solidFill>
            </a:endParaRPr>
          </a:p>
          <a:p>
            <a:pPr algn="just"/>
            <a:endParaRPr lang="en-GB" sz="2400" dirty="0">
              <a:solidFill>
                <a:schemeClr val="bg1"/>
              </a:solidFill>
            </a:endParaRPr>
          </a:p>
          <a:p>
            <a:pPr algn="just"/>
            <a:endParaRPr lang="en-GB" sz="2400" dirty="0">
              <a:solidFill>
                <a:schemeClr val="bg1"/>
              </a:solidFill>
            </a:endParaRPr>
          </a:p>
          <a:p>
            <a:pPr algn="just"/>
            <a:endParaRPr lang="en-GB" sz="2400" dirty="0">
              <a:solidFill>
                <a:schemeClr val="bg1"/>
              </a:solidFill>
            </a:endParaRPr>
          </a:p>
          <a:p>
            <a:pPr algn="just"/>
            <a:endParaRPr lang="en-GB" sz="2400" dirty="0">
              <a:solidFill>
                <a:schemeClr val="bg1"/>
              </a:solidFill>
            </a:endParaRPr>
          </a:p>
          <a:p>
            <a:pPr algn="ctr"/>
            <a:r>
              <a:rPr lang="en-GB" sz="2400" dirty="0">
                <a:solidFill>
                  <a:schemeClr val="bg1"/>
                </a:solidFill>
              </a:rPr>
              <a:t>Legal Alignment</a:t>
            </a:r>
            <a:endParaRPr lang="en-US" sz="2400" dirty="0">
              <a:solidFill>
                <a:srgbClr val="FF6600"/>
              </a:solidFill>
              <a:latin typeface="Aharoni" panose="02010803020104030203" pitchFamily="2" charset="-79"/>
              <a:cs typeface="Aharoni" panose="02010803020104030203" pitchFamily="2" charset="-79"/>
            </a:endParaRPr>
          </a:p>
        </p:txBody>
      </p:sp>
      <p:pic>
        <p:nvPicPr>
          <p:cNvPr id="6" name="Picture 5">
            <a:extLst>
              <a:ext uri="{FF2B5EF4-FFF2-40B4-BE49-F238E27FC236}">
                <a16:creationId xmlns:a16="http://schemas.microsoft.com/office/drawing/2014/main" id="{CE1F90E7-662C-4C18-BF01-04B014E70530}"/>
              </a:ext>
            </a:extLst>
          </p:cNvPr>
          <p:cNvPicPr>
            <a:picLocks noChangeAspect="1"/>
          </p:cNvPicPr>
          <p:nvPr/>
        </p:nvPicPr>
        <p:blipFill>
          <a:blip r:embed="rId2"/>
          <a:stretch>
            <a:fillRect/>
          </a:stretch>
        </p:blipFill>
        <p:spPr>
          <a:xfrm>
            <a:off x="157215" y="5588972"/>
            <a:ext cx="1302334" cy="1269027"/>
          </a:xfrm>
          <a:prstGeom prst="rect">
            <a:avLst/>
          </a:prstGeom>
        </p:spPr>
      </p:pic>
      <p:graphicFrame>
        <p:nvGraphicFramePr>
          <p:cNvPr id="4" name="Table 3">
            <a:extLst>
              <a:ext uri="{FF2B5EF4-FFF2-40B4-BE49-F238E27FC236}">
                <a16:creationId xmlns:a16="http://schemas.microsoft.com/office/drawing/2014/main" id="{EBD44035-6179-4D42-B7E1-B93792A415B8}"/>
              </a:ext>
            </a:extLst>
          </p:cNvPr>
          <p:cNvGraphicFramePr>
            <a:graphicFrameLocks noGrp="1"/>
          </p:cNvGraphicFramePr>
          <p:nvPr>
            <p:extLst>
              <p:ext uri="{D42A27DB-BD31-4B8C-83A1-F6EECF244321}">
                <p14:modId xmlns:p14="http://schemas.microsoft.com/office/powerpoint/2010/main" val="4164655248"/>
              </p:ext>
            </p:extLst>
          </p:nvPr>
        </p:nvGraphicFramePr>
        <p:xfrm>
          <a:off x="1773979" y="1790890"/>
          <a:ext cx="3300250" cy="4674999"/>
        </p:xfrm>
        <a:graphic>
          <a:graphicData uri="http://schemas.openxmlformats.org/drawingml/2006/table">
            <a:tbl>
              <a:tblPr firstRow="1" firstCol="1" bandRow="1">
                <a:tableStyleId>{5C22544A-7EE6-4342-B048-85BDC9FD1C3A}</a:tableStyleId>
              </a:tblPr>
              <a:tblGrid>
                <a:gridCol w="3300250">
                  <a:extLst>
                    <a:ext uri="{9D8B030D-6E8A-4147-A177-3AD203B41FA5}">
                      <a16:colId xmlns:a16="http://schemas.microsoft.com/office/drawing/2014/main" val="3911253386"/>
                    </a:ext>
                  </a:extLst>
                </a:gridCol>
              </a:tblGrid>
              <a:tr h="565448">
                <a:tc>
                  <a:txBody>
                    <a:bodyPr/>
                    <a:lstStyle/>
                    <a:p>
                      <a:pPr algn="ctr">
                        <a:lnSpc>
                          <a:spcPct val="107000"/>
                        </a:lnSpc>
                        <a:spcAft>
                          <a:spcPts val="200"/>
                        </a:spcAft>
                      </a:pPr>
                      <a:r>
                        <a:rPr lang="en-US" sz="2400" b="0" dirty="0">
                          <a:solidFill>
                            <a:srgbClr val="C00000"/>
                          </a:solidFill>
                          <a:effectLst/>
                        </a:rPr>
                        <a:t>Legislative Framework</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88980813"/>
                  </a:ext>
                </a:extLst>
              </a:tr>
              <a:tr h="694022">
                <a:tc>
                  <a:txBody>
                    <a:bodyPr/>
                    <a:lstStyle/>
                    <a:p>
                      <a:pPr algn="just">
                        <a:lnSpc>
                          <a:spcPct val="107000"/>
                        </a:lnSpc>
                        <a:spcAft>
                          <a:spcPts val="800"/>
                        </a:spcAft>
                      </a:pPr>
                      <a:r>
                        <a:rPr lang="en-US" sz="2000" b="0" dirty="0">
                          <a:effectLst/>
                        </a:rPr>
                        <a:t>The Constitution of the Republic of Namibia</a:t>
                      </a:r>
                      <a:endParaRPr lang="en-US" sz="20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064370898"/>
                  </a:ext>
                </a:extLst>
              </a:tr>
              <a:tr h="481973">
                <a:tc>
                  <a:txBody>
                    <a:bodyPr/>
                    <a:lstStyle/>
                    <a:p>
                      <a:pPr algn="just">
                        <a:lnSpc>
                          <a:spcPct val="107000"/>
                        </a:lnSpc>
                        <a:spcAft>
                          <a:spcPts val="800"/>
                        </a:spcAft>
                      </a:pPr>
                      <a:r>
                        <a:rPr lang="en-US" sz="2000" b="0" dirty="0">
                          <a:effectLst/>
                        </a:rPr>
                        <a:t>Namibia Vision 2030 </a:t>
                      </a:r>
                      <a:endParaRPr lang="en-US" sz="20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076028975"/>
                  </a:ext>
                </a:extLst>
              </a:tr>
              <a:tr h="481973">
                <a:tc>
                  <a:txBody>
                    <a:bodyPr/>
                    <a:lstStyle/>
                    <a:p>
                      <a:pPr algn="just">
                        <a:lnSpc>
                          <a:spcPct val="107000"/>
                        </a:lnSpc>
                        <a:spcAft>
                          <a:spcPts val="800"/>
                        </a:spcAft>
                      </a:pPr>
                      <a:r>
                        <a:rPr lang="en-US" sz="2000" b="0" dirty="0">
                          <a:effectLst/>
                        </a:rPr>
                        <a:t>National Development Plan 5 </a:t>
                      </a:r>
                      <a:endParaRPr lang="en-US" sz="20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166327398"/>
                  </a:ext>
                </a:extLst>
              </a:tr>
              <a:tr h="694022">
                <a:tc>
                  <a:txBody>
                    <a:bodyPr/>
                    <a:lstStyle/>
                    <a:p>
                      <a:pPr algn="just">
                        <a:lnSpc>
                          <a:spcPct val="107000"/>
                        </a:lnSpc>
                        <a:spcAft>
                          <a:spcPts val="800"/>
                        </a:spcAft>
                      </a:pPr>
                      <a:r>
                        <a:rPr lang="en-US" sz="2000" b="0" dirty="0">
                          <a:effectLst/>
                        </a:rPr>
                        <a:t>Namibia Zero Hunger Road Map (2016 – 2020)</a:t>
                      </a:r>
                      <a:endParaRPr lang="en-US" sz="20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607262557"/>
                  </a:ext>
                </a:extLst>
              </a:tr>
              <a:tr h="481973">
                <a:tc>
                  <a:txBody>
                    <a:bodyPr/>
                    <a:lstStyle/>
                    <a:p>
                      <a:pPr algn="just">
                        <a:lnSpc>
                          <a:spcPct val="107000"/>
                        </a:lnSpc>
                        <a:spcAft>
                          <a:spcPts val="800"/>
                        </a:spcAft>
                      </a:pPr>
                      <a:r>
                        <a:rPr lang="fr-FR" sz="2000" b="0" dirty="0">
                          <a:effectLst/>
                        </a:rPr>
                        <a:t>Namibia Agriculture Policy of 2015 </a:t>
                      </a:r>
                      <a:endParaRPr lang="en-US" sz="20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969402435"/>
                  </a:ext>
                </a:extLst>
              </a:tr>
              <a:tr h="481973">
                <a:tc>
                  <a:txBody>
                    <a:bodyPr/>
                    <a:lstStyle/>
                    <a:p>
                      <a:pPr algn="just">
                        <a:lnSpc>
                          <a:spcPct val="107000"/>
                        </a:lnSpc>
                        <a:spcAft>
                          <a:spcPts val="800"/>
                        </a:spcAft>
                      </a:pPr>
                      <a:r>
                        <a:rPr lang="en-US" sz="2000" b="0" dirty="0">
                          <a:effectLst/>
                        </a:rPr>
                        <a:t>National Gender Policy 2010</a:t>
                      </a:r>
                      <a:endParaRPr lang="en-US" sz="20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74849330"/>
                  </a:ext>
                </a:extLst>
              </a:tr>
              <a:tr h="481973">
                <a:tc>
                  <a:txBody>
                    <a:bodyPr/>
                    <a:lstStyle/>
                    <a:p>
                      <a:pPr algn="just">
                        <a:lnSpc>
                          <a:spcPct val="107000"/>
                        </a:lnSpc>
                        <a:spcAft>
                          <a:spcPts val="800"/>
                        </a:spcAft>
                      </a:pPr>
                      <a:r>
                        <a:rPr lang="en-US" sz="2000" b="0" dirty="0">
                          <a:effectLst/>
                        </a:rPr>
                        <a:t>Namibia Food Safety Policy 2014 </a:t>
                      </a:r>
                      <a:endParaRPr lang="en-US" sz="20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009947589"/>
                  </a:ext>
                </a:extLst>
              </a:tr>
            </a:tbl>
          </a:graphicData>
        </a:graphic>
      </p:graphicFrame>
      <p:graphicFrame>
        <p:nvGraphicFramePr>
          <p:cNvPr id="7" name="Table 6">
            <a:extLst>
              <a:ext uri="{FF2B5EF4-FFF2-40B4-BE49-F238E27FC236}">
                <a16:creationId xmlns:a16="http://schemas.microsoft.com/office/drawing/2014/main" id="{C265B2CE-F495-4AD4-9962-37865BA6CC1E}"/>
              </a:ext>
            </a:extLst>
          </p:cNvPr>
          <p:cNvGraphicFramePr>
            <a:graphicFrameLocks noGrp="1"/>
          </p:cNvGraphicFramePr>
          <p:nvPr>
            <p:extLst>
              <p:ext uri="{D42A27DB-BD31-4B8C-83A1-F6EECF244321}">
                <p14:modId xmlns:p14="http://schemas.microsoft.com/office/powerpoint/2010/main" val="687124226"/>
              </p:ext>
            </p:extLst>
          </p:nvPr>
        </p:nvGraphicFramePr>
        <p:xfrm>
          <a:off x="5333614" y="1777719"/>
          <a:ext cx="3353186" cy="4688170"/>
        </p:xfrm>
        <a:graphic>
          <a:graphicData uri="http://schemas.openxmlformats.org/drawingml/2006/table">
            <a:tbl>
              <a:tblPr firstRow="1" firstCol="1" bandRow="1">
                <a:tableStyleId>{5C22544A-7EE6-4342-B048-85BDC9FD1C3A}</a:tableStyleId>
              </a:tblPr>
              <a:tblGrid>
                <a:gridCol w="3353186">
                  <a:extLst>
                    <a:ext uri="{9D8B030D-6E8A-4147-A177-3AD203B41FA5}">
                      <a16:colId xmlns:a16="http://schemas.microsoft.com/office/drawing/2014/main" val="1952940484"/>
                    </a:ext>
                  </a:extLst>
                </a:gridCol>
              </a:tblGrid>
              <a:tr h="644972">
                <a:tc>
                  <a:txBody>
                    <a:bodyPr/>
                    <a:lstStyle/>
                    <a:p>
                      <a:pPr algn="l">
                        <a:lnSpc>
                          <a:spcPct val="107000"/>
                        </a:lnSpc>
                        <a:spcAft>
                          <a:spcPts val="800"/>
                        </a:spcAft>
                      </a:pPr>
                      <a:r>
                        <a:rPr lang="en-US" sz="2000" b="0" dirty="0">
                          <a:effectLst/>
                        </a:rPr>
                        <a:t>National Health Policy Framework 2010 – 2020 </a:t>
                      </a:r>
                    </a:p>
                  </a:txBody>
                  <a:tcPr marL="68580" marR="68580" marT="0" marB="0"/>
                </a:tc>
                <a:extLst>
                  <a:ext uri="{0D108BD9-81ED-4DB2-BD59-A6C34878D82A}">
                    <a16:rowId xmlns:a16="http://schemas.microsoft.com/office/drawing/2014/main" val="378198319"/>
                  </a:ext>
                </a:extLst>
              </a:tr>
              <a:tr h="644972">
                <a:tc>
                  <a:txBody>
                    <a:bodyPr/>
                    <a:lstStyle/>
                    <a:p>
                      <a:pPr algn="l">
                        <a:lnSpc>
                          <a:spcPct val="107000"/>
                        </a:lnSpc>
                        <a:spcAft>
                          <a:spcPts val="800"/>
                        </a:spcAft>
                      </a:pPr>
                      <a:r>
                        <a:rPr lang="en-US" sz="2000" b="0" dirty="0">
                          <a:effectLst/>
                        </a:rPr>
                        <a:t>National Policy on Sexual, Reproductive and Child Health 2013</a:t>
                      </a:r>
                      <a:endParaRPr lang="en-US" sz="20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79337056"/>
                  </a:ext>
                </a:extLst>
              </a:tr>
              <a:tr h="644972">
                <a:tc>
                  <a:txBody>
                    <a:bodyPr/>
                    <a:lstStyle/>
                    <a:p>
                      <a:pPr algn="l">
                        <a:lnSpc>
                          <a:spcPct val="107000"/>
                        </a:lnSpc>
                        <a:spcAft>
                          <a:spcPts val="800"/>
                        </a:spcAft>
                      </a:pPr>
                      <a:r>
                        <a:rPr lang="en-US" sz="2000" b="0" dirty="0">
                          <a:effectLst/>
                        </a:rPr>
                        <a:t>National Rural Development Policy 2012 </a:t>
                      </a:r>
                      <a:endParaRPr lang="en-US" sz="20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499367354"/>
                  </a:ext>
                </a:extLst>
              </a:tr>
              <a:tr h="644972">
                <a:tc>
                  <a:txBody>
                    <a:bodyPr/>
                    <a:lstStyle/>
                    <a:p>
                      <a:pPr algn="l">
                        <a:lnSpc>
                          <a:spcPct val="107000"/>
                        </a:lnSpc>
                        <a:spcAft>
                          <a:spcPts val="800"/>
                        </a:spcAft>
                      </a:pPr>
                      <a:r>
                        <a:rPr lang="en-US" sz="2000" b="0" dirty="0">
                          <a:effectLst/>
                        </a:rPr>
                        <a:t>National Policy for School Health 2008 </a:t>
                      </a:r>
                      <a:endParaRPr lang="en-US" sz="20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255661810"/>
                  </a:ext>
                </a:extLst>
              </a:tr>
              <a:tr h="469523">
                <a:tc>
                  <a:txBody>
                    <a:bodyPr/>
                    <a:lstStyle/>
                    <a:p>
                      <a:pPr algn="l">
                        <a:lnSpc>
                          <a:spcPct val="107000"/>
                        </a:lnSpc>
                        <a:spcAft>
                          <a:spcPts val="800"/>
                        </a:spcAft>
                      </a:pPr>
                      <a:r>
                        <a:rPr lang="en-US" sz="2000" b="0" dirty="0">
                          <a:effectLst/>
                        </a:rPr>
                        <a:t>Namibia School Feeding Policy </a:t>
                      </a:r>
                      <a:endParaRPr lang="en-US" sz="20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874371379"/>
                  </a:ext>
                </a:extLst>
              </a:tr>
              <a:tr h="644972">
                <a:tc>
                  <a:txBody>
                    <a:bodyPr/>
                    <a:lstStyle/>
                    <a:p>
                      <a:pPr algn="l">
                        <a:lnSpc>
                          <a:spcPct val="107000"/>
                        </a:lnSpc>
                        <a:spcAft>
                          <a:spcPts val="800"/>
                        </a:spcAft>
                      </a:pPr>
                      <a:r>
                        <a:rPr lang="en-US" sz="2000" b="0" dirty="0">
                          <a:effectLst/>
                        </a:rPr>
                        <a:t>Namibia Climate Change Policy 2011</a:t>
                      </a:r>
                      <a:endParaRPr lang="en-US" sz="20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485040399"/>
                  </a:ext>
                </a:extLst>
              </a:tr>
              <a:tr h="674829">
                <a:tc>
                  <a:txBody>
                    <a:bodyPr/>
                    <a:lstStyle/>
                    <a:p>
                      <a:pPr algn="l">
                        <a:lnSpc>
                          <a:spcPct val="107000"/>
                        </a:lnSpc>
                        <a:spcAft>
                          <a:spcPts val="800"/>
                        </a:spcAft>
                      </a:pPr>
                      <a:r>
                        <a:rPr lang="en-US" sz="2000" b="0" dirty="0">
                          <a:effectLst/>
                        </a:rPr>
                        <a:t>Global and Regional Conventions</a:t>
                      </a:r>
                    </a:p>
                  </a:txBody>
                  <a:tcPr marL="68580" marR="68580" marT="0" marB="0"/>
                </a:tc>
                <a:extLst>
                  <a:ext uri="{0D108BD9-81ED-4DB2-BD59-A6C34878D82A}">
                    <a16:rowId xmlns:a16="http://schemas.microsoft.com/office/drawing/2014/main" val="1493454889"/>
                  </a:ext>
                </a:extLst>
              </a:tr>
            </a:tbl>
          </a:graphicData>
        </a:graphic>
      </p:graphicFrame>
    </p:spTree>
    <p:extLst>
      <p:ext uri="{BB962C8B-B14F-4D97-AF65-F5344CB8AC3E}">
        <p14:creationId xmlns:p14="http://schemas.microsoft.com/office/powerpoint/2010/main" val="20391162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D3824B-EB1B-4CEA-ABFB-3978C343C635}"/>
              </a:ext>
            </a:extLst>
          </p:cNvPr>
          <p:cNvSpPr>
            <a:spLocks noGrp="1"/>
          </p:cNvSpPr>
          <p:nvPr>
            <p:ph type="title"/>
          </p:nvPr>
        </p:nvSpPr>
        <p:spPr>
          <a:xfrm>
            <a:off x="1616766" y="436978"/>
            <a:ext cx="7070034" cy="623714"/>
          </a:xfrm>
        </p:spPr>
        <p:txBody>
          <a:bodyPr>
            <a:normAutofit fontScale="90000"/>
          </a:bodyPr>
          <a:lstStyle/>
          <a:p>
            <a:pPr algn="l"/>
            <a:br>
              <a:rPr lang="en-GB" dirty="0"/>
            </a:br>
            <a:r>
              <a:rPr lang="en-GB" dirty="0"/>
              <a:t> </a:t>
            </a:r>
            <a:endParaRPr lang="en-US" dirty="0"/>
          </a:p>
        </p:txBody>
      </p:sp>
      <p:sp>
        <p:nvSpPr>
          <p:cNvPr id="3" name="Content Placeholder 2">
            <a:extLst>
              <a:ext uri="{FF2B5EF4-FFF2-40B4-BE49-F238E27FC236}">
                <a16:creationId xmlns:a16="http://schemas.microsoft.com/office/drawing/2014/main" id="{7EF24643-081E-4829-BCB8-7EF67E285D7A}"/>
              </a:ext>
            </a:extLst>
          </p:cNvPr>
          <p:cNvSpPr>
            <a:spLocks noGrp="1"/>
          </p:cNvSpPr>
          <p:nvPr>
            <p:ph idx="1"/>
          </p:nvPr>
        </p:nvSpPr>
        <p:spPr>
          <a:xfrm>
            <a:off x="1616763" y="178420"/>
            <a:ext cx="7270061" cy="6679579"/>
          </a:xfrm>
        </p:spPr>
        <p:txBody>
          <a:bodyPr>
            <a:normAutofit fontScale="92500" lnSpcReduction="10000"/>
          </a:bodyPr>
          <a:lstStyle/>
          <a:p>
            <a:pPr marL="0" indent="0" algn="just">
              <a:buNone/>
            </a:pPr>
            <a:r>
              <a:rPr lang="en-US" sz="2600" dirty="0"/>
              <a:t>Implementation and governance of the revised Policy is founded on the following </a:t>
            </a:r>
            <a:r>
              <a:rPr lang="en-US" sz="2600" u="sng" dirty="0"/>
              <a:t>guiding principles</a:t>
            </a:r>
            <a:r>
              <a:rPr lang="en-US" sz="2600" dirty="0"/>
              <a:t>:</a:t>
            </a:r>
          </a:p>
          <a:p>
            <a:pPr marL="0" indent="0" algn="just">
              <a:buNone/>
            </a:pPr>
            <a:endParaRPr lang="en-US" sz="1600" dirty="0"/>
          </a:p>
          <a:p>
            <a:pPr lvl="1" algn="just">
              <a:spcBef>
                <a:spcPts val="600"/>
              </a:spcBef>
              <a:buFont typeface="Wingdings" panose="05000000000000000000" pitchFamily="2" charset="2"/>
              <a:buChar char="ü"/>
            </a:pPr>
            <a:r>
              <a:rPr lang="en-US" sz="2000" dirty="0"/>
              <a:t>Government’s  </a:t>
            </a:r>
            <a:r>
              <a:rPr lang="en-US" sz="2000" b="1" dirty="0"/>
              <a:t>commitment to the Universal Human Rights</a:t>
            </a:r>
          </a:p>
          <a:p>
            <a:pPr lvl="1" algn="just">
              <a:spcBef>
                <a:spcPts val="600"/>
              </a:spcBef>
              <a:buFont typeface="Wingdings" panose="05000000000000000000" pitchFamily="2" charset="2"/>
              <a:buChar char="ü"/>
            </a:pPr>
            <a:r>
              <a:rPr lang="en-US" sz="2000" dirty="0"/>
              <a:t>Commitment to </a:t>
            </a:r>
            <a:r>
              <a:rPr lang="en-US" sz="2000" b="1" dirty="0"/>
              <a:t>implement the recommendations of regional and global initiatives</a:t>
            </a:r>
            <a:r>
              <a:rPr lang="en-US" sz="2000" dirty="0"/>
              <a:t> </a:t>
            </a:r>
            <a:r>
              <a:rPr lang="en-US" sz="2000" dirty="0" err="1"/>
              <a:t>e.g</a:t>
            </a:r>
            <a:r>
              <a:rPr lang="en-US" sz="2000" dirty="0"/>
              <a:t> SDGs, Maputo Declaration, the SUN Movement, the Zero Hunger Challenge, the second and ICN2</a:t>
            </a:r>
          </a:p>
          <a:p>
            <a:pPr lvl="1" algn="just">
              <a:spcBef>
                <a:spcPts val="600"/>
              </a:spcBef>
              <a:buFont typeface="Wingdings" panose="05000000000000000000" pitchFamily="2" charset="2"/>
              <a:buChar char="ü"/>
            </a:pPr>
            <a:r>
              <a:rPr lang="en-US" sz="2000" b="1" dirty="0"/>
              <a:t>Equity in access to and implementation</a:t>
            </a:r>
            <a:r>
              <a:rPr lang="en-US" sz="2000" dirty="0"/>
              <a:t> of nutrition interventions</a:t>
            </a:r>
          </a:p>
          <a:p>
            <a:pPr lvl="1" algn="just">
              <a:spcBef>
                <a:spcPts val="600"/>
              </a:spcBef>
              <a:buFont typeface="Wingdings" panose="05000000000000000000" pitchFamily="2" charset="2"/>
              <a:buChar char="ü"/>
            </a:pPr>
            <a:r>
              <a:rPr lang="en-US" sz="2000" b="1" dirty="0"/>
              <a:t>Effective coordination</a:t>
            </a:r>
            <a:r>
              <a:rPr lang="en-US" sz="2000" dirty="0"/>
              <a:t> within and across sectors </a:t>
            </a:r>
          </a:p>
          <a:p>
            <a:pPr lvl="1" algn="just">
              <a:spcBef>
                <a:spcPts val="600"/>
              </a:spcBef>
              <a:buFont typeface="Wingdings" panose="05000000000000000000" pitchFamily="2" charset="2"/>
              <a:buChar char="ü"/>
            </a:pPr>
            <a:r>
              <a:rPr lang="en-US" sz="2000" b="1" dirty="0"/>
              <a:t>Community empowerment</a:t>
            </a:r>
            <a:r>
              <a:rPr lang="en-US" sz="2000" dirty="0"/>
              <a:t> and </a:t>
            </a:r>
            <a:r>
              <a:rPr lang="en-US" sz="2000" b="1" dirty="0"/>
              <a:t>effective involvement with incentives</a:t>
            </a:r>
            <a:r>
              <a:rPr lang="en-US" sz="2000" dirty="0"/>
              <a:t> to engender community acceptance and ownership.  </a:t>
            </a:r>
          </a:p>
          <a:p>
            <a:pPr lvl="1" algn="just">
              <a:spcBef>
                <a:spcPts val="600"/>
              </a:spcBef>
              <a:buFont typeface="Wingdings" panose="05000000000000000000" pitchFamily="2" charset="2"/>
              <a:buChar char="ü"/>
            </a:pPr>
            <a:r>
              <a:rPr lang="en-US" sz="2000" b="1" dirty="0"/>
              <a:t>Decentralization</a:t>
            </a:r>
            <a:r>
              <a:rPr lang="en-US" sz="2000" dirty="0"/>
              <a:t> of adequate tools and resources and governance system for better   implementation of  programs and projects. </a:t>
            </a:r>
          </a:p>
          <a:p>
            <a:pPr lvl="1" algn="just">
              <a:spcBef>
                <a:spcPts val="600"/>
              </a:spcBef>
              <a:buFont typeface="Wingdings" panose="05000000000000000000" pitchFamily="2" charset="2"/>
              <a:buChar char="ü"/>
            </a:pPr>
            <a:r>
              <a:rPr lang="en-US" sz="2000" b="1" dirty="0"/>
              <a:t>Scaling up of evidence-based interventions</a:t>
            </a:r>
            <a:r>
              <a:rPr lang="en-US" sz="2000" dirty="0"/>
              <a:t> that include proven strategies and best practices </a:t>
            </a:r>
          </a:p>
          <a:p>
            <a:pPr lvl="1" algn="just">
              <a:spcBef>
                <a:spcPts val="600"/>
              </a:spcBef>
              <a:buFont typeface="Wingdings" panose="05000000000000000000" pitchFamily="2" charset="2"/>
              <a:buChar char="ü"/>
            </a:pPr>
            <a:r>
              <a:rPr lang="en-US" sz="2000" b="1" dirty="0"/>
              <a:t>Life course approach</a:t>
            </a:r>
            <a:r>
              <a:rPr lang="en-US" sz="2000" dirty="0"/>
              <a:t>, with a particular focus on the key ‘window of opportunity’ which is the first 1000 days of life. </a:t>
            </a:r>
          </a:p>
          <a:p>
            <a:pPr lvl="1" algn="just">
              <a:spcBef>
                <a:spcPts val="600"/>
              </a:spcBef>
              <a:buFont typeface="Wingdings" panose="05000000000000000000" pitchFamily="2" charset="2"/>
              <a:buChar char="ü"/>
            </a:pPr>
            <a:r>
              <a:rPr lang="en-US" sz="2000" b="1" dirty="0"/>
              <a:t>Accountability and participation</a:t>
            </a:r>
            <a:r>
              <a:rPr lang="en-US" sz="2000" dirty="0"/>
              <a:t> across sectors and at national, regional, district and community levels.</a:t>
            </a:r>
          </a:p>
          <a:p>
            <a:pPr marL="0" indent="0">
              <a:buNone/>
            </a:pPr>
            <a:endParaRPr lang="en-US" sz="1700" dirty="0"/>
          </a:p>
          <a:p>
            <a:pPr marL="0" indent="0">
              <a:buNone/>
            </a:pPr>
            <a:endParaRPr lang="en-US" sz="4000" dirty="0">
              <a:cs typeface="Times New Roman" panose="02020603050405020304" pitchFamily="18" charset="0"/>
            </a:endParaRPr>
          </a:p>
          <a:p>
            <a:pPr marL="0" indent="0">
              <a:buNone/>
            </a:pPr>
            <a:endParaRPr lang="en-US" dirty="0"/>
          </a:p>
        </p:txBody>
      </p:sp>
      <p:sp>
        <p:nvSpPr>
          <p:cNvPr id="5" name="Rectangle 4">
            <a:extLst>
              <a:ext uri="{FF2B5EF4-FFF2-40B4-BE49-F238E27FC236}">
                <a16:creationId xmlns:a16="http://schemas.microsoft.com/office/drawing/2014/main" id="{62E7BD6C-D1C8-4883-8E73-91364C2AA5CA}"/>
              </a:ext>
            </a:extLst>
          </p:cNvPr>
          <p:cNvSpPr/>
          <p:nvPr/>
        </p:nvSpPr>
        <p:spPr>
          <a:xfrm>
            <a:off x="1" y="0"/>
            <a:ext cx="1616764" cy="6857999"/>
          </a:xfrm>
          <a:prstGeom prst="rect">
            <a:avLst/>
          </a:prstGeom>
          <a:gradFill flip="none" rotWithShape="1">
            <a:gsLst>
              <a:gs pos="91000">
                <a:srgbClr val="063096"/>
              </a:gs>
              <a:gs pos="66000">
                <a:srgbClr val="030F3D"/>
              </a:gs>
            </a:gsLst>
            <a:lin ang="18840000" scaled="0"/>
            <a:tileRect/>
          </a:gradFill>
          <a:ln w="6350" cap="flat" cmpd="sng" algn="ctr">
            <a:noFill/>
            <a:prstDash val="solid"/>
            <a:miter lim="800000"/>
          </a:ln>
          <a:effectLst/>
        </p:spPr>
        <p:txBody>
          <a:bodyPr rot="0" spcFirstLastPara="0" vert="horz" wrap="square" lIns="147348" tIns="73674" rIns="147348" bIns="73674" numCol="1" spcCol="231012" rtlCol="0" fromWordArt="0" anchor="t" anchorCtr="0" forceAA="0" compatLnSpc="1">
            <a:prstTxWarp prst="textNoShape">
              <a:avLst/>
            </a:prstTxWarp>
            <a:noAutofit/>
          </a:bodyPr>
          <a:lstStyle/>
          <a:p>
            <a:pPr algn="just"/>
            <a:r>
              <a:rPr lang="en-US" sz="2400" dirty="0">
                <a:solidFill>
                  <a:srgbClr val="FF6600"/>
                </a:solidFill>
                <a:latin typeface="Aharoni" panose="02010803020104030203" pitchFamily="2" charset="-79"/>
                <a:cs typeface="Aharoni" panose="02010803020104030203" pitchFamily="2" charset="-79"/>
              </a:rPr>
              <a:t>  </a:t>
            </a:r>
          </a:p>
          <a:p>
            <a:pPr algn="just"/>
            <a:endParaRPr lang="en-GB" sz="2400" dirty="0">
              <a:solidFill>
                <a:schemeClr val="bg1"/>
              </a:solidFill>
            </a:endParaRPr>
          </a:p>
          <a:p>
            <a:pPr algn="just"/>
            <a:endParaRPr lang="en-GB" sz="2400" dirty="0">
              <a:solidFill>
                <a:schemeClr val="bg1"/>
              </a:solidFill>
            </a:endParaRPr>
          </a:p>
          <a:p>
            <a:pPr algn="just"/>
            <a:endParaRPr lang="en-GB" sz="2400" dirty="0">
              <a:solidFill>
                <a:schemeClr val="bg1"/>
              </a:solidFill>
            </a:endParaRPr>
          </a:p>
          <a:p>
            <a:pPr algn="just"/>
            <a:endParaRPr lang="en-GB" sz="2400" dirty="0">
              <a:solidFill>
                <a:schemeClr val="bg1"/>
              </a:solidFill>
            </a:endParaRPr>
          </a:p>
          <a:p>
            <a:pPr algn="just"/>
            <a:endParaRPr lang="en-GB" sz="2400" dirty="0">
              <a:solidFill>
                <a:schemeClr val="bg1"/>
              </a:solidFill>
            </a:endParaRPr>
          </a:p>
          <a:p>
            <a:pPr algn="ctr"/>
            <a:r>
              <a:rPr lang="en-GB" sz="2400" dirty="0">
                <a:solidFill>
                  <a:schemeClr val="bg1"/>
                </a:solidFill>
              </a:rPr>
              <a:t>4. </a:t>
            </a:r>
          </a:p>
          <a:p>
            <a:pPr algn="ctr"/>
            <a:r>
              <a:rPr lang="en-GB" sz="2400" dirty="0">
                <a:solidFill>
                  <a:schemeClr val="bg1"/>
                </a:solidFill>
              </a:rPr>
              <a:t>Guiding Principles</a:t>
            </a:r>
          </a:p>
          <a:p>
            <a:pPr lvl="0" algn="just"/>
            <a:endParaRPr lang="en-US" sz="2400" dirty="0">
              <a:solidFill>
                <a:srgbClr val="FF6600"/>
              </a:solidFill>
              <a:latin typeface="Aharoni" panose="02010803020104030203" pitchFamily="2" charset="-79"/>
              <a:cs typeface="Aharoni" panose="02010803020104030203" pitchFamily="2" charset="-79"/>
            </a:endParaRPr>
          </a:p>
        </p:txBody>
      </p:sp>
      <p:pic>
        <p:nvPicPr>
          <p:cNvPr id="6" name="Picture 5">
            <a:extLst>
              <a:ext uri="{FF2B5EF4-FFF2-40B4-BE49-F238E27FC236}">
                <a16:creationId xmlns:a16="http://schemas.microsoft.com/office/drawing/2014/main" id="{CE1F90E7-662C-4C18-BF01-04B014E70530}"/>
              </a:ext>
            </a:extLst>
          </p:cNvPr>
          <p:cNvPicPr>
            <a:picLocks noChangeAspect="1"/>
          </p:cNvPicPr>
          <p:nvPr/>
        </p:nvPicPr>
        <p:blipFill>
          <a:blip r:embed="rId2"/>
          <a:stretch>
            <a:fillRect/>
          </a:stretch>
        </p:blipFill>
        <p:spPr>
          <a:xfrm>
            <a:off x="157215" y="5588972"/>
            <a:ext cx="1302334" cy="1269027"/>
          </a:xfrm>
          <a:prstGeom prst="rect">
            <a:avLst/>
          </a:prstGeom>
        </p:spPr>
      </p:pic>
    </p:spTree>
    <p:extLst>
      <p:ext uri="{BB962C8B-B14F-4D97-AF65-F5344CB8AC3E}">
        <p14:creationId xmlns:p14="http://schemas.microsoft.com/office/powerpoint/2010/main" val="18811539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D3824B-EB1B-4CEA-ABFB-3978C343C635}"/>
              </a:ext>
            </a:extLst>
          </p:cNvPr>
          <p:cNvSpPr>
            <a:spLocks noGrp="1"/>
          </p:cNvSpPr>
          <p:nvPr>
            <p:ph type="title"/>
          </p:nvPr>
        </p:nvSpPr>
        <p:spPr>
          <a:xfrm>
            <a:off x="1616766" y="449971"/>
            <a:ext cx="7070034" cy="623714"/>
          </a:xfrm>
        </p:spPr>
        <p:txBody>
          <a:bodyPr>
            <a:normAutofit fontScale="90000"/>
          </a:bodyPr>
          <a:lstStyle/>
          <a:p>
            <a:pPr algn="l"/>
            <a:br>
              <a:rPr lang="en-GB" dirty="0"/>
            </a:br>
            <a:r>
              <a:rPr lang="en-GB" dirty="0"/>
              <a:t> </a:t>
            </a:r>
            <a:endParaRPr lang="en-US" dirty="0"/>
          </a:p>
        </p:txBody>
      </p:sp>
      <p:sp>
        <p:nvSpPr>
          <p:cNvPr id="3" name="Content Placeholder 2">
            <a:extLst>
              <a:ext uri="{FF2B5EF4-FFF2-40B4-BE49-F238E27FC236}">
                <a16:creationId xmlns:a16="http://schemas.microsoft.com/office/drawing/2014/main" id="{7EF24643-081E-4829-BCB8-7EF67E285D7A}"/>
              </a:ext>
            </a:extLst>
          </p:cNvPr>
          <p:cNvSpPr>
            <a:spLocks noGrp="1"/>
          </p:cNvSpPr>
          <p:nvPr>
            <p:ph idx="1"/>
          </p:nvPr>
        </p:nvSpPr>
        <p:spPr>
          <a:xfrm>
            <a:off x="1616766" y="785103"/>
            <a:ext cx="7070034" cy="5287791"/>
          </a:xfrm>
        </p:spPr>
        <p:txBody>
          <a:bodyPr>
            <a:normAutofit/>
          </a:bodyPr>
          <a:lstStyle/>
          <a:p>
            <a:pPr marL="0" indent="0">
              <a:buNone/>
            </a:pPr>
            <a:endParaRPr lang="en-GB" sz="2000" dirty="0"/>
          </a:p>
          <a:p>
            <a:pPr marL="0" indent="0">
              <a:buNone/>
            </a:pPr>
            <a:endParaRPr lang="en-GB" sz="2000" dirty="0"/>
          </a:p>
          <a:p>
            <a:pPr marL="0" indent="0">
              <a:buNone/>
            </a:pPr>
            <a:endParaRPr lang="en-GB" sz="2000" dirty="0"/>
          </a:p>
          <a:p>
            <a:pPr marL="0" indent="0">
              <a:buNone/>
            </a:pPr>
            <a:endParaRPr lang="en-US" dirty="0"/>
          </a:p>
        </p:txBody>
      </p:sp>
      <p:sp>
        <p:nvSpPr>
          <p:cNvPr id="4" name="Slide Number Placeholder 3">
            <a:extLst>
              <a:ext uri="{FF2B5EF4-FFF2-40B4-BE49-F238E27FC236}">
                <a16:creationId xmlns:a16="http://schemas.microsoft.com/office/drawing/2014/main" id="{7CAE615A-438A-40BC-9C68-D49BCD5DDA60}"/>
              </a:ext>
            </a:extLst>
          </p:cNvPr>
          <p:cNvSpPr>
            <a:spLocks noGrp="1"/>
          </p:cNvSpPr>
          <p:nvPr>
            <p:ph type="sldNum" sz="quarter" idx="12"/>
          </p:nvPr>
        </p:nvSpPr>
        <p:spPr/>
        <p:txBody>
          <a:bodyPr/>
          <a:lstStyle/>
          <a:p>
            <a:fld id="{BB9F0690-56C8-DD4C-981A-01B70E48BD6C}" type="slidenum">
              <a:rPr lang="en-US" smtClean="0"/>
              <a:t>22</a:t>
            </a:fld>
            <a:endParaRPr lang="en-US" dirty="0"/>
          </a:p>
        </p:txBody>
      </p:sp>
      <p:sp>
        <p:nvSpPr>
          <p:cNvPr id="5" name="Rectangle 4">
            <a:extLst>
              <a:ext uri="{FF2B5EF4-FFF2-40B4-BE49-F238E27FC236}">
                <a16:creationId xmlns:a16="http://schemas.microsoft.com/office/drawing/2014/main" id="{62E7BD6C-D1C8-4883-8E73-91364C2AA5CA}"/>
              </a:ext>
            </a:extLst>
          </p:cNvPr>
          <p:cNvSpPr/>
          <p:nvPr/>
        </p:nvSpPr>
        <p:spPr>
          <a:xfrm>
            <a:off x="0" y="0"/>
            <a:ext cx="1720516" cy="6857999"/>
          </a:xfrm>
          <a:prstGeom prst="rect">
            <a:avLst/>
          </a:prstGeom>
          <a:gradFill flip="none" rotWithShape="1">
            <a:gsLst>
              <a:gs pos="91000">
                <a:srgbClr val="063096"/>
              </a:gs>
              <a:gs pos="66000">
                <a:srgbClr val="030F3D"/>
              </a:gs>
            </a:gsLst>
            <a:lin ang="18840000" scaled="0"/>
            <a:tileRect/>
          </a:gradFill>
          <a:ln w="6350" cap="flat" cmpd="sng" algn="ctr">
            <a:noFill/>
            <a:prstDash val="solid"/>
            <a:miter lim="800000"/>
          </a:ln>
          <a:effectLst/>
        </p:spPr>
        <p:txBody>
          <a:bodyPr rot="0" spcFirstLastPara="0" vert="horz" wrap="square" lIns="147348" tIns="73674" rIns="147348" bIns="73674" numCol="1" spcCol="231012" rtlCol="0" fromWordArt="0" anchor="t" anchorCtr="0" forceAA="0" compatLnSpc="1">
            <a:prstTxWarp prst="textNoShape">
              <a:avLst/>
            </a:prstTxWarp>
            <a:noAutofit/>
          </a:bodyPr>
          <a:lstStyle/>
          <a:p>
            <a:endParaRPr lang="en-GB" sz="2400" dirty="0">
              <a:solidFill>
                <a:schemeClr val="bg1"/>
              </a:solidFill>
            </a:endParaRPr>
          </a:p>
          <a:p>
            <a:endParaRPr lang="en-GB" sz="2400" dirty="0">
              <a:solidFill>
                <a:schemeClr val="bg1"/>
              </a:solidFill>
            </a:endParaRPr>
          </a:p>
          <a:p>
            <a:endParaRPr lang="en-GB" sz="2400" dirty="0">
              <a:solidFill>
                <a:schemeClr val="bg1"/>
              </a:solidFill>
            </a:endParaRPr>
          </a:p>
          <a:p>
            <a:endParaRPr lang="en-GB" sz="2400" dirty="0">
              <a:solidFill>
                <a:schemeClr val="bg1"/>
              </a:solidFill>
            </a:endParaRPr>
          </a:p>
          <a:p>
            <a:endParaRPr lang="en-GB" sz="2400" dirty="0">
              <a:solidFill>
                <a:schemeClr val="bg1"/>
              </a:solidFill>
            </a:endParaRPr>
          </a:p>
          <a:p>
            <a:endParaRPr lang="en-GB" sz="2400" dirty="0">
              <a:solidFill>
                <a:schemeClr val="bg1"/>
              </a:solidFill>
            </a:endParaRPr>
          </a:p>
          <a:p>
            <a:pPr algn="ctr"/>
            <a:r>
              <a:rPr lang="en-GB" sz="2400" dirty="0">
                <a:solidFill>
                  <a:schemeClr val="bg1"/>
                </a:solidFill>
              </a:rPr>
              <a:t>5. </a:t>
            </a:r>
          </a:p>
          <a:p>
            <a:pPr algn="ctr"/>
            <a:r>
              <a:rPr lang="en-GB" sz="2400" dirty="0">
                <a:solidFill>
                  <a:schemeClr val="bg1"/>
                </a:solidFill>
              </a:rPr>
              <a:t> Process</a:t>
            </a:r>
          </a:p>
        </p:txBody>
      </p:sp>
      <p:pic>
        <p:nvPicPr>
          <p:cNvPr id="6" name="Picture 5">
            <a:extLst>
              <a:ext uri="{FF2B5EF4-FFF2-40B4-BE49-F238E27FC236}">
                <a16:creationId xmlns:a16="http://schemas.microsoft.com/office/drawing/2014/main" id="{CE1F90E7-662C-4C18-BF01-04B014E70530}"/>
              </a:ext>
            </a:extLst>
          </p:cNvPr>
          <p:cNvPicPr>
            <a:picLocks noChangeAspect="1"/>
          </p:cNvPicPr>
          <p:nvPr/>
        </p:nvPicPr>
        <p:blipFill>
          <a:blip r:embed="rId2"/>
          <a:stretch>
            <a:fillRect/>
          </a:stretch>
        </p:blipFill>
        <p:spPr>
          <a:xfrm>
            <a:off x="157215" y="5588972"/>
            <a:ext cx="1302334" cy="1269027"/>
          </a:xfrm>
          <a:prstGeom prst="rect">
            <a:avLst/>
          </a:prstGeom>
        </p:spPr>
      </p:pic>
      <p:sp>
        <p:nvSpPr>
          <p:cNvPr id="7" name="Rectangle 6">
            <a:extLst>
              <a:ext uri="{FF2B5EF4-FFF2-40B4-BE49-F238E27FC236}">
                <a16:creationId xmlns:a16="http://schemas.microsoft.com/office/drawing/2014/main" id="{9F3CDB27-3ED8-462A-A6A6-12241ADF3696}"/>
              </a:ext>
            </a:extLst>
          </p:cNvPr>
          <p:cNvSpPr/>
          <p:nvPr/>
        </p:nvSpPr>
        <p:spPr>
          <a:xfrm>
            <a:off x="1831808" y="353440"/>
            <a:ext cx="6743700" cy="5607241"/>
          </a:xfrm>
          <a:prstGeom prst="rect">
            <a:avLst/>
          </a:prstGeom>
        </p:spPr>
        <p:txBody>
          <a:bodyPr wrap="square">
            <a:spAutoFit/>
          </a:bodyPr>
          <a:lstStyle/>
          <a:p>
            <a:pPr algn="just">
              <a:lnSpc>
                <a:spcPct val="107000"/>
              </a:lnSpc>
              <a:spcAft>
                <a:spcPts val="0"/>
              </a:spcAft>
            </a:pPr>
            <a:endParaRPr lang="en-US" sz="2400" dirty="0">
              <a:ea typeface="Calibri" panose="020F0502020204030204" pitchFamily="34" charset="0"/>
              <a:cs typeface="Times New Roman" panose="02020603050405020304" pitchFamily="18" charset="0"/>
            </a:endParaRPr>
          </a:p>
          <a:p>
            <a:pPr algn="just">
              <a:lnSpc>
                <a:spcPct val="107000"/>
              </a:lnSpc>
              <a:spcAft>
                <a:spcPts val="0"/>
              </a:spcAft>
            </a:pPr>
            <a:r>
              <a:rPr lang="en-US" sz="2400" u="sng" dirty="0">
                <a:ea typeface="Calibri" panose="020F0502020204030204" pitchFamily="34" charset="0"/>
                <a:cs typeface="Times New Roman" panose="02020603050405020304" pitchFamily="18" charset="0"/>
              </a:rPr>
              <a:t>The process of reviewing this policy included:  </a:t>
            </a:r>
          </a:p>
          <a:p>
            <a:pPr algn="just">
              <a:lnSpc>
                <a:spcPct val="107000"/>
              </a:lnSpc>
              <a:spcAft>
                <a:spcPts val="0"/>
              </a:spcAft>
            </a:pPr>
            <a:endParaRPr lang="en-US" sz="2400" dirty="0">
              <a:ea typeface="Calibri" panose="020F0502020204030204" pitchFamily="34" charset="0"/>
              <a:cs typeface="Times New Roman" panose="02020603050405020304" pitchFamily="18" charset="0"/>
            </a:endParaRPr>
          </a:p>
          <a:p>
            <a:pPr marL="742950" lvl="1" indent="-285750" algn="just">
              <a:lnSpc>
                <a:spcPct val="107000"/>
              </a:lnSpc>
              <a:buFont typeface="Wingdings" panose="05000000000000000000" pitchFamily="2" charset="2"/>
              <a:buChar char="ü"/>
            </a:pPr>
            <a:r>
              <a:rPr lang="en-US" sz="2400" b="1" dirty="0">
                <a:ea typeface="Calibri" panose="020F0502020204030204" pitchFamily="34" charset="0"/>
                <a:cs typeface="Times New Roman" panose="02020603050405020304" pitchFamily="18" charset="0"/>
              </a:rPr>
              <a:t>wide consultations </a:t>
            </a:r>
            <a:r>
              <a:rPr lang="en-US" sz="2400" dirty="0">
                <a:ea typeface="Calibri" panose="020F0502020204030204" pitchFamily="34" charset="0"/>
                <a:cs typeface="Times New Roman" panose="02020603050405020304" pitchFamily="18" charset="0"/>
              </a:rPr>
              <a:t>[individual &amp; group) with representatives from the Government, United Nations, academic institutions, non- governmental organizations, private sector, civil society and donors. </a:t>
            </a:r>
          </a:p>
          <a:p>
            <a:pPr lvl="1" algn="just">
              <a:lnSpc>
                <a:spcPct val="107000"/>
              </a:lnSpc>
            </a:pPr>
            <a:r>
              <a:rPr lang="en-US" sz="2400" dirty="0">
                <a:ea typeface="Calibri" panose="020F0502020204030204" pitchFamily="34" charset="0"/>
                <a:cs typeface="Times New Roman" panose="02020603050405020304" pitchFamily="18" charset="0"/>
              </a:rPr>
              <a:t> </a:t>
            </a:r>
          </a:p>
          <a:p>
            <a:pPr marL="800100" lvl="1" indent="-342900" algn="just">
              <a:lnSpc>
                <a:spcPct val="107000"/>
              </a:lnSpc>
              <a:buFont typeface="Wingdings" panose="05000000000000000000" pitchFamily="2" charset="2"/>
              <a:buChar char="ü"/>
            </a:pPr>
            <a:r>
              <a:rPr lang="en-US" sz="2400" b="1" dirty="0">
                <a:ea typeface="Calibri" panose="020F0502020204030204" pitchFamily="34" charset="0"/>
                <a:cs typeface="Times New Roman" panose="02020603050405020304" pitchFamily="18" charset="0"/>
              </a:rPr>
              <a:t>situation analysis </a:t>
            </a:r>
            <a:r>
              <a:rPr lang="en-US" sz="2400" dirty="0">
                <a:ea typeface="Calibri" panose="020F0502020204030204" pitchFamily="34" charset="0"/>
                <a:cs typeface="Times New Roman" panose="02020603050405020304" pitchFamily="18" charset="0"/>
              </a:rPr>
              <a:t>through literature review, sector specific group and individual consultations for content reviews, </a:t>
            </a:r>
          </a:p>
          <a:p>
            <a:pPr lvl="1" algn="just">
              <a:lnSpc>
                <a:spcPct val="107000"/>
              </a:lnSpc>
            </a:pPr>
            <a:endParaRPr lang="en-US" sz="2400" dirty="0">
              <a:ea typeface="Calibri" panose="020F0502020204030204" pitchFamily="34" charset="0"/>
              <a:cs typeface="Times New Roman" panose="02020603050405020304" pitchFamily="18" charset="0"/>
            </a:endParaRPr>
          </a:p>
          <a:p>
            <a:pPr marL="800100" lvl="1" indent="-342900" algn="just">
              <a:lnSpc>
                <a:spcPct val="107000"/>
              </a:lnSpc>
              <a:buFont typeface="Wingdings" panose="05000000000000000000" pitchFamily="2" charset="2"/>
              <a:buChar char="ü"/>
            </a:pPr>
            <a:r>
              <a:rPr lang="en-US" sz="2400" dirty="0">
                <a:ea typeface="Calibri" panose="020F0502020204030204" pitchFamily="34" charset="0"/>
                <a:cs typeface="Times New Roman" panose="02020603050405020304" pitchFamily="18" charset="0"/>
              </a:rPr>
              <a:t>Consensus building and </a:t>
            </a:r>
            <a:r>
              <a:rPr lang="en-US" sz="2400" b="1" u="sng" dirty="0">
                <a:ea typeface="Calibri" panose="020F0502020204030204" pitchFamily="34" charset="0"/>
                <a:cs typeface="Times New Roman" panose="02020603050405020304" pitchFamily="18" charset="0"/>
              </a:rPr>
              <a:t>validation workshops</a:t>
            </a:r>
            <a:r>
              <a:rPr lang="en-US" sz="2400" dirty="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14453082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D3824B-EB1B-4CEA-ABFB-3978C343C635}"/>
              </a:ext>
            </a:extLst>
          </p:cNvPr>
          <p:cNvSpPr>
            <a:spLocks noGrp="1"/>
          </p:cNvSpPr>
          <p:nvPr>
            <p:ph type="title"/>
          </p:nvPr>
        </p:nvSpPr>
        <p:spPr>
          <a:xfrm>
            <a:off x="1616766" y="449971"/>
            <a:ext cx="7070034" cy="623714"/>
          </a:xfrm>
        </p:spPr>
        <p:txBody>
          <a:bodyPr>
            <a:normAutofit fontScale="90000"/>
          </a:bodyPr>
          <a:lstStyle/>
          <a:p>
            <a:pPr algn="l"/>
            <a:br>
              <a:rPr lang="en-GB" dirty="0"/>
            </a:br>
            <a:r>
              <a:rPr lang="en-GB" dirty="0"/>
              <a:t> </a:t>
            </a:r>
            <a:endParaRPr lang="en-US" dirty="0"/>
          </a:p>
        </p:txBody>
      </p:sp>
      <p:sp>
        <p:nvSpPr>
          <p:cNvPr id="3" name="Content Placeholder 2">
            <a:extLst>
              <a:ext uri="{FF2B5EF4-FFF2-40B4-BE49-F238E27FC236}">
                <a16:creationId xmlns:a16="http://schemas.microsoft.com/office/drawing/2014/main" id="{7EF24643-081E-4829-BCB8-7EF67E285D7A}"/>
              </a:ext>
            </a:extLst>
          </p:cNvPr>
          <p:cNvSpPr>
            <a:spLocks noGrp="1"/>
          </p:cNvSpPr>
          <p:nvPr>
            <p:ph idx="1"/>
          </p:nvPr>
        </p:nvSpPr>
        <p:spPr>
          <a:xfrm>
            <a:off x="1616766" y="785103"/>
            <a:ext cx="7070034" cy="5287791"/>
          </a:xfrm>
        </p:spPr>
        <p:txBody>
          <a:bodyPr>
            <a:normAutofit/>
          </a:bodyPr>
          <a:lstStyle/>
          <a:p>
            <a:pPr marL="0" indent="0">
              <a:buNone/>
            </a:pPr>
            <a:endParaRPr lang="en-GB" sz="2000" dirty="0"/>
          </a:p>
          <a:p>
            <a:pPr marL="0" indent="0">
              <a:buNone/>
            </a:pPr>
            <a:endParaRPr lang="en-GB" sz="2000" dirty="0"/>
          </a:p>
          <a:p>
            <a:pPr marL="0" indent="0">
              <a:buNone/>
            </a:pPr>
            <a:endParaRPr lang="en-GB" sz="2000" dirty="0"/>
          </a:p>
          <a:p>
            <a:pPr marL="0" indent="0">
              <a:buNone/>
            </a:pPr>
            <a:endParaRPr lang="en-US" dirty="0"/>
          </a:p>
        </p:txBody>
      </p:sp>
      <p:sp>
        <p:nvSpPr>
          <p:cNvPr id="4" name="Slide Number Placeholder 3">
            <a:extLst>
              <a:ext uri="{FF2B5EF4-FFF2-40B4-BE49-F238E27FC236}">
                <a16:creationId xmlns:a16="http://schemas.microsoft.com/office/drawing/2014/main" id="{7CAE615A-438A-40BC-9C68-D49BCD5DDA60}"/>
              </a:ext>
            </a:extLst>
          </p:cNvPr>
          <p:cNvSpPr>
            <a:spLocks noGrp="1"/>
          </p:cNvSpPr>
          <p:nvPr>
            <p:ph type="sldNum" sz="quarter" idx="12"/>
          </p:nvPr>
        </p:nvSpPr>
        <p:spPr/>
        <p:txBody>
          <a:bodyPr/>
          <a:lstStyle/>
          <a:p>
            <a:fld id="{BB9F0690-56C8-DD4C-981A-01B70E48BD6C}" type="slidenum">
              <a:rPr lang="en-US" smtClean="0"/>
              <a:t>23</a:t>
            </a:fld>
            <a:endParaRPr lang="en-US" dirty="0"/>
          </a:p>
        </p:txBody>
      </p:sp>
      <p:sp>
        <p:nvSpPr>
          <p:cNvPr id="5" name="Rectangle 4">
            <a:extLst>
              <a:ext uri="{FF2B5EF4-FFF2-40B4-BE49-F238E27FC236}">
                <a16:creationId xmlns:a16="http://schemas.microsoft.com/office/drawing/2014/main" id="{62E7BD6C-D1C8-4883-8E73-91364C2AA5CA}"/>
              </a:ext>
            </a:extLst>
          </p:cNvPr>
          <p:cNvSpPr/>
          <p:nvPr/>
        </p:nvSpPr>
        <p:spPr>
          <a:xfrm>
            <a:off x="0" y="0"/>
            <a:ext cx="1720516" cy="6857999"/>
          </a:xfrm>
          <a:prstGeom prst="rect">
            <a:avLst/>
          </a:prstGeom>
          <a:gradFill flip="none" rotWithShape="1">
            <a:gsLst>
              <a:gs pos="91000">
                <a:srgbClr val="063096"/>
              </a:gs>
              <a:gs pos="66000">
                <a:srgbClr val="030F3D"/>
              </a:gs>
            </a:gsLst>
            <a:lin ang="18840000" scaled="0"/>
            <a:tileRect/>
          </a:gradFill>
          <a:ln w="6350" cap="flat" cmpd="sng" algn="ctr">
            <a:noFill/>
            <a:prstDash val="solid"/>
            <a:miter lim="800000"/>
          </a:ln>
          <a:effectLst/>
        </p:spPr>
        <p:txBody>
          <a:bodyPr rot="0" spcFirstLastPara="0" vert="horz" wrap="square" lIns="147348" tIns="73674" rIns="147348" bIns="73674" numCol="1" spcCol="231012" rtlCol="0" fromWordArt="0" anchor="t" anchorCtr="0" forceAA="0" compatLnSpc="1">
            <a:prstTxWarp prst="textNoShape">
              <a:avLst/>
            </a:prstTxWarp>
            <a:noAutofit/>
          </a:bodyPr>
          <a:lstStyle/>
          <a:p>
            <a:endParaRPr lang="en-GB" sz="2400" dirty="0">
              <a:solidFill>
                <a:schemeClr val="bg1"/>
              </a:solidFill>
            </a:endParaRPr>
          </a:p>
          <a:p>
            <a:endParaRPr lang="en-GB" sz="2400" dirty="0">
              <a:solidFill>
                <a:schemeClr val="bg1"/>
              </a:solidFill>
            </a:endParaRPr>
          </a:p>
          <a:p>
            <a:endParaRPr lang="en-GB" sz="2400" dirty="0">
              <a:solidFill>
                <a:schemeClr val="bg1"/>
              </a:solidFill>
            </a:endParaRPr>
          </a:p>
          <a:p>
            <a:endParaRPr lang="en-GB" sz="2400" dirty="0">
              <a:solidFill>
                <a:schemeClr val="bg1"/>
              </a:solidFill>
            </a:endParaRPr>
          </a:p>
          <a:p>
            <a:endParaRPr lang="en-GB" sz="2400" dirty="0">
              <a:solidFill>
                <a:schemeClr val="bg1"/>
              </a:solidFill>
            </a:endParaRPr>
          </a:p>
          <a:p>
            <a:pPr algn="ctr"/>
            <a:r>
              <a:rPr lang="en-GB" sz="2400" dirty="0">
                <a:solidFill>
                  <a:schemeClr val="bg1"/>
                </a:solidFill>
              </a:rPr>
              <a:t>5. </a:t>
            </a:r>
          </a:p>
          <a:p>
            <a:pPr algn="ctr"/>
            <a:r>
              <a:rPr lang="en-GB" sz="2400" dirty="0">
                <a:solidFill>
                  <a:schemeClr val="bg1"/>
                </a:solidFill>
              </a:rPr>
              <a:t>Process</a:t>
            </a:r>
          </a:p>
          <a:p>
            <a:pPr algn="ctr"/>
            <a:endParaRPr lang="en-GB" sz="2400" dirty="0">
              <a:solidFill>
                <a:schemeClr val="bg1"/>
              </a:solidFill>
            </a:endParaRPr>
          </a:p>
          <a:p>
            <a:pPr algn="ctr"/>
            <a:r>
              <a:rPr lang="en-GB" sz="2000" dirty="0">
                <a:solidFill>
                  <a:schemeClr val="bg1"/>
                </a:solidFill>
              </a:rPr>
              <a:t>cont.</a:t>
            </a:r>
          </a:p>
        </p:txBody>
      </p:sp>
      <p:pic>
        <p:nvPicPr>
          <p:cNvPr id="6" name="Picture 5">
            <a:extLst>
              <a:ext uri="{FF2B5EF4-FFF2-40B4-BE49-F238E27FC236}">
                <a16:creationId xmlns:a16="http://schemas.microsoft.com/office/drawing/2014/main" id="{CE1F90E7-662C-4C18-BF01-04B014E70530}"/>
              </a:ext>
            </a:extLst>
          </p:cNvPr>
          <p:cNvPicPr>
            <a:picLocks noChangeAspect="1"/>
          </p:cNvPicPr>
          <p:nvPr/>
        </p:nvPicPr>
        <p:blipFill>
          <a:blip r:embed="rId2"/>
          <a:stretch>
            <a:fillRect/>
          </a:stretch>
        </p:blipFill>
        <p:spPr>
          <a:xfrm>
            <a:off x="157215" y="5588972"/>
            <a:ext cx="1302334" cy="1269027"/>
          </a:xfrm>
          <a:prstGeom prst="rect">
            <a:avLst/>
          </a:prstGeom>
        </p:spPr>
      </p:pic>
      <p:sp>
        <p:nvSpPr>
          <p:cNvPr id="7" name="Rectangle 6">
            <a:extLst>
              <a:ext uri="{FF2B5EF4-FFF2-40B4-BE49-F238E27FC236}">
                <a16:creationId xmlns:a16="http://schemas.microsoft.com/office/drawing/2014/main" id="{9F3CDB27-3ED8-462A-A6A6-12241ADF3696}"/>
              </a:ext>
            </a:extLst>
          </p:cNvPr>
          <p:cNvSpPr/>
          <p:nvPr/>
        </p:nvSpPr>
        <p:spPr>
          <a:xfrm>
            <a:off x="1831808" y="672358"/>
            <a:ext cx="6854992" cy="4411657"/>
          </a:xfrm>
          <a:prstGeom prst="rect">
            <a:avLst/>
          </a:prstGeom>
        </p:spPr>
        <p:txBody>
          <a:bodyPr wrap="square">
            <a:spAutoFit/>
          </a:bodyPr>
          <a:lstStyle/>
          <a:p>
            <a:pPr algn="just">
              <a:lnSpc>
                <a:spcPct val="107000"/>
              </a:lnSpc>
              <a:spcAft>
                <a:spcPts val="0"/>
              </a:spcAft>
            </a:pPr>
            <a:endParaRPr lang="en-US" sz="2400" dirty="0">
              <a:ea typeface="Calibri" panose="020F0502020204030204" pitchFamily="34" charset="0"/>
              <a:cs typeface="Times New Roman" panose="02020603050405020304" pitchFamily="18" charset="0"/>
            </a:endParaRPr>
          </a:p>
          <a:p>
            <a:pPr marL="342900" indent="-342900" algn="just">
              <a:spcAft>
                <a:spcPts val="600"/>
              </a:spcAft>
              <a:buFont typeface="Arial" panose="020B0604020202020204" pitchFamily="34" charset="0"/>
              <a:buChar char="•"/>
            </a:pPr>
            <a:r>
              <a:rPr lang="en-US" sz="2400" dirty="0">
                <a:ea typeface="Calibri" panose="020F0502020204030204" pitchFamily="34" charset="0"/>
                <a:cs typeface="Times New Roman" panose="02020603050405020304" pitchFamily="18" charset="0"/>
              </a:rPr>
              <a:t>Key </a:t>
            </a:r>
            <a:r>
              <a:rPr lang="en-US" sz="2400" b="1" dirty="0">
                <a:ea typeface="Calibri" panose="020F0502020204030204" pitchFamily="34" charset="0"/>
                <a:cs typeface="Times New Roman" panose="02020603050405020304" pitchFamily="18" charset="0"/>
              </a:rPr>
              <a:t>t</a:t>
            </a:r>
            <a:r>
              <a:rPr lang="en-US" sz="2400" b="1" dirty="0"/>
              <a:t>echnical contributions </a:t>
            </a:r>
            <a:r>
              <a:rPr lang="en-US" sz="2400" dirty="0"/>
              <a:t>for the </a:t>
            </a:r>
            <a:r>
              <a:rPr lang="en-US" sz="2400" b="1" dirty="0"/>
              <a:t>revision of this policy came from:</a:t>
            </a:r>
          </a:p>
          <a:p>
            <a:pPr marL="893763" lvl="1" indent="-436563" algn="just">
              <a:buFont typeface="Wingdings" panose="05000000000000000000" pitchFamily="2" charset="2"/>
              <a:buChar char="ü"/>
            </a:pPr>
            <a:r>
              <a:rPr lang="en-GB" sz="2400" dirty="0"/>
              <a:t>NPC / MHSS / MAWLR / MGEPESW / MEAC / </a:t>
            </a:r>
          </a:p>
          <a:p>
            <a:pPr lvl="1" algn="just">
              <a:spcBef>
                <a:spcPts val="600"/>
              </a:spcBef>
            </a:pPr>
            <a:r>
              <a:rPr lang="en-GB" sz="2400" dirty="0"/>
              <a:t>	MHETI / MURD / MIT / MICT / MET </a:t>
            </a:r>
            <a:endParaRPr lang="en-US" sz="2400" dirty="0"/>
          </a:p>
          <a:p>
            <a:pPr marL="893763" lvl="1" indent="-436563" algn="just">
              <a:spcBef>
                <a:spcPts val="600"/>
              </a:spcBef>
              <a:buFont typeface="Wingdings" panose="05000000000000000000" pitchFamily="2" charset="2"/>
              <a:buChar char="ü"/>
            </a:pPr>
            <a:r>
              <a:rPr lang="en-GB" sz="2400" dirty="0"/>
              <a:t>All Regional Councils</a:t>
            </a:r>
            <a:endParaRPr lang="en-US" sz="2400" dirty="0"/>
          </a:p>
          <a:p>
            <a:pPr marL="342900" indent="-342900" algn="just">
              <a:buFont typeface="Arial" panose="020B0604020202020204" pitchFamily="34" charset="0"/>
              <a:buChar char="•"/>
            </a:pPr>
            <a:endParaRPr lang="en-US" sz="2400" dirty="0"/>
          </a:p>
          <a:p>
            <a:pPr marL="342900" indent="-342900" algn="just">
              <a:buFont typeface="Arial" panose="020B0604020202020204" pitchFamily="34" charset="0"/>
              <a:buChar char="•"/>
            </a:pPr>
            <a:r>
              <a:rPr lang="en-US" sz="2400" b="1" dirty="0"/>
              <a:t>Technical &amp; financial inputs </a:t>
            </a:r>
            <a:r>
              <a:rPr lang="en-US" sz="2400" dirty="0"/>
              <a:t>of the United Nations agencies (WFP, UNICEF, FAO and WHO), USAID and statutory institutions, including Civil Society Organizations (CSOs), Academia and Private Sector</a:t>
            </a:r>
            <a:endParaRPr lang="en-US" sz="2400" dirty="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657540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D3824B-EB1B-4CEA-ABFB-3978C343C635}"/>
              </a:ext>
            </a:extLst>
          </p:cNvPr>
          <p:cNvSpPr>
            <a:spLocks noGrp="1"/>
          </p:cNvSpPr>
          <p:nvPr>
            <p:ph type="title"/>
          </p:nvPr>
        </p:nvSpPr>
        <p:spPr>
          <a:xfrm>
            <a:off x="1616766" y="449971"/>
            <a:ext cx="7070034" cy="623714"/>
          </a:xfrm>
        </p:spPr>
        <p:txBody>
          <a:bodyPr>
            <a:normAutofit fontScale="90000"/>
          </a:bodyPr>
          <a:lstStyle/>
          <a:p>
            <a:pPr algn="l"/>
            <a:br>
              <a:rPr lang="en-GB" dirty="0"/>
            </a:br>
            <a:r>
              <a:rPr lang="en-GB" dirty="0"/>
              <a:t> </a:t>
            </a:r>
            <a:endParaRPr lang="en-US" dirty="0"/>
          </a:p>
        </p:txBody>
      </p:sp>
      <p:sp>
        <p:nvSpPr>
          <p:cNvPr id="3" name="Content Placeholder 2">
            <a:extLst>
              <a:ext uri="{FF2B5EF4-FFF2-40B4-BE49-F238E27FC236}">
                <a16:creationId xmlns:a16="http://schemas.microsoft.com/office/drawing/2014/main" id="{7EF24643-081E-4829-BCB8-7EF67E285D7A}"/>
              </a:ext>
            </a:extLst>
          </p:cNvPr>
          <p:cNvSpPr>
            <a:spLocks noGrp="1"/>
          </p:cNvSpPr>
          <p:nvPr>
            <p:ph idx="1"/>
          </p:nvPr>
        </p:nvSpPr>
        <p:spPr>
          <a:xfrm>
            <a:off x="1773980" y="136525"/>
            <a:ext cx="7070034" cy="6408029"/>
          </a:xfrm>
        </p:spPr>
        <p:txBody>
          <a:bodyPr>
            <a:normAutofit fontScale="55000" lnSpcReduction="20000"/>
          </a:bodyPr>
          <a:lstStyle/>
          <a:p>
            <a:pPr marL="0" indent="0">
              <a:buNone/>
            </a:pPr>
            <a:endParaRPr lang="en-GB" sz="2000" dirty="0"/>
          </a:p>
          <a:p>
            <a:pPr marL="187325" indent="0" algn="just">
              <a:lnSpc>
                <a:spcPct val="120000"/>
              </a:lnSpc>
              <a:buNone/>
            </a:pPr>
            <a:r>
              <a:rPr lang="en-GB" sz="2900" dirty="0"/>
              <a:t>The revised policy contains </a:t>
            </a:r>
            <a:r>
              <a:rPr lang="en-GB" sz="3600" b="1" dirty="0"/>
              <a:t>five major sections</a:t>
            </a:r>
            <a:r>
              <a:rPr lang="en-GB" sz="2900" dirty="0"/>
              <a:t>, and its implementation is supported by an implementation plan and a coordination system </a:t>
            </a:r>
          </a:p>
          <a:p>
            <a:pPr marL="0" indent="0" algn="just">
              <a:buNone/>
            </a:pPr>
            <a:endParaRPr lang="en-US" sz="2900" dirty="0"/>
          </a:p>
          <a:p>
            <a:pPr lvl="1" algn="just">
              <a:buFont typeface="Wingdings" panose="05000000000000000000" pitchFamily="2" charset="2"/>
              <a:buChar char="ü"/>
            </a:pPr>
            <a:r>
              <a:rPr lang="en-US" sz="2900" b="1" u="sng" dirty="0"/>
              <a:t>Section one:</a:t>
            </a:r>
            <a:r>
              <a:rPr lang="en-US" sz="2900" b="1" dirty="0"/>
              <a:t> Introduction and Background information.</a:t>
            </a:r>
            <a:r>
              <a:rPr lang="en-US" sz="2900" dirty="0"/>
              <a:t> (the methodology, situation analysis, discusses prior efforts, predisposing factors for FN insecurity and status of Food and Nutrition interventions, existing gaps and opportunities in Namibia</a:t>
            </a:r>
          </a:p>
          <a:p>
            <a:pPr marL="457200" lvl="1" indent="0" algn="just">
              <a:buNone/>
            </a:pPr>
            <a:endParaRPr lang="en-GB" sz="2900" dirty="0"/>
          </a:p>
          <a:p>
            <a:pPr lvl="1" algn="just">
              <a:buFont typeface="Wingdings" panose="05000000000000000000" pitchFamily="2" charset="2"/>
              <a:buChar char="ü"/>
            </a:pPr>
            <a:r>
              <a:rPr lang="en-US" sz="2900" b="1" u="sng" dirty="0"/>
              <a:t>Section two:</a:t>
            </a:r>
            <a:r>
              <a:rPr lang="en-US" sz="2900" b="1" dirty="0"/>
              <a:t> </a:t>
            </a:r>
            <a:r>
              <a:rPr lang="en-US" sz="2900" dirty="0"/>
              <a:t> </a:t>
            </a:r>
            <a:r>
              <a:rPr lang="en-US" sz="2900" b="1" dirty="0"/>
              <a:t>Rationale, Legal alignment and Guiding Principles</a:t>
            </a:r>
            <a:r>
              <a:rPr lang="en-US" sz="2900" dirty="0"/>
              <a:t> </a:t>
            </a:r>
            <a:r>
              <a:rPr lang="en-US" sz="2900" b="1" dirty="0"/>
              <a:t>for the policy</a:t>
            </a:r>
            <a:r>
              <a:rPr lang="en-US" sz="2900" dirty="0"/>
              <a:t>. The section explains the rationale for revising the policy document and explains how it addresses policy gaps on food and nutrition security in the country.</a:t>
            </a:r>
          </a:p>
          <a:p>
            <a:pPr marL="457200" lvl="1" indent="0" algn="just">
              <a:buNone/>
            </a:pPr>
            <a:endParaRPr lang="en-US" sz="2900" dirty="0"/>
          </a:p>
          <a:p>
            <a:pPr lvl="1" algn="just">
              <a:buFont typeface="Wingdings" panose="05000000000000000000" pitchFamily="2" charset="2"/>
              <a:buChar char="ü"/>
            </a:pPr>
            <a:r>
              <a:rPr lang="en-US" sz="2900" b="1" u="sng" dirty="0"/>
              <a:t>Section three:</a:t>
            </a:r>
            <a:r>
              <a:rPr lang="en-US" sz="2900" b="1" dirty="0"/>
              <a:t> Policy Goals, Objectives and Strategies. </a:t>
            </a:r>
            <a:r>
              <a:rPr lang="en-US" sz="2900" dirty="0"/>
              <a:t>The section provides policy direction, including vision, mission, goal and objectives of the policy </a:t>
            </a:r>
            <a:r>
              <a:rPr lang="en-GB" sz="2900" dirty="0"/>
              <a:t>and highlights a number of strategies and related activities under each objective.</a:t>
            </a:r>
          </a:p>
          <a:p>
            <a:pPr marL="457200" lvl="1" indent="0" algn="just">
              <a:buNone/>
            </a:pPr>
            <a:endParaRPr lang="en-GB" sz="2900" dirty="0"/>
          </a:p>
          <a:p>
            <a:pPr lvl="1" algn="just">
              <a:buFont typeface="Wingdings" panose="05000000000000000000" pitchFamily="2" charset="2"/>
              <a:buChar char="ü"/>
            </a:pPr>
            <a:r>
              <a:rPr lang="en-GB" sz="2900" b="1" u="sng" dirty="0"/>
              <a:t>Section four:</a:t>
            </a:r>
            <a:r>
              <a:rPr lang="en-GB" sz="2900" b="1" dirty="0"/>
              <a:t> Institutional Arrangements and Coordination Mechanism.</a:t>
            </a:r>
            <a:r>
              <a:rPr lang="en-GB" sz="2900" dirty="0"/>
              <a:t> Herein is the policy Institutional arrangements and coordination framework for government Offices, Ministries and Agencies.</a:t>
            </a:r>
          </a:p>
          <a:p>
            <a:pPr marL="457200" lvl="1" indent="0" algn="just">
              <a:buNone/>
            </a:pPr>
            <a:endParaRPr lang="en-GB" sz="2900" dirty="0"/>
          </a:p>
          <a:p>
            <a:pPr lvl="1" algn="just">
              <a:buFont typeface="Wingdings" panose="05000000000000000000" pitchFamily="2" charset="2"/>
              <a:buChar char="ü"/>
            </a:pPr>
            <a:r>
              <a:rPr lang="en-GB" sz="2900" b="1" u="sng" dirty="0"/>
              <a:t>Section five:</a:t>
            </a:r>
            <a:r>
              <a:rPr lang="en-GB" sz="2900" b="1" dirty="0"/>
              <a:t> Implementation Action Plan for the policy. </a:t>
            </a:r>
            <a:r>
              <a:rPr lang="en-GB" sz="2900" dirty="0"/>
              <a:t>The section focuses on describing t</a:t>
            </a:r>
            <a:r>
              <a:rPr lang="en-US" sz="2900" dirty="0"/>
              <a:t>he costed multi-sectoral implementation action framework developed to implement this policy. </a:t>
            </a:r>
          </a:p>
          <a:p>
            <a:pPr marL="457200" lvl="1" indent="0" algn="just">
              <a:buNone/>
            </a:pPr>
            <a:endParaRPr lang="en-US" sz="2900" dirty="0"/>
          </a:p>
          <a:p>
            <a:pPr lvl="1" algn="just">
              <a:buFont typeface="Wingdings" panose="05000000000000000000" pitchFamily="2" charset="2"/>
              <a:buChar char="ü"/>
            </a:pPr>
            <a:r>
              <a:rPr lang="en-US" sz="2900" b="1" u="sng" dirty="0"/>
              <a:t>Supplementary:</a:t>
            </a:r>
            <a:r>
              <a:rPr lang="en-US" sz="2900" b="1" dirty="0"/>
              <a:t> </a:t>
            </a:r>
            <a:r>
              <a:rPr lang="en-US" sz="2900" dirty="0"/>
              <a:t>Implementation Action Plan.</a:t>
            </a:r>
          </a:p>
        </p:txBody>
      </p:sp>
      <p:sp>
        <p:nvSpPr>
          <p:cNvPr id="4" name="Slide Number Placeholder 3">
            <a:extLst>
              <a:ext uri="{FF2B5EF4-FFF2-40B4-BE49-F238E27FC236}">
                <a16:creationId xmlns:a16="http://schemas.microsoft.com/office/drawing/2014/main" id="{7CAE615A-438A-40BC-9C68-D49BCD5DDA60}"/>
              </a:ext>
            </a:extLst>
          </p:cNvPr>
          <p:cNvSpPr>
            <a:spLocks noGrp="1"/>
          </p:cNvSpPr>
          <p:nvPr>
            <p:ph type="sldNum" sz="quarter" idx="12"/>
          </p:nvPr>
        </p:nvSpPr>
        <p:spPr/>
        <p:txBody>
          <a:bodyPr/>
          <a:lstStyle/>
          <a:p>
            <a:fld id="{BB9F0690-56C8-DD4C-981A-01B70E48BD6C}" type="slidenum">
              <a:rPr lang="en-US" smtClean="0"/>
              <a:t>24</a:t>
            </a:fld>
            <a:endParaRPr lang="en-US"/>
          </a:p>
        </p:txBody>
      </p:sp>
      <p:sp>
        <p:nvSpPr>
          <p:cNvPr id="5" name="Rectangle 4">
            <a:extLst>
              <a:ext uri="{FF2B5EF4-FFF2-40B4-BE49-F238E27FC236}">
                <a16:creationId xmlns:a16="http://schemas.microsoft.com/office/drawing/2014/main" id="{62E7BD6C-D1C8-4883-8E73-91364C2AA5CA}"/>
              </a:ext>
            </a:extLst>
          </p:cNvPr>
          <p:cNvSpPr/>
          <p:nvPr/>
        </p:nvSpPr>
        <p:spPr>
          <a:xfrm>
            <a:off x="0" y="0"/>
            <a:ext cx="1616765" cy="6857999"/>
          </a:xfrm>
          <a:prstGeom prst="rect">
            <a:avLst/>
          </a:prstGeom>
          <a:gradFill flip="none" rotWithShape="1">
            <a:gsLst>
              <a:gs pos="91000">
                <a:srgbClr val="063096"/>
              </a:gs>
              <a:gs pos="66000">
                <a:srgbClr val="030F3D"/>
              </a:gs>
            </a:gsLst>
            <a:lin ang="18840000" scaled="0"/>
            <a:tileRect/>
          </a:gradFill>
          <a:ln w="6350" cap="flat" cmpd="sng" algn="ctr">
            <a:noFill/>
            <a:prstDash val="solid"/>
            <a:miter lim="800000"/>
          </a:ln>
          <a:effectLst/>
        </p:spPr>
        <p:txBody>
          <a:bodyPr rot="0" spcFirstLastPara="0" vert="horz" wrap="square" lIns="147348" tIns="73674" rIns="147348" bIns="73674" numCol="1" spcCol="231012" rtlCol="0" fromWordArt="0" anchor="t" anchorCtr="0" forceAA="0" compatLnSpc="1">
            <a:prstTxWarp prst="textNoShape">
              <a:avLst/>
            </a:prstTxWarp>
            <a:noAutofit/>
          </a:bodyPr>
          <a:lstStyle/>
          <a:p>
            <a:endParaRPr lang="en-GB" sz="2400" dirty="0">
              <a:solidFill>
                <a:schemeClr val="bg1"/>
              </a:solidFill>
            </a:endParaRPr>
          </a:p>
          <a:p>
            <a:endParaRPr lang="en-GB" sz="2400" dirty="0">
              <a:solidFill>
                <a:schemeClr val="bg1"/>
              </a:solidFill>
            </a:endParaRPr>
          </a:p>
          <a:p>
            <a:endParaRPr lang="en-GB" sz="2400" dirty="0">
              <a:solidFill>
                <a:schemeClr val="bg1"/>
              </a:solidFill>
            </a:endParaRPr>
          </a:p>
          <a:p>
            <a:endParaRPr lang="en-GB" sz="2400" dirty="0">
              <a:solidFill>
                <a:schemeClr val="bg1"/>
              </a:solidFill>
            </a:endParaRPr>
          </a:p>
          <a:p>
            <a:endParaRPr lang="en-GB" sz="2400" dirty="0">
              <a:solidFill>
                <a:schemeClr val="bg1"/>
              </a:solidFill>
            </a:endParaRPr>
          </a:p>
          <a:p>
            <a:pPr algn="ctr"/>
            <a:r>
              <a:rPr lang="en-GB" sz="2400" dirty="0">
                <a:solidFill>
                  <a:schemeClr val="bg1"/>
                </a:solidFill>
              </a:rPr>
              <a:t>6. </a:t>
            </a:r>
          </a:p>
          <a:p>
            <a:pPr algn="ctr"/>
            <a:r>
              <a:rPr lang="en-GB" sz="2400" dirty="0">
                <a:solidFill>
                  <a:schemeClr val="bg1"/>
                </a:solidFill>
              </a:rPr>
              <a:t>Policy Content</a:t>
            </a:r>
          </a:p>
        </p:txBody>
      </p:sp>
      <p:pic>
        <p:nvPicPr>
          <p:cNvPr id="6" name="Picture 5">
            <a:extLst>
              <a:ext uri="{FF2B5EF4-FFF2-40B4-BE49-F238E27FC236}">
                <a16:creationId xmlns:a16="http://schemas.microsoft.com/office/drawing/2014/main" id="{CE1F90E7-662C-4C18-BF01-04B014E70530}"/>
              </a:ext>
            </a:extLst>
          </p:cNvPr>
          <p:cNvPicPr>
            <a:picLocks noChangeAspect="1"/>
          </p:cNvPicPr>
          <p:nvPr/>
        </p:nvPicPr>
        <p:blipFill>
          <a:blip r:embed="rId2"/>
          <a:stretch>
            <a:fillRect/>
          </a:stretch>
        </p:blipFill>
        <p:spPr>
          <a:xfrm>
            <a:off x="157215" y="5588972"/>
            <a:ext cx="1302334" cy="1269027"/>
          </a:xfrm>
          <a:prstGeom prst="rect">
            <a:avLst/>
          </a:prstGeom>
        </p:spPr>
      </p:pic>
    </p:spTree>
    <p:extLst>
      <p:ext uri="{BB962C8B-B14F-4D97-AF65-F5344CB8AC3E}">
        <p14:creationId xmlns:p14="http://schemas.microsoft.com/office/powerpoint/2010/main" val="1078665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anim calcmode="lin" valueType="num">
                                      <p:cBhvr additive="base">
                                        <p:cTn id="1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anim calcmode="lin" valueType="num">
                                      <p:cBhvr additive="base">
                                        <p:cTn id="1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anim calcmode="lin" valueType="num">
                                      <p:cBhvr additive="base">
                                        <p:cTn id="25"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11" end="11"/>
                                            </p:txEl>
                                          </p:spTgt>
                                        </p:tgtEl>
                                        <p:attrNameLst>
                                          <p:attrName>style.visibility</p:attrName>
                                        </p:attrNameLst>
                                      </p:cBhvr>
                                      <p:to>
                                        <p:strVal val="visible"/>
                                      </p:to>
                                    </p:set>
                                    <p:anim calcmode="lin" valueType="num">
                                      <p:cBhvr additive="base">
                                        <p:cTn id="31"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13" end="13"/>
                                            </p:txEl>
                                          </p:spTgt>
                                        </p:tgtEl>
                                        <p:attrNameLst>
                                          <p:attrName>style.visibility</p:attrName>
                                        </p:attrNameLst>
                                      </p:cBhvr>
                                      <p:to>
                                        <p:strVal val="visible"/>
                                      </p:to>
                                    </p:set>
                                    <p:anim calcmode="lin" valueType="num">
                                      <p:cBhvr additive="base">
                                        <p:cTn id="37" dur="500" fill="hold"/>
                                        <p:tgtEl>
                                          <p:spTgt spid="3">
                                            <p:txEl>
                                              <p:pRg st="13" end="13"/>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13" end="1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D3824B-EB1B-4CEA-ABFB-3978C343C635}"/>
              </a:ext>
            </a:extLst>
          </p:cNvPr>
          <p:cNvSpPr>
            <a:spLocks noGrp="1"/>
          </p:cNvSpPr>
          <p:nvPr>
            <p:ph type="title"/>
          </p:nvPr>
        </p:nvSpPr>
        <p:spPr>
          <a:xfrm>
            <a:off x="1852420" y="464684"/>
            <a:ext cx="7420358" cy="365125"/>
          </a:xfrm>
        </p:spPr>
        <p:txBody>
          <a:bodyPr>
            <a:normAutofit fontScale="90000"/>
          </a:bodyPr>
          <a:lstStyle/>
          <a:p>
            <a:pPr algn="l"/>
            <a:r>
              <a:rPr lang="en-GB" sz="3600" b="1" dirty="0"/>
              <a:t>Revised Food and Nutrition Security Policy</a:t>
            </a:r>
            <a:br>
              <a:rPr lang="en-GB" dirty="0"/>
            </a:br>
            <a:r>
              <a:rPr lang="en-GB" dirty="0"/>
              <a:t> </a:t>
            </a:r>
            <a:endParaRPr lang="en-US" dirty="0"/>
          </a:p>
        </p:txBody>
      </p:sp>
      <p:sp>
        <p:nvSpPr>
          <p:cNvPr id="3" name="Content Placeholder 2">
            <a:extLst>
              <a:ext uri="{FF2B5EF4-FFF2-40B4-BE49-F238E27FC236}">
                <a16:creationId xmlns:a16="http://schemas.microsoft.com/office/drawing/2014/main" id="{7EF24643-081E-4829-BCB8-7EF67E285D7A}"/>
              </a:ext>
            </a:extLst>
          </p:cNvPr>
          <p:cNvSpPr>
            <a:spLocks noGrp="1"/>
          </p:cNvSpPr>
          <p:nvPr>
            <p:ph idx="1"/>
          </p:nvPr>
        </p:nvSpPr>
        <p:spPr>
          <a:xfrm>
            <a:off x="2009145" y="833384"/>
            <a:ext cx="7162801" cy="6074228"/>
          </a:xfrm>
        </p:spPr>
        <p:txBody>
          <a:bodyPr>
            <a:normAutofit fontScale="40000" lnSpcReduction="20000"/>
          </a:bodyPr>
          <a:lstStyle/>
          <a:p>
            <a:pPr marL="1119188" indent="-1119188">
              <a:lnSpc>
                <a:spcPct val="120000"/>
              </a:lnSpc>
              <a:buNone/>
            </a:pPr>
            <a:r>
              <a:rPr lang="en-GB" sz="6800" b="1" dirty="0"/>
              <a:t>Vision:  </a:t>
            </a:r>
            <a:r>
              <a:rPr lang="en-US" sz="6800" dirty="0"/>
              <a:t>Optimal food and nutrition security            for a healthy and productive nation</a:t>
            </a:r>
          </a:p>
          <a:p>
            <a:pPr marL="800100" indent="-800100">
              <a:lnSpc>
                <a:spcPct val="120000"/>
              </a:lnSpc>
              <a:spcBef>
                <a:spcPts val="2100"/>
              </a:spcBef>
              <a:buNone/>
            </a:pPr>
            <a:r>
              <a:rPr lang="en-US" sz="6800" b="1" dirty="0"/>
              <a:t>Mission: 	</a:t>
            </a:r>
            <a:r>
              <a:rPr lang="en-ZA" sz="6800" dirty="0"/>
              <a:t>To provide integrated, affordable, accessible and equitable, quality food         and nutrition security services that are responsive to the needs of the population. </a:t>
            </a:r>
            <a:endParaRPr lang="en-US" sz="6800" dirty="0"/>
          </a:p>
          <a:p>
            <a:pPr marL="1114425" indent="-1114425">
              <a:lnSpc>
                <a:spcPct val="120000"/>
              </a:lnSpc>
              <a:spcBef>
                <a:spcPts val="2800"/>
              </a:spcBef>
              <a:buNone/>
            </a:pPr>
            <a:r>
              <a:rPr lang="en-GB" sz="6800" b="1" dirty="0"/>
              <a:t>Policy Goal:</a:t>
            </a:r>
            <a:r>
              <a:rPr lang="en-GB" sz="6800" dirty="0"/>
              <a:t> 	</a:t>
            </a:r>
          </a:p>
          <a:p>
            <a:pPr marL="585788" indent="0">
              <a:lnSpc>
                <a:spcPct val="120000"/>
              </a:lnSpc>
              <a:buNone/>
            </a:pPr>
            <a:r>
              <a:rPr lang="en-US" sz="6800" dirty="0"/>
              <a:t>To ensure that the population has access to adequate, safe, quality food and water throughout their life cycle that always meets their nutrient requirements for optimal healthy and productive lives. </a:t>
            </a:r>
          </a:p>
          <a:p>
            <a:pPr marL="0" indent="0">
              <a:buNone/>
            </a:pPr>
            <a:endParaRPr lang="en-US" dirty="0"/>
          </a:p>
        </p:txBody>
      </p:sp>
      <p:sp>
        <p:nvSpPr>
          <p:cNvPr id="4" name="Slide Number Placeholder 3">
            <a:extLst>
              <a:ext uri="{FF2B5EF4-FFF2-40B4-BE49-F238E27FC236}">
                <a16:creationId xmlns:a16="http://schemas.microsoft.com/office/drawing/2014/main" id="{7CAE615A-438A-40BC-9C68-D49BCD5DDA60}"/>
              </a:ext>
            </a:extLst>
          </p:cNvPr>
          <p:cNvSpPr>
            <a:spLocks noGrp="1"/>
          </p:cNvSpPr>
          <p:nvPr>
            <p:ph type="sldNum" sz="quarter" idx="12"/>
          </p:nvPr>
        </p:nvSpPr>
        <p:spPr/>
        <p:txBody>
          <a:bodyPr/>
          <a:lstStyle/>
          <a:p>
            <a:fld id="{BB9F0690-56C8-DD4C-981A-01B70E48BD6C}" type="slidenum">
              <a:rPr lang="en-US" smtClean="0"/>
              <a:t>25</a:t>
            </a:fld>
            <a:endParaRPr lang="en-US"/>
          </a:p>
        </p:txBody>
      </p:sp>
      <p:sp>
        <p:nvSpPr>
          <p:cNvPr id="5" name="Rectangle 4">
            <a:extLst>
              <a:ext uri="{FF2B5EF4-FFF2-40B4-BE49-F238E27FC236}">
                <a16:creationId xmlns:a16="http://schemas.microsoft.com/office/drawing/2014/main" id="{62E7BD6C-D1C8-4883-8E73-91364C2AA5CA}"/>
              </a:ext>
            </a:extLst>
          </p:cNvPr>
          <p:cNvSpPr/>
          <p:nvPr/>
        </p:nvSpPr>
        <p:spPr>
          <a:xfrm>
            <a:off x="0" y="0"/>
            <a:ext cx="1908313" cy="6857999"/>
          </a:xfrm>
          <a:prstGeom prst="rect">
            <a:avLst/>
          </a:prstGeom>
          <a:gradFill flip="none" rotWithShape="1">
            <a:gsLst>
              <a:gs pos="91000">
                <a:srgbClr val="063096"/>
              </a:gs>
              <a:gs pos="66000">
                <a:srgbClr val="030F3D"/>
              </a:gs>
            </a:gsLst>
            <a:lin ang="18840000" scaled="0"/>
            <a:tileRect/>
          </a:gradFill>
          <a:ln w="6350" cap="flat" cmpd="sng" algn="ctr">
            <a:noFill/>
            <a:prstDash val="solid"/>
            <a:miter lim="800000"/>
          </a:ln>
          <a:effectLst/>
        </p:spPr>
        <p:txBody>
          <a:bodyPr rot="0" spcFirstLastPara="0" vert="horz" wrap="square" lIns="147348" tIns="73674" rIns="147348" bIns="73674" numCol="1" spcCol="231012" rtlCol="0" fromWordArt="0" anchor="t" anchorCtr="0" forceAA="0" compatLnSpc="1">
            <a:prstTxWarp prst="textNoShape">
              <a:avLst/>
            </a:prstTxWarp>
            <a:noAutofit/>
          </a:bodyPr>
          <a:lstStyle/>
          <a:p>
            <a:pPr algn="just"/>
            <a:r>
              <a:rPr lang="en-US" sz="2400" dirty="0">
                <a:solidFill>
                  <a:srgbClr val="FF6600"/>
                </a:solidFill>
                <a:latin typeface="Aharoni" panose="02010803020104030203" pitchFamily="2" charset="-79"/>
                <a:cs typeface="Aharoni" panose="02010803020104030203" pitchFamily="2" charset="-79"/>
              </a:rPr>
              <a:t>  </a:t>
            </a:r>
          </a:p>
          <a:p>
            <a:pPr algn="just"/>
            <a:endParaRPr lang="en-GB" sz="2400" dirty="0">
              <a:solidFill>
                <a:schemeClr val="bg1"/>
              </a:solidFill>
            </a:endParaRPr>
          </a:p>
          <a:p>
            <a:pPr algn="just"/>
            <a:endParaRPr lang="en-GB" sz="2400" dirty="0">
              <a:solidFill>
                <a:schemeClr val="bg1"/>
              </a:solidFill>
            </a:endParaRPr>
          </a:p>
          <a:p>
            <a:pPr algn="just"/>
            <a:endParaRPr lang="en-GB" sz="2400" dirty="0">
              <a:solidFill>
                <a:schemeClr val="bg1"/>
              </a:solidFill>
            </a:endParaRPr>
          </a:p>
          <a:p>
            <a:pPr algn="ctr"/>
            <a:r>
              <a:rPr lang="en-GB" sz="2400" dirty="0">
                <a:solidFill>
                  <a:schemeClr val="bg1"/>
                </a:solidFill>
              </a:rPr>
              <a:t>6. </a:t>
            </a:r>
          </a:p>
          <a:p>
            <a:pPr algn="ctr"/>
            <a:r>
              <a:rPr lang="en-GB" sz="2400" dirty="0">
                <a:solidFill>
                  <a:schemeClr val="bg1"/>
                </a:solidFill>
              </a:rPr>
              <a:t>Policy Direction </a:t>
            </a:r>
          </a:p>
          <a:p>
            <a:pPr lvl="0" algn="just"/>
            <a:endParaRPr lang="en-US" sz="2400" dirty="0">
              <a:solidFill>
                <a:srgbClr val="FF6600"/>
              </a:solidFill>
              <a:latin typeface="Aharoni" panose="02010803020104030203" pitchFamily="2" charset="-79"/>
              <a:cs typeface="Aharoni" panose="02010803020104030203" pitchFamily="2" charset="-79"/>
            </a:endParaRPr>
          </a:p>
        </p:txBody>
      </p:sp>
      <p:pic>
        <p:nvPicPr>
          <p:cNvPr id="6" name="Picture 5">
            <a:extLst>
              <a:ext uri="{FF2B5EF4-FFF2-40B4-BE49-F238E27FC236}">
                <a16:creationId xmlns:a16="http://schemas.microsoft.com/office/drawing/2014/main" id="{CE1F90E7-662C-4C18-BF01-04B014E70530}"/>
              </a:ext>
            </a:extLst>
          </p:cNvPr>
          <p:cNvPicPr>
            <a:picLocks noChangeAspect="1"/>
          </p:cNvPicPr>
          <p:nvPr/>
        </p:nvPicPr>
        <p:blipFill>
          <a:blip r:embed="rId2"/>
          <a:stretch>
            <a:fillRect/>
          </a:stretch>
        </p:blipFill>
        <p:spPr>
          <a:xfrm>
            <a:off x="157215" y="5588972"/>
            <a:ext cx="1302334" cy="1269027"/>
          </a:xfrm>
          <a:prstGeom prst="rect">
            <a:avLst/>
          </a:prstGeom>
        </p:spPr>
      </p:pic>
    </p:spTree>
    <p:extLst>
      <p:ext uri="{BB962C8B-B14F-4D97-AF65-F5344CB8AC3E}">
        <p14:creationId xmlns:p14="http://schemas.microsoft.com/office/powerpoint/2010/main" val="412738249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EF24643-081E-4829-BCB8-7EF67E285D7A}"/>
              </a:ext>
            </a:extLst>
          </p:cNvPr>
          <p:cNvSpPr>
            <a:spLocks noGrp="1"/>
          </p:cNvSpPr>
          <p:nvPr>
            <p:ph idx="1"/>
          </p:nvPr>
        </p:nvSpPr>
        <p:spPr>
          <a:xfrm>
            <a:off x="1908313" y="136527"/>
            <a:ext cx="7235687" cy="6721473"/>
          </a:xfrm>
        </p:spPr>
        <p:txBody>
          <a:bodyPr>
            <a:normAutofit fontScale="25000" lnSpcReduction="20000"/>
          </a:bodyPr>
          <a:lstStyle/>
          <a:p>
            <a:pPr marL="0" indent="0">
              <a:spcBef>
                <a:spcPts val="200"/>
              </a:spcBef>
              <a:spcAft>
                <a:spcPts val="1800"/>
              </a:spcAft>
              <a:buNone/>
            </a:pPr>
            <a:r>
              <a:rPr lang="en-GB" sz="9600" b="1" u="sng" dirty="0"/>
              <a:t>Broad Policy Objectives: </a:t>
            </a:r>
            <a:endParaRPr lang="en-US" sz="9600" u="sng" dirty="0"/>
          </a:p>
          <a:p>
            <a:pPr marL="223838" indent="-223838">
              <a:lnSpc>
                <a:spcPct val="110000"/>
              </a:lnSpc>
              <a:spcBef>
                <a:spcPts val="200"/>
              </a:spcBef>
              <a:spcAft>
                <a:spcPts val="1200"/>
              </a:spcAft>
              <a:buNone/>
            </a:pPr>
            <a:r>
              <a:rPr lang="en-US" sz="8400" b="1" i="1" dirty="0"/>
              <a:t>Objective 1:</a:t>
            </a:r>
            <a:r>
              <a:rPr lang="en-US" sz="8400" i="1" dirty="0"/>
              <a:t> </a:t>
            </a:r>
            <a:r>
              <a:rPr lang="en-US" sz="8400" dirty="0"/>
              <a:t>By 2030,</a:t>
            </a:r>
            <a:r>
              <a:rPr lang="en-US" sz="8400" b="1" dirty="0"/>
              <a:t> reduce </a:t>
            </a:r>
            <a:r>
              <a:rPr lang="en-US" sz="8400" dirty="0"/>
              <a:t>the</a:t>
            </a:r>
            <a:r>
              <a:rPr lang="en-US" sz="8400" b="1" dirty="0"/>
              <a:t> prevalence of undernourishment </a:t>
            </a:r>
            <a:r>
              <a:rPr lang="en-US" sz="8400" dirty="0"/>
              <a:t>from 30.9% to 15% by facilitating the provision of adequate food and nutrition for </a:t>
            </a:r>
            <a:r>
              <a:rPr lang="en-US" sz="8400" u="sng" dirty="0"/>
              <a:t>mothers</a:t>
            </a:r>
            <a:r>
              <a:rPr lang="en-US" sz="8400" dirty="0"/>
              <a:t> and </a:t>
            </a:r>
            <a:r>
              <a:rPr lang="en-US" sz="8400" u="sng" dirty="0"/>
              <a:t>children</a:t>
            </a:r>
            <a:r>
              <a:rPr lang="en-US" sz="8400" dirty="0"/>
              <a:t> and ensuring </a:t>
            </a:r>
            <a:r>
              <a:rPr lang="en-US" sz="8400" b="1" dirty="0"/>
              <a:t>optimal health and productivity </a:t>
            </a:r>
            <a:r>
              <a:rPr lang="en-US" sz="8400" dirty="0"/>
              <a:t>of the </a:t>
            </a:r>
            <a:r>
              <a:rPr lang="en-US" sz="8400" b="1" dirty="0"/>
              <a:t>people of Namibia throughout their lifecycle</a:t>
            </a:r>
            <a:r>
              <a:rPr lang="en-US" sz="8400" dirty="0"/>
              <a:t>. </a:t>
            </a:r>
          </a:p>
          <a:p>
            <a:pPr marL="223838" indent="-223838">
              <a:lnSpc>
                <a:spcPct val="110000"/>
              </a:lnSpc>
              <a:spcBef>
                <a:spcPts val="200"/>
              </a:spcBef>
              <a:spcAft>
                <a:spcPts val="1200"/>
              </a:spcAft>
              <a:buNone/>
            </a:pPr>
            <a:r>
              <a:rPr lang="en-US" sz="8400" b="1" i="1" dirty="0"/>
              <a:t>Objective 2:</a:t>
            </a:r>
            <a:r>
              <a:rPr lang="en-US" sz="8400" i="1" dirty="0"/>
              <a:t> </a:t>
            </a:r>
            <a:r>
              <a:rPr lang="en-US" sz="8400" dirty="0"/>
              <a:t>By 2030, </a:t>
            </a:r>
            <a:r>
              <a:rPr lang="en-US" sz="8400" b="1" dirty="0"/>
              <a:t>increase</a:t>
            </a:r>
            <a:r>
              <a:rPr lang="en-US" sz="8400" dirty="0"/>
              <a:t> the share of domestic food requirements met through </a:t>
            </a:r>
            <a:r>
              <a:rPr lang="en-US" sz="8400" b="1" dirty="0"/>
              <a:t>national food production </a:t>
            </a:r>
            <a:r>
              <a:rPr lang="en-US" sz="8400" dirty="0"/>
              <a:t>from 30% to 60% by increasing the </a:t>
            </a:r>
            <a:r>
              <a:rPr lang="en-US" sz="8400" u="sng" dirty="0"/>
              <a:t>quality and quantity </a:t>
            </a:r>
            <a:r>
              <a:rPr lang="en-US" sz="8400" dirty="0"/>
              <a:t>of </a:t>
            </a:r>
            <a:r>
              <a:rPr lang="en-US" sz="8400" b="1" dirty="0"/>
              <a:t>diverse, nutritious, safe, and accessible food </a:t>
            </a:r>
            <a:r>
              <a:rPr lang="en-US" sz="8400" dirty="0"/>
              <a:t>for the populace of Namibia at all times. </a:t>
            </a:r>
          </a:p>
          <a:p>
            <a:pPr marL="223838" indent="-223838">
              <a:lnSpc>
                <a:spcPct val="110000"/>
              </a:lnSpc>
              <a:spcBef>
                <a:spcPts val="200"/>
              </a:spcBef>
              <a:spcAft>
                <a:spcPts val="1200"/>
              </a:spcAft>
              <a:buNone/>
            </a:pPr>
            <a:r>
              <a:rPr lang="en-US" sz="8400" b="1" i="1" dirty="0"/>
              <a:t>Objective 3: </a:t>
            </a:r>
            <a:r>
              <a:rPr lang="en-US" sz="8400" dirty="0"/>
              <a:t>By 2030, </a:t>
            </a:r>
            <a:r>
              <a:rPr lang="en-US" sz="8400" b="1" dirty="0"/>
              <a:t>reduce prevalence of stunting </a:t>
            </a:r>
            <a:r>
              <a:rPr lang="en-US" sz="8400" dirty="0"/>
              <a:t>from 24% to 12% through </a:t>
            </a:r>
            <a:r>
              <a:rPr lang="en-US" sz="8400" b="1" dirty="0"/>
              <a:t>nutrition sensitive interventions </a:t>
            </a:r>
            <a:r>
              <a:rPr lang="en-US" sz="8400" dirty="0"/>
              <a:t>and by ensuring access to </a:t>
            </a:r>
            <a:r>
              <a:rPr lang="en-US" sz="8400" u="sng" dirty="0"/>
              <a:t>health care services</a:t>
            </a:r>
            <a:r>
              <a:rPr lang="en-US" sz="8400" dirty="0"/>
              <a:t>, </a:t>
            </a:r>
            <a:r>
              <a:rPr lang="en-US" sz="8400" u="sng" dirty="0"/>
              <a:t>sanitation</a:t>
            </a:r>
            <a:r>
              <a:rPr lang="en-US" sz="8400" dirty="0"/>
              <a:t>, </a:t>
            </a:r>
            <a:r>
              <a:rPr lang="en-US" sz="8400" u="sng" dirty="0"/>
              <a:t>hygiene</a:t>
            </a:r>
            <a:r>
              <a:rPr lang="en-US" sz="8400" dirty="0"/>
              <a:t>, </a:t>
            </a:r>
            <a:r>
              <a:rPr lang="en-US" sz="8400" u="sng" dirty="0"/>
              <a:t>education</a:t>
            </a:r>
            <a:r>
              <a:rPr lang="en-US" sz="8400" dirty="0"/>
              <a:t>, and </a:t>
            </a:r>
            <a:r>
              <a:rPr lang="en-US" sz="8400" u="sng" dirty="0"/>
              <a:t>social protection </a:t>
            </a:r>
            <a:r>
              <a:rPr lang="en-US" sz="8400" dirty="0"/>
              <a:t>programmes for all people in Namibia. </a:t>
            </a:r>
          </a:p>
          <a:p>
            <a:pPr marL="223838" indent="-223838">
              <a:lnSpc>
                <a:spcPct val="110000"/>
              </a:lnSpc>
              <a:spcBef>
                <a:spcPts val="200"/>
              </a:spcBef>
              <a:spcAft>
                <a:spcPts val="1200"/>
              </a:spcAft>
              <a:buNone/>
            </a:pPr>
            <a:r>
              <a:rPr lang="en-US" sz="8400" b="1" i="1" dirty="0"/>
              <a:t>Objective 4: </a:t>
            </a:r>
            <a:r>
              <a:rPr lang="en-US" sz="8400" dirty="0"/>
              <a:t>To </a:t>
            </a:r>
            <a:r>
              <a:rPr lang="en-US" sz="8400" b="1" dirty="0"/>
              <a:t>increase investment </a:t>
            </a:r>
            <a:r>
              <a:rPr lang="en-US" sz="8400" dirty="0"/>
              <a:t>in food and nutrition security across all sectors by at least 4% annually and ensure an </a:t>
            </a:r>
            <a:r>
              <a:rPr lang="en-US" sz="8400" u="sng" dirty="0"/>
              <a:t>enabling environment </a:t>
            </a:r>
            <a:r>
              <a:rPr lang="en-US" sz="8400" dirty="0"/>
              <a:t>for </a:t>
            </a:r>
            <a:r>
              <a:rPr lang="en-US" sz="8400" b="1" dirty="0"/>
              <a:t>effective co-ordination </a:t>
            </a:r>
            <a:r>
              <a:rPr lang="en-US" sz="8400" dirty="0"/>
              <a:t>and </a:t>
            </a:r>
            <a:r>
              <a:rPr lang="en-US" sz="8400" b="1" dirty="0"/>
              <a:t>implementation</a:t>
            </a:r>
            <a:r>
              <a:rPr lang="en-US" sz="8400" dirty="0"/>
              <a:t>. </a:t>
            </a:r>
            <a:endParaRPr lang="en-GB" sz="8400" dirty="0"/>
          </a:p>
        </p:txBody>
      </p:sp>
      <p:sp>
        <p:nvSpPr>
          <p:cNvPr id="4" name="Slide Number Placeholder 3">
            <a:extLst>
              <a:ext uri="{FF2B5EF4-FFF2-40B4-BE49-F238E27FC236}">
                <a16:creationId xmlns:a16="http://schemas.microsoft.com/office/drawing/2014/main" id="{7CAE615A-438A-40BC-9C68-D49BCD5DDA60}"/>
              </a:ext>
            </a:extLst>
          </p:cNvPr>
          <p:cNvSpPr>
            <a:spLocks noGrp="1"/>
          </p:cNvSpPr>
          <p:nvPr>
            <p:ph type="sldNum" sz="quarter" idx="12"/>
          </p:nvPr>
        </p:nvSpPr>
        <p:spPr/>
        <p:txBody>
          <a:bodyPr/>
          <a:lstStyle/>
          <a:p>
            <a:fld id="{BB9F0690-56C8-DD4C-981A-01B70E48BD6C}" type="slidenum">
              <a:rPr lang="en-US" smtClean="0"/>
              <a:t>26</a:t>
            </a:fld>
            <a:endParaRPr lang="en-US"/>
          </a:p>
        </p:txBody>
      </p:sp>
      <p:sp>
        <p:nvSpPr>
          <p:cNvPr id="5" name="Rectangle 4">
            <a:extLst>
              <a:ext uri="{FF2B5EF4-FFF2-40B4-BE49-F238E27FC236}">
                <a16:creationId xmlns:a16="http://schemas.microsoft.com/office/drawing/2014/main" id="{62E7BD6C-D1C8-4883-8E73-91364C2AA5CA}"/>
              </a:ext>
            </a:extLst>
          </p:cNvPr>
          <p:cNvSpPr/>
          <p:nvPr/>
        </p:nvSpPr>
        <p:spPr>
          <a:xfrm>
            <a:off x="0" y="0"/>
            <a:ext cx="1908313" cy="6857999"/>
          </a:xfrm>
          <a:prstGeom prst="rect">
            <a:avLst/>
          </a:prstGeom>
          <a:gradFill flip="none" rotWithShape="1">
            <a:gsLst>
              <a:gs pos="91000">
                <a:srgbClr val="063096"/>
              </a:gs>
              <a:gs pos="66000">
                <a:srgbClr val="030F3D"/>
              </a:gs>
            </a:gsLst>
            <a:lin ang="18840000" scaled="0"/>
            <a:tileRect/>
          </a:gradFill>
          <a:ln w="6350" cap="flat" cmpd="sng" algn="ctr">
            <a:noFill/>
            <a:prstDash val="solid"/>
            <a:miter lim="800000"/>
          </a:ln>
          <a:effectLst/>
        </p:spPr>
        <p:txBody>
          <a:bodyPr rot="0" spcFirstLastPara="0" vert="horz" wrap="square" lIns="147348" tIns="73674" rIns="147348" bIns="73674" numCol="1" spcCol="231012" rtlCol="0" fromWordArt="0" anchor="t" anchorCtr="0" forceAA="0" compatLnSpc="1">
            <a:prstTxWarp prst="textNoShape">
              <a:avLst/>
            </a:prstTxWarp>
            <a:noAutofit/>
          </a:bodyPr>
          <a:lstStyle/>
          <a:p>
            <a:pPr algn="just"/>
            <a:r>
              <a:rPr lang="en-US" sz="2400" dirty="0">
                <a:solidFill>
                  <a:srgbClr val="FF6600"/>
                </a:solidFill>
                <a:latin typeface="Aharoni" panose="02010803020104030203" pitchFamily="2" charset="-79"/>
                <a:cs typeface="Aharoni" panose="02010803020104030203" pitchFamily="2" charset="-79"/>
              </a:rPr>
              <a:t>  </a:t>
            </a:r>
          </a:p>
          <a:p>
            <a:pPr algn="just"/>
            <a:endParaRPr lang="en-GB" sz="2400" dirty="0">
              <a:solidFill>
                <a:schemeClr val="bg1"/>
              </a:solidFill>
            </a:endParaRPr>
          </a:p>
          <a:p>
            <a:pPr algn="just"/>
            <a:endParaRPr lang="en-GB" sz="2400" dirty="0">
              <a:solidFill>
                <a:schemeClr val="bg1"/>
              </a:solidFill>
            </a:endParaRPr>
          </a:p>
          <a:p>
            <a:pPr algn="just"/>
            <a:endParaRPr lang="en-GB" sz="2400" dirty="0">
              <a:solidFill>
                <a:schemeClr val="bg1"/>
              </a:solidFill>
            </a:endParaRPr>
          </a:p>
          <a:p>
            <a:pPr algn="ctr"/>
            <a:r>
              <a:rPr lang="en-GB" sz="2400" dirty="0">
                <a:solidFill>
                  <a:schemeClr val="bg1"/>
                </a:solidFill>
              </a:rPr>
              <a:t>6. </a:t>
            </a:r>
          </a:p>
          <a:p>
            <a:pPr algn="ctr"/>
            <a:r>
              <a:rPr lang="en-GB" sz="2400" dirty="0">
                <a:solidFill>
                  <a:schemeClr val="bg1"/>
                </a:solidFill>
              </a:rPr>
              <a:t>Policy Objectives </a:t>
            </a:r>
          </a:p>
          <a:p>
            <a:pPr lvl="0" algn="just"/>
            <a:endParaRPr lang="en-US" sz="2400" dirty="0">
              <a:solidFill>
                <a:srgbClr val="FF6600"/>
              </a:solidFill>
              <a:latin typeface="Aharoni" panose="02010803020104030203" pitchFamily="2" charset="-79"/>
              <a:cs typeface="Aharoni" panose="02010803020104030203" pitchFamily="2" charset="-79"/>
            </a:endParaRPr>
          </a:p>
        </p:txBody>
      </p:sp>
      <p:pic>
        <p:nvPicPr>
          <p:cNvPr id="6" name="Picture 5">
            <a:extLst>
              <a:ext uri="{FF2B5EF4-FFF2-40B4-BE49-F238E27FC236}">
                <a16:creationId xmlns:a16="http://schemas.microsoft.com/office/drawing/2014/main" id="{CE1F90E7-662C-4C18-BF01-04B014E70530}"/>
              </a:ext>
            </a:extLst>
          </p:cNvPr>
          <p:cNvPicPr>
            <a:picLocks noChangeAspect="1"/>
          </p:cNvPicPr>
          <p:nvPr/>
        </p:nvPicPr>
        <p:blipFill>
          <a:blip r:embed="rId2"/>
          <a:stretch>
            <a:fillRect/>
          </a:stretch>
        </p:blipFill>
        <p:spPr>
          <a:xfrm>
            <a:off x="157215" y="5588972"/>
            <a:ext cx="1302334" cy="1269027"/>
          </a:xfrm>
          <a:prstGeom prst="rect">
            <a:avLst/>
          </a:prstGeom>
        </p:spPr>
      </p:pic>
    </p:spTree>
    <p:extLst>
      <p:ext uri="{BB962C8B-B14F-4D97-AF65-F5344CB8AC3E}">
        <p14:creationId xmlns:p14="http://schemas.microsoft.com/office/powerpoint/2010/main" val="80829344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8628" y="193184"/>
            <a:ext cx="8048171" cy="849242"/>
          </a:xfrm>
        </p:spPr>
        <p:txBody>
          <a:bodyPr>
            <a:normAutofit/>
          </a:bodyPr>
          <a:lstStyle/>
          <a:p>
            <a:r>
              <a:rPr lang="en-US" sz="3200" b="1" dirty="0">
                <a:solidFill>
                  <a:srgbClr val="0070C0"/>
                </a:solidFill>
                <a:latin typeface="Palatino Linotype" panose="02040502050505030304" pitchFamily="18" charset="0"/>
              </a:rPr>
              <a:t>7. Implementation Arrangements</a:t>
            </a:r>
          </a:p>
        </p:txBody>
      </p:sp>
      <p:sp>
        <p:nvSpPr>
          <p:cNvPr id="3" name="Content Placeholder 2"/>
          <p:cNvSpPr>
            <a:spLocks noGrp="1"/>
          </p:cNvSpPr>
          <p:nvPr>
            <p:ph idx="1"/>
          </p:nvPr>
        </p:nvSpPr>
        <p:spPr>
          <a:xfrm>
            <a:off x="284354" y="1566534"/>
            <a:ext cx="8756717" cy="5422768"/>
          </a:xfrm>
        </p:spPr>
        <p:txBody>
          <a:bodyPr>
            <a:normAutofit/>
          </a:bodyPr>
          <a:lstStyle/>
          <a:p>
            <a:pPr marL="9525" lvl="1" indent="0" algn="just">
              <a:buNone/>
            </a:pPr>
            <a:r>
              <a:rPr lang="en-GB" sz="2900" b="1" dirty="0"/>
              <a:t>Institutional Arrangements &amp; Coordination Mechanism:</a:t>
            </a:r>
            <a:endParaRPr lang="en-GB" sz="2900" dirty="0"/>
          </a:p>
          <a:p>
            <a:pPr marL="1290638" lvl="2" indent="-376238">
              <a:spcBef>
                <a:spcPts val="3000"/>
              </a:spcBef>
              <a:buFont typeface="Wingdings" panose="05000000000000000000" pitchFamily="2" charset="2"/>
              <a:buChar char="ü"/>
            </a:pPr>
            <a:r>
              <a:rPr lang="en-GB" sz="2500" dirty="0"/>
              <a:t>Outlines Institutional Arrangements and Coordination Framework for Government OMAs</a:t>
            </a:r>
          </a:p>
          <a:p>
            <a:pPr marL="1290638" lvl="2" indent="-376238">
              <a:spcBef>
                <a:spcPts val="2400"/>
              </a:spcBef>
              <a:buFont typeface="Wingdings" panose="05000000000000000000" pitchFamily="2" charset="2"/>
              <a:buChar char="ü"/>
            </a:pPr>
            <a:r>
              <a:rPr lang="en-GB" sz="2500" dirty="0"/>
              <a:t>The Coordinating Mechanism highlights the contribution of each technical partner </a:t>
            </a:r>
          </a:p>
          <a:p>
            <a:pPr lvl="2" algn="just">
              <a:buFont typeface="Wingdings" panose="05000000000000000000" pitchFamily="2" charset="2"/>
              <a:buChar char="ü"/>
            </a:pPr>
            <a:endParaRPr lang="en-GB" sz="2000" dirty="0"/>
          </a:p>
          <a:p>
            <a:pPr marL="914400" lvl="2" indent="0" algn="just">
              <a:buNone/>
            </a:pPr>
            <a:endParaRPr lang="en-GB" sz="2000" dirty="0"/>
          </a:p>
          <a:p>
            <a:pPr marL="914400" lvl="2" indent="0" algn="just">
              <a:buNone/>
            </a:pPr>
            <a:r>
              <a:rPr lang="en-US" sz="2000" i="1" dirty="0">
                <a:sym typeface="Wingdings" pitchFamily="2" charset="2"/>
              </a:rPr>
              <a:t>			</a:t>
            </a:r>
            <a:r>
              <a:rPr lang="en-US" sz="2000" i="1" dirty="0">
                <a:solidFill>
                  <a:srgbClr val="2F3A18"/>
                </a:solidFill>
                <a:sym typeface="Wingdings" pitchFamily="2" charset="2"/>
              </a:rPr>
              <a:t>	</a:t>
            </a:r>
            <a:r>
              <a:rPr lang="en-US" sz="2800" i="1" dirty="0">
                <a:solidFill>
                  <a:srgbClr val="2F3A18"/>
                </a:solidFill>
                <a:sym typeface="Wingdings" pitchFamily="2" charset="2"/>
              </a:rPr>
              <a:t> 	</a:t>
            </a:r>
            <a:r>
              <a:rPr lang="en-US" sz="2800" i="1" dirty="0">
                <a:solidFill>
                  <a:srgbClr val="2F3A18"/>
                </a:solidFill>
              </a:rPr>
              <a:t>Presentation to follow</a:t>
            </a:r>
          </a:p>
          <a:p>
            <a:pPr lvl="2" algn="just">
              <a:buFont typeface="Wingdings" panose="05000000000000000000" pitchFamily="2" charset="2"/>
              <a:buChar char="ü"/>
            </a:pPr>
            <a:endParaRPr lang="en-GB" sz="2500" dirty="0"/>
          </a:p>
        </p:txBody>
      </p:sp>
      <p:pic>
        <p:nvPicPr>
          <p:cNvPr id="4" name="Picture 3"/>
          <p:cNvPicPr>
            <a:picLocks noChangeAspect="1"/>
          </p:cNvPicPr>
          <p:nvPr/>
        </p:nvPicPr>
        <p:blipFill>
          <a:blip r:embed="rId3"/>
          <a:stretch>
            <a:fillRect/>
          </a:stretch>
        </p:blipFill>
        <p:spPr>
          <a:xfrm>
            <a:off x="338136" y="5586541"/>
            <a:ext cx="1122364" cy="1093659"/>
          </a:xfrm>
          <a:prstGeom prst="rect">
            <a:avLst/>
          </a:prstGeom>
        </p:spPr>
      </p:pic>
    </p:spTree>
    <p:extLst>
      <p:ext uri="{BB962C8B-B14F-4D97-AF65-F5344CB8AC3E}">
        <p14:creationId xmlns:p14="http://schemas.microsoft.com/office/powerpoint/2010/main" val="106257452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8628" y="193184"/>
            <a:ext cx="8048171" cy="849242"/>
          </a:xfrm>
        </p:spPr>
        <p:txBody>
          <a:bodyPr>
            <a:normAutofit/>
          </a:bodyPr>
          <a:lstStyle/>
          <a:p>
            <a:r>
              <a:rPr lang="en-US" sz="3200" b="1" dirty="0">
                <a:solidFill>
                  <a:srgbClr val="0070C0"/>
                </a:solidFill>
                <a:latin typeface="Palatino Linotype" panose="02040502050505030304" pitchFamily="18" charset="0"/>
              </a:rPr>
              <a:t>8. Implementation Action Plan</a:t>
            </a:r>
          </a:p>
        </p:txBody>
      </p:sp>
      <p:sp>
        <p:nvSpPr>
          <p:cNvPr id="3" name="Content Placeholder 2"/>
          <p:cNvSpPr>
            <a:spLocks noGrp="1"/>
          </p:cNvSpPr>
          <p:nvPr>
            <p:ph idx="1"/>
          </p:nvPr>
        </p:nvSpPr>
        <p:spPr>
          <a:xfrm>
            <a:off x="638629" y="1042426"/>
            <a:ext cx="8229600" cy="5422768"/>
          </a:xfrm>
        </p:spPr>
        <p:txBody>
          <a:bodyPr>
            <a:normAutofit/>
          </a:bodyPr>
          <a:lstStyle/>
          <a:p>
            <a:pPr marL="53975" lvl="1" indent="0" algn="just">
              <a:buNone/>
            </a:pPr>
            <a:r>
              <a:rPr lang="en-GB" sz="2900" b="1" dirty="0"/>
              <a:t>Implementation Action Plan for the Policy. </a:t>
            </a:r>
          </a:p>
          <a:p>
            <a:pPr marL="1335088" lvl="2" indent="-420688" algn="just">
              <a:spcBef>
                <a:spcPts val="1176"/>
              </a:spcBef>
              <a:buFont typeface="Wingdings" panose="05000000000000000000" pitchFamily="2" charset="2"/>
              <a:buChar char="ü"/>
            </a:pPr>
            <a:r>
              <a:rPr lang="en-GB" dirty="0"/>
              <a:t>The section focuses on describing t</a:t>
            </a:r>
            <a:r>
              <a:rPr lang="en-US" dirty="0"/>
              <a:t>he costed multi-sectoral implementation action framework developed to implement this policy. </a:t>
            </a:r>
          </a:p>
          <a:p>
            <a:pPr lvl="2" algn="just">
              <a:spcBef>
                <a:spcPts val="1800"/>
              </a:spcBef>
              <a:spcAft>
                <a:spcPts val="600"/>
              </a:spcAft>
              <a:buFont typeface="Wingdings" panose="05000000000000000000" pitchFamily="2" charset="2"/>
              <a:buChar char="ü"/>
            </a:pPr>
            <a:r>
              <a:rPr lang="en-US" dirty="0"/>
              <a:t> Contains key components essential for:</a:t>
            </a:r>
          </a:p>
          <a:p>
            <a:pPr marL="1787525" lvl="3" indent="-415925" algn="just">
              <a:buFont typeface="Courier New" panose="02070309020205020404" pitchFamily="49" charset="0"/>
              <a:buChar char="o"/>
            </a:pPr>
            <a:r>
              <a:rPr lang="en-US" sz="2400" dirty="0"/>
              <a:t>monitoring progress and </a:t>
            </a:r>
          </a:p>
          <a:p>
            <a:pPr marL="1787525" lvl="3" indent="-415925" algn="just">
              <a:buFont typeface="Courier New" panose="02070309020205020404" pitchFamily="49" charset="0"/>
              <a:buChar char="o"/>
            </a:pPr>
            <a:r>
              <a:rPr lang="en-US" sz="2400" dirty="0"/>
              <a:t>determination of outcomes achieved during policy implementation process. </a:t>
            </a:r>
            <a:endParaRPr lang="en-GB" sz="2400" dirty="0"/>
          </a:p>
          <a:p>
            <a:pPr lvl="2" algn="just">
              <a:spcBef>
                <a:spcPts val="1776"/>
              </a:spcBef>
              <a:buFont typeface="Wingdings" panose="05000000000000000000" pitchFamily="2" charset="2"/>
              <a:buChar char="ü"/>
            </a:pPr>
            <a:r>
              <a:rPr lang="en-GB" b="1" dirty="0"/>
              <a:t> Separate Document</a:t>
            </a:r>
          </a:p>
          <a:p>
            <a:pPr marL="914400" lvl="2" indent="0" algn="just">
              <a:buNone/>
            </a:pPr>
            <a:r>
              <a:rPr lang="en-US" dirty="0">
                <a:sym typeface="Wingdings" pitchFamily="2" charset="2"/>
              </a:rPr>
              <a:t>		</a:t>
            </a:r>
            <a:r>
              <a:rPr lang="en-US" dirty="0">
                <a:solidFill>
                  <a:schemeClr val="accent3">
                    <a:lumMod val="50000"/>
                  </a:schemeClr>
                </a:solidFill>
                <a:sym typeface="Wingdings" pitchFamily="2" charset="2"/>
              </a:rPr>
              <a:t> </a:t>
            </a:r>
            <a:r>
              <a:rPr lang="en-US" i="1" dirty="0">
                <a:solidFill>
                  <a:schemeClr val="accent3">
                    <a:lumMod val="50000"/>
                  </a:schemeClr>
                </a:solidFill>
              </a:rPr>
              <a:t>Presentation to follow</a:t>
            </a:r>
          </a:p>
          <a:p>
            <a:pPr marL="0" indent="0">
              <a:buNone/>
            </a:pPr>
            <a:endParaRPr lang="en-US" sz="2000" dirty="0"/>
          </a:p>
        </p:txBody>
      </p:sp>
      <p:pic>
        <p:nvPicPr>
          <p:cNvPr id="4" name="Picture 3"/>
          <p:cNvPicPr>
            <a:picLocks noChangeAspect="1"/>
          </p:cNvPicPr>
          <p:nvPr/>
        </p:nvPicPr>
        <p:blipFill>
          <a:blip r:embed="rId3"/>
          <a:stretch>
            <a:fillRect/>
          </a:stretch>
        </p:blipFill>
        <p:spPr>
          <a:xfrm>
            <a:off x="338136" y="5586541"/>
            <a:ext cx="1122364" cy="1093659"/>
          </a:xfrm>
          <a:prstGeom prst="rect">
            <a:avLst/>
          </a:prstGeom>
        </p:spPr>
      </p:pic>
    </p:spTree>
    <p:extLst>
      <p:ext uri="{BB962C8B-B14F-4D97-AF65-F5344CB8AC3E}">
        <p14:creationId xmlns:p14="http://schemas.microsoft.com/office/powerpoint/2010/main" val="225413861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0070C0"/>
                </a:solidFill>
                <a:latin typeface="Palatino Linotype" panose="02040502050505030304" pitchFamily="18" charset="0"/>
              </a:rPr>
              <a:t>IAP - template</a:t>
            </a:r>
            <a:endParaRPr lang="en-US" dirty="0"/>
          </a:p>
        </p:txBody>
      </p:sp>
      <p:pic>
        <p:nvPicPr>
          <p:cNvPr id="3" name="Picture 2"/>
          <p:cNvPicPr>
            <a:picLocks noChangeAspect="1"/>
          </p:cNvPicPr>
          <p:nvPr/>
        </p:nvPicPr>
        <p:blipFill>
          <a:blip r:embed="rId2"/>
          <a:stretch>
            <a:fillRect/>
          </a:stretch>
        </p:blipFill>
        <p:spPr>
          <a:xfrm>
            <a:off x="0" y="1278764"/>
            <a:ext cx="9217152" cy="5487796"/>
          </a:xfrm>
          <a:prstGeom prst="rect">
            <a:avLst/>
          </a:prstGeom>
        </p:spPr>
      </p:pic>
    </p:spTree>
    <p:extLst>
      <p:ext uri="{BB962C8B-B14F-4D97-AF65-F5344CB8AC3E}">
        <p14:creationId xmlns:p14="http://schemas.microsoft.com/office/powerpoint/2010/main" val="4841211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8628" y="139241"/>
            <a:ext cx="8048171" cy="849242"/>
          </a:xfrm>
        </p:spPr>
        <p:txBody>
          <a:bodyPr>
            <a:normAutofit/>
          </a:bodyPr>
          <a:lstStyle/>
          <a:p>
            <a:r>
              <a:rPr lang="en-US" sz="3200" b="1" dirty="0">
                <a:solidFill>
                  <a:srgbClr val="0070C0"/>
                </a:solidFill>
              </a:rPr>
              <a:t>1. </a:t>
            </a:r>
            <a:r>
              <a:rPr lang="en-US" sz="4000" b="1" dirty="0">
                <a:solidFill>
                  <a:srgbClr val="0070C0"/>
                </a:solidFill>
                <a:cs typeface="Times New Roman" panose="02020603050405020304" pitchFamily="18" charset="0"/>
              </a:rPr>
              <a:t>Introduction</a:t>
            </a:r>
            <a:r>
              <a:rPr lang="en-US" sz="3200" b="1" dirty="0">
                <a:solidFill>
                  <a:srgbClr val="0070C0"/>
                </a:solidFill>
              </a:rPr>
              <a:t> </a:t>
            </a:r>
          </a:p>
        </p:txBody>
      </p:sp>
      <p:pic>
        <p:nvPicPr>
          <p:cNvPr id="4" name="Picture 3"/>
          <p:cNvPicPr>
            <a:picLocks noChangeAspect="1"/>
          </p:cNvPicPr>
          <p:nvPr/>
        </p:nvPicPr>
        <p:blipFill>
          <a:blip r:embed="rId3"/>
          <a:stretch>
            <a:fillRect/>
          </a:stretch>
        </p:blipFill>
        <p:spPr>
          <a:xfrm>
            <a:off x="77446" y="5599935"/>
            <a:ext cx="1122364" cy="1093659"/>
          </a:xfrm>
          <a:prstGeom prst="rect">
            <a:avLst/>
          </a:prstGeom>
        </p:spPr>
      </p:pic>
      <p:sp>
        <p:nvSpPr>
          <p:cNvPr id="5" name="Content Placeholder 2"/>
          <p:cNvSpPr txBox="1">
            <a:spLocks/>
          </p:cNvSpPr>
          <p:nvPr/>
        </p:nvSpPr>
        <p:spPr>
          <a:xfrm>
            <a:off x="497733" y="1142786"/>
            <a:ext cx="8490150" cy="5414131"/>
          </a:xfrm>
          <a:prstGeom prst="rect">
            <a:avLst/>
          </a:prstGeom>
        </p:spPr>
        <p:txBody>
          <a:bodyPr vert="horz" lIns="91440" tIns="45720" rIns="91440" bIns="45720" rtlCol="0">
            <a:normAutofit fontScale="85000" lnSpcReduction="1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1800"/>
              </a:spcBef>
              <a:buFont typeface="Wingdings" pitchFamily="2" charset="2"/>
              <a:buChar char="Ø"/>
            </a:pPr>
            <a:r>
              <a:rPr lang="en-GB" b="1" dirty="0"/>
              <a:t>Revision</a:t>
            </a:r>
            <a:r>
              <a:rPr lang="en-GB" dirty="0"/>
              <a:t> of Food and Nutrition Policy for Namibia (1995);</a:t>
            </a:r>
          </a:p>
          <a:p>
            <a:pPr>
              <a:spcBef>
                <a:spcPts val="2400"/>
              </a:spcBef>
              <a:buFont typeface="Wingdings" pitchFamily="2" charset="2"/>
              <a:buChar char="Ø"/>
            </a:pPr>
            <a:r>
              <a:rPr lang="en-GB" dirty="0"/>
              <a:t>Informed by </a:t>
            </a:r>
            <a:r>
              <a:rPr lang="en-GB" b="1" dirty="0"/>
              <a:t>national progress and challenges</a:t>
            </a:r>
            <a:r>
              <a:rPr lang="en-GB" dirty="0"/>
              <a:t>, NDP5 and the Zero Hunger Strategy Review Report (2016). </a:t>
            </a:r>
          </a:p>
          <a:p>
            <a:pPr>
              <a:spcBef>
                <a:spcPts val="2400"/>
              </a:spcBef>
              <a:buFont typeface="Wingdings" pitchFamily="2" charset="2"/>
              <a:buChar char="Ø"/>
            </a:pPr>
            <a:r>
              <a:rPr lang="en-US" dirty="0"/>
              <a:t>Context for ending hunger, reduce malnutrition and </a:t>
            </a:r>
            <a:r>
              <a:rPr lang="en-US" b="1" dirty="0"/>
              <a:t>guarantee nutritional well-being </a:t>
            </a:r>
            <a:r>
              <a:rPr lang="en-US" dirty="0"/>
              <a:t>for the population of Namibia through sustainable food and nutrition security. </a:t>
            </a:r>
          </a:p>
          <a:p>
            <a:pPr>
              <a:spcBef>
                <a:spcPts val="2400"/>
              </a:spcBef>
              <a:buFont typeface="Wingdings" pitchFamily="2" charset="2"/>
              <a:buChar char="Ø"/>
            </a:pPr>
            <a:r>
              <a:rPr lang="en-US" dirty="0"/>
              <a:t>Contributes to </a:t>
            </a:r>
            <a:r>
              <a:rPr lang="en-US" b="1" dirty="0"/>
              <a:t>continual economic growth </a:t>
            </a:r>
            <a:r>
              <a:rPr lang="en-US" dirty="0"/>
              <a:t>through improved health, increased income, better education accomplishments and employment prospects. </a:t>
            </a:r>
          </a:p>
          <a:p>
            <a:pPr marL="1069975" indent="-396875">
              <a:spcBef>
                <a:spcPts val="3600"/>
              </a:spcBef>
              <a:buFont typeface="Wingdings" pitchFamily="2" charset="2"/>
              <a:buChar char="Ø"/>
            </a:pPr>
            <a:r>
              <a:rPr lang="en-GB" dirty="0"/>
              <a:t>Forms basis for </a:t>
            </a:r>
            <a:r>
              <a:rPr lang="en-GB" b="1" dirty="0"/>
              <a:t>food security and nutrition </a:t>
            </a:r>
            <a:r>
              <a:rPr lang="en-GB" b="1" u="sng" dirty="0"/>
              <a:t>actions</a:t>
            </a:r>
            <a:r>
              <a:rPr lang="en-GB" dirty="0"/>
              <a:t>.</a:t>
            </a:r>
          </a:p>
        </p:txBody>
      </p:sp>
    </p:spTree>
    <p:extLst>
      <p:ext uri="{BB962C8B-B14F-4D97-AF65-F5344CB8AC3E}">
        <p14:creationId xmlns:p14="http://schemas.microsoft.com/office/powerpoint/2010/main" val="3106278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p:tgtEl>
                                          <p:spTgt spid="5">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5">
                                            <p:txEl>
                                              <p:pRg st="0" end="0"/>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p:tgtEl>
                                          <p:spTgt spid="5">
                                            <p:txEl>
                                              <p:pRg st="1" end="1"/>
                                            </p:txEl>
                                          </p:spTgt>
                                        </p:tgtEl>
                                        <p:attrNameLst>
                                          <p:attrName>ppt_y</p:attrName>
                                        </p:attrNameLst>
                                      </p:cBhvr>
                                      <p:tavLst>
                                        <p:tav tm="0">
                                          <p:val>
                                            <p:strVal val="#ppt_y+#ppt_h*1.125000"/>
                                          </p:val>
                                        </p:tav>
                                        <p:tav tm="100000">
                                          <p:val>
                                            <p:strVal val="#ppt_y"/>
                                          </p:val>
                                        </p:tav>
                                      </p:tavLst>
                                    </p:anim>
                                    <p:animEffect transition="in" filter="wipe(up)">
                                      <p:cBhvr>
                                        <p:cTn id="14" dur="500"/>
                                        <p:tgtEl>
                                          <p:spTgt spid="5">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p:tgtEl>
                                          <p:spTgt spid="5">
                                            <p:txEl>
                                              <p:pRg st="2" end="2"/>
                                            </p:txEl>
                                          </p:spTgt>
                                        </p:tgtEl>
                                        <p:attrNameLst>
                                          <p:attrName>ppt_y</p:attrName>
                                        </p:attrNameLst>
                                      </p:cBhvr>
                                      <p:tavLst>
                                        <p:tav tm="0">
                                          <p:val>
                                            <p:strVal val="#ppt_y+#ppt_h*1.125000"/>
                                          </p:val>
                                        </p:tav>
                                        <p:tav tm="100000">
                                          <p:val>
                                            <p:strVal val="#ppt_y"/>
                                          </p:val>
                                        </p:tav>
                                      </p:tavLst>
                                    </p:anim>
                                    <p:animEffect transition="in" filter="wipe(up)">
                                      <p:cBhvr>
                                        <p:cTn id="20" dur="500"/>
                                        <p:tgtEl>
                                          <p:spTgt spid="5">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p:tgtEl>
                                          <p:spTgt spid="5">
                                            <p:txEl>
                                              <p:pRg st="3" end="3"/>
                                            </p:txEl>
                                          </p:spTgt>
                                        </p:tgtEl>
                                        <p:attrNameLst>
                                          <p:attrName>ppt_y</p:attrName>
                                        </p:attrNameLst>
                                      </p:cBhvr>
                                      <p:tavLst>
                                        <p:tav tm="0">
                                          <p:val>
                                            <p:strVal val="#ppt_y+#ppt_h*1.125000"/>
                                          </p:val>
                                        </p:tav>
                                        <p:tav tm="100000">
                                          <p:val>
                                            <p:strVal val="#ppt_y"/>
                                          </p:val>
                                        </p:tav>
                                      </p:tavLst>
                                    </p:anim>
                                    <p:animEffect transition="in" filter="wipe(up)">
                                      <p:cBhvr>
                                        <p:cTn id="26" dur="500"/>
                                        <p:tgtEl>
                                          <p:spTgt spid="5">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p:cTn id="31" dur="1000" fill="hold"/>
                                        <p:tgtEl>
                                          <p:spTgt spid="5">
                                            <p:txEl>
                                              <p:pRg st="4" end="4"/>
                                            </p:txEl>
                                          </p:spTgt>
                                        </p:tgtEl>
                                        <p:attrNameLst>
                                          <p:attrName>ppt_w</p:attrName>
                                        </p:attrNameLst>
                                      </p:cBhvr>
                                      <p:tavLst>
                                        <p:tav tm="0">
                                          <p:val>
                                            <p:fltVal val="0"/>
                                          </p:val>
                                        </p:tav>
                                        <p:tav tm="100000">
                                          <p:val>
                                            <p:strVal val="#ppt_w"/>
                                          </p:val>
                                        </p:tav>
                                      </p:tavLst>
                                    </p:anim>
                                    <p:anim calcmode="lin" valueType="num">
                                      <p:cBhvr>
                                        <p:cTn id="32" dur="1000" fill="hold"/>
                                        <p:tgtEl>
                                          <p:spTgt spid="5">
                                            <p:txEl>
                                              <p:pRg st="4" end="4"/>
                                            </p:txEl>
                                          </p:spTgt>
                                        </p:tgtEl>
                                        <p:attrNameLst>
                                          <p:attrName>ppt_h</p:attrName>
                                        </p:attrNameLst>
                                      </p:cBhvr>
                                      <p:tavLst>
                                        <p:tav tm="0">
                                          <p:val>
                                            <p:fltVal val="0"/>
                                          </p:val>
                                        </p:tav>
                                        <p:tav tm="100000">
                                          <p:val>
                                            <p:strVal val="#ppt_h"/>
                                          </p:val>
                                        </p:tav>
                                      </p:tavLst>
                                    </p:anim>
                                    <p:anim calcmode="lin" valueType="num">
                                      <p:cBhvr>
                                        <p:cTn id="33" dur="1000" fill="hold"/>
                                        <p:tgtEl>
                                          <p:spTgt spid="5">
                                            <p:txEl>
                                              <p:pRg st="4" end="4"/>
                                            </p:txEl>
                                          </p:spTgt>
                                        </p:tgtEl>
                                        <p:attrNameLst>
                                          <p:attrName>style.rotation</p:attrName>
                                        </p:attrNameLst>
                                      </p:cBhvr>
                                      <p:tavLst>
                                        <p:tav tm="0">
                                          <p:val>
                                            <p:fltVal val="90"/>
                                          </p:val>
                                        </p:tav>
                                        <p:tav tm="100000">
                                          <p:val>
                                            <p:fltVal val="0"/>
                                          </p:val>
                                        </p:tav>
                                      </p:tavLst>
                                    </p:anim>
                                    <p:animEffect transition="in" filter="fade">
                                      <p:cBhvr>
                                        <p:cTn id="34" dur="10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8628" y="408190"/>
            <a:ext cx="8048171" cy="849242"/>
          </a:xfrm>
        </p:spPr>
        <p:txBody>
          <a:bodyPr>
            <a:normAutofit/>
          </a:bodyPr>
          <a:lstStyle/>
          <a:p>
            <a:r>
              <a:rPr lang="en-US" sz="3200" b="1" dirty="0">
                <a:solidFill>
                  <a:srgbClr val="0070C0"/>
                </a:solidFill>
                <a:latin typeface="Palatino Linotype" panose="02040502050505030304" pitchFamily="18" charset="0"/>
              </a:rPr>
              <a:t>Conclusion</a:t>
            </a:r>
          </a:p>
        </p:txBody>
      </p:sp>
      <p:sp>
        <p:nvSpPr>
          <p:cNvPr id="3" name="Content Placeholder 2"/>
          <p:cNvSpPr>
            <a:spLocks noGrp="1"/>
          </p:cNvSpPr>
          <p:nvPr>
            <p:ph idx="1"/>
          </p:nvPr>
        </p:nvSpPr>
        <p:spPr>
          <a:xfrm>
            <a:off x="638628" y="1284874"/>
            <a:ext cx="8229600" cy="5422768"/>
          </a:xfrm>
        </p:spPr>
        <p:txBody>
          <a:bodyPr>
            <a:normAutofit/>
          </a:bodyPr>
          <a:lstStyle/>
          <a:p>
            <a:pPr marL="0" indent="0" algn="just">
              <a:buNone/>
            </a:pPr>
            <a:endParaRPr lang="en-US" sz="2600" dirty="0">
              <a:latin typeface="Aharoni" panose="02010803020104030203" pitchFamily="2" charset="-79"/>
              <a:cs typeface="Aharoni" panose="02010803020104030203" pitchFamily="2" charset="-79"/>
            </a:endParaRPr>
          </a:p>
          <a:p>
            <a:pPr algn="just">
              <a:buFont typeface="Wingdings" panose="05000000000000000000" pitchFamily="2" charset="2"/>
              <a:buChar char="§"/>
            </a:pPr>
            <a:r>
              <a:rPr lang="en-US" sz="2400" dirty="0">
                <a:latin typeface="Times New Roman" panose="02020603050405020304" pitchFamily="18" charset="0"/>
                <a:cs typeface="Times New Roman" panose="02020603050405020304" pitchFamily="18" charset="0"/>
              </a:rPr>
              <a:t>The Policy is developed in an environment of considerable past achievements of the 1995 Food and Nutrition Policy. </a:t>
            </a:r>
          </a:p>
          <a:p>
            <a:pPr algn="just">
              <a:spcBef>
                <a:spcPts val="1776"/>
              </a:spcBef>
              <a:buFont typeface="Wingdings" panose="05000000000000000000" pitchFamily="2" charset="2"/>
              <a:buChar char="§"/>
            </a:pPr>
            <a:r>
              <a:rPr lang="en-US" sz="2400" dirty="0">
                <a:latin typeface="Times New Roman" panose="02020603050405020304" pitchFamily="18" charset="0"/>
                <a:cs typeface="Times New Roman" panose="02020603050405020304" pitchFamily="18" charset="0"/>
              </a:rPr>
              <a:t>This revised Policy and its operational plans seek to consolidate these achievements and reinforce Namibia’s efforts to addressing the national challenge of stunting and malnutrition in children as stated in NDP5.</a:t>
            </a:r>
          </a:p>
          <a:p>
            <a:pPr algn="just">
              <a:spcBef>
                <a:spcPts val="1776"/>
              </a:spcBef>
              <a:buFont typeface="Wingdings" panose="05000000000000000000" pitchFamily="2" charset="2"/>
              <a:buChar char="§"/>
            </a:pPr>
            <a:r>
              <a:rPr lang="en-US" sz="2400" dirty="0">
                <a:latin typeface="Times New Roman" panose="02020603050405020304" pitchFamily="18" charset="0"/>
                <a:cs typeface="Times New Roman" panose="02020603050405020304" pitchFamily="18" charset="0"/>
              </a:rPr>
              <a:t>It is a step towards achieving the Vision 2030 goal of ensuring a healthy and food secure nation of Namibia. </a:t>
            </a:r>
            <a:endParaRPr lang="en-US" sz="2000" dirty="0"/>
          </a:p>
        </p:txBody>
      </p:sp>
      <p:pic>
        <p:nvPicPr>
          <p:cNvPr id="4" name="Picture 3"/>
          <p:cNvPicPr>
            <a:picLocks noChangeAspect="1"/>
          </p:cNvPicPr>
          <p:nvPr/>
        </p:nvPicPr>
        <p:blipFill>
          <a:blip r:embed="rId3"/>
          <a:stretch>
            <a:fillRect/>
          </a:stretch>
        </p:blipFill>
        <p:spPr>
          <a:xfrm>
            <a:off x="338136" y="5586541"/>
            <a:ext cx="1122364" cy="1093659"/>
          </a:xfrm>
          <a:prstGeom prst="rect">
            <a:avLst/>
          </a:prstGeom>
        </p:spPr>
      </p:pic>
    </p:spTree>
    <p:extLst>
      <p:ext uri="{BB962C8B-B14F-4D97-AF65-F5344CB8AC3E}">
        <p14:creationId xmlns:p14="http://schemas.microsoft.com/office/powerpoint/2010/main" val="112371111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2667000" cy="6857999"/>
          </a:xfrm>
          <a:prstGeom prst="rect">
            <a:avLst/>
          </a:prstGeom>
          <a:gradFill flip="none" rotWithShape="1">
            <a:gsLst>
              <a:gs pos="91000">
                <a:srgbClr val="063096"/>
              </a:gs>
              <a:gs pos="66000">
                <a:srgbClr val="030F3D"/>
              </a:gs>
            </a:gsLst>
            <a:lin ang="18840000" scaled="0"/>
            <a:tileRect/>
          </a:gradFill>
          <a:ln w="6350" cap="flat" cmpd="sng" algn="ctr">
            <a:noFill/>
            <a:prstDash val="solid"/>
            <a:miter lim="800000"/>
          </a:ln>
          <a:effectLst/>
        </p:spPr>
        <p:txBody>
          <a:bodyPr rot="0" spcFirstLastPara="0" vert="horz" wrap="square" lIns="147348" tIns="73674" rIns="147348" bIns="73674" numCol="1" spcCol="231012" rtlCol="0" fromWordArt="0" anchor="t" anchorCtr="0" forceAA="0" compatLnSpc="1">
            <a:prstTxWarp prst="textNoShape">
              <a:avLst/>
            </a:prstTxWarp>
            <a:noAutofit/>
          </a:bodyPr>
          <a:lstStyle/>
          <a:p>
            <a:pPr algn="just"/>
            <a:r>
              <a:rPr lang="en-US" sz="1500" dirty="0">
                <a:solidFill>
                  <a:srgbClr val="FF6600"/>
                </a:solidFill>
                <a:latin typeface="Microsoft Sans Serif"/>
                <a:cs typeface="Microsoft Sans Serif"/>
              </a:rPr>
              <a:t>  </a:t>
            </a:r>
          </a:p>
          <a:p>
            <a:pPr lvl="0" algn="just"/>
            <a:endParaRPr lang="en-US" sz="1500" dirty="0">
              <a:solidFill>
                <a:srgbClr val="FF6600"/>
              </a:solidFill>
              <a:latin typeface="Microsoft Sans Serif"/>
              <a:cs typeface="Microsoft Sans Serif"/>
            </a:endParaRPr>
          </a:p>
        </p:txBody>
      </p:sp>
      <p:pic>
        <p:nvPicPr>
          <p:cNvPr id="11" name="Picture 10"/>
          <p:cNvPicPr>
            <a:picLocks noChangeAspect="1"/>
          </p:cNvPicPr>
          <p:nvPr/>
        </p:nvPicPr>
        <p:blipFill>
          <a:blip r:embed="rId3"/>
          <a:stretch>
            <a:fillRect/>
          </a:stretch>
        </p:blipFill>
        <p:spPr>
          <a:xfrm>
            <a:off x="477935" y="2578101"/>
            <a:ext cx="1668266" cy="1625600"/>
          </a:xfrm>
          <a:prstGeom prst="rect">
            <a:avLst/>
          </a:prstGeom>
        </p:spPr>
      </p:pic>
      <p:sp>
        <p:nvSpPr>
          <p:cNvPr id="2" name="Rectangle 1"/>
          <p:cNvSpPr/>
          <p:nvPr/>
        </p:nvSpPr>
        <p:spPr>
          <a:xfrm>
            <a:off x="3238500" y="577850"/>
            <a:ext cx="5232400" cy="41275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a:ln w="34925">
                  <a:noFill/>
                </a:ln>
                <a:solidFill>
                  <a:srgbClr val="1A84CB"/>
                </a:solidFill>
                <a:latin typeface="Big Caslon"/>
                <a:cs typeface="Big Caslon"/>
              </a:rPr>
              <a:t>Office of the Prime Minister</a:t>
            </a:r>
          </a:p>
          <a:p>
            <a:pPr algn="ctr"/>
            <a:endParaRPr lang="en-US" sz="2000" dirty="0">
              <a:solidFill>
                <a:srgbClr val="1A84CB"/>
              </a:solidFill>
            </a:endParaRPr>
          </a:p>
        </p:txBody>
      </p:sp>
      <p:sp>
        <p:nvSpPr>
          <p:cNvPr id="10" name="Rectangle 9"/>
          <p:cNvSpPr/>
          <p:nvPr/>
        </p:nvSpPr>
        <p:spPr>
          <a:xfrm>
            <a:off x="3238500" y="2311547"/>
            <a:ext cx="5232400" cy="1289049"/>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400" b="1" i="1" dirty="0">
                <a:solidFill>
                  <a:srgbClr val="1A84CB"/>
                </a:solidFill>
                <a:latin typeface="Calibri" panose="020F0502020204030204" pitchFamily="34" charset="0"/>
                <a:cs typeface="Calibri" panose="020F0502020204030204" pitchFamily="34" charset="0"/>
              </a:rPr>
              <a:t>We thank you!</a:t>
            </a:r>
            <a:endParaRPr lang="en-US" sz="4400" b="1" i="1" dirty="0">
              <a:ln w="34925">
                <a:noFill/>
              </a:ln>
              <a:solidFill>
                <a:srgbClr val="AD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352804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 calcmode="lin" valueType="num">
                                      <p:cBhvr>
                                        <p:cTn id="7" dur="1000" fill="hold"/>
                                        <p:tgtEl>
                                          <p:spTgt spid="10">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10">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picture containing text, writing implement&#10;&#10;Description automatically generated">
            <a:extLst>
              <a:ext uri="{FF2B5EF4-FFF2-40B4-BE49-F238E27FC236}">
                <a16:creationId xmlns:a16="http://schemas.microsoft.com/office/drawing/2014/main" id="{3785844F-4166-4B4E-A83F-F15E306BD98E}"/>
              </a:ext>
            </a:extLst>
          </p:cNvPr>
          <p:cNvPicPr>
            <a:picLocks noGrp="1" noChangeAspect="1"/>
          </p:cNvPicPr>
          <p:nvPr>
            <p:ph idx="1"/>
          </p:nvPr>
        </p:nvPicPr>
        <p:blipFill>
          <a:blip r:embed="rId2"/>
          <a:stretch>
            <a:fillRect/>
          </a:stretch>
        </p:blipFill>
        <p:spPr>
          <a:xfrm>
            <a:off x="367002" y="0"/>
            <a:ext cx="9250334" cy="6540641"/>
          </a:xfrm>
        </p:spPr>
      </p:pic>
      <p:pic>
        <p:nvPicPr>
          <p:cNvPr id="3" name="Picture 2" descr="Chart, bar chart&#10;&#10;Description automatically generated">
            <a:extLst>
              <a:ext uri="{FF2B5EF4-FFF2-40B4-BE49-F238E27FC236}">
                <a16:creationId xmlns:a16="http://schemas.microsoft.com/office/drawing/2014/main" id="{FE573C6F-97BF-B74C-BAB9-5B25AEBA1EE4}"/>
              </a:ext>
            </a:extLst>
          </p:cNvPr>
          <p:cNvPicPr>
            <a:picLocks noChangeAspect="1"/>
          </p:cNvPicPr>
          <p:nvPr/>
        </p:nvPicPr>
        <p:blipFill>
          <a:blip r:embed="rId3"/>
          <a:stretch>
            <a:fillRect/>
          </a:stretch>
        </p:blipFill>
        <p:spPr>
          <a:xfrm>
            <a:off x="420169" y="37592"/>
            <a:ext cx="9144000" cy="6465455"/>
          </a:xfrm>
          <a:prstGeom prst="rect">
            <a:avLst/>
          </a:prstGeom>
        </p:spPr>
      </p:pic>
    </p:spTree>
    <p:extLst>
      <p:ext uri="{BB962C8B-B14F-4D97-AF65-F5344CB8AC3E}">
        <p14:creationId xmlns:p14="http://schemas.microsoft.com/office/powerpoint/2010/main" val="3514602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xit" presetSubtype="0" fill="hold" nodeType="withEffect">
                                  <p:stCondLst>
                                    <p:cond delay="1000"/>
                                  </p:stCondLst>
                                  <p:childTnLst>
                                    <p:animEffect transition="out" filter="dissolve">
                                      <p:cBhvr>
                                        <p:cTn id="6" dur="1000"/>
                                        <p:tgtEl>
                                          <p:spTgt spid="3"/>
                                        </p:tgtEl>
                                      </p:cBhvr>
                                    </p:animEffect>
                                    <p:set>
                                      <p:cBhvr>
                                        <p:cTn id="7" dur="1" fill="hold">
                                          <p:stCondLst>
                                            <p:cond delay="9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0F06A7-C6B1-4831-8E6F-8E6303AA0545}"/>
              </a:ext>
            </a:extLst>
          </p:cNvPr>
          <p:cNvSpPr>
            <a:spLocks noGrp="1"/>
          </p:cNvSpPr>
          <p:nvPr>
            <p:ph type="title"/>
          </p:nvPr>
        </p:nvSpPr>
        <p:spPr/>
        <p:txBody>
          <a:bodyPr>
            <a:normAutofit fontScale="90000"/>
          </a:bodyPr>
          <a:lstStyle/>
          <a:p>
            <a:r>
              <a:rPr lang="en-GB" b="1" dirty="0"/>
              <a:t>Malnutrition in </a:t>
            </a:r>
            <a:r>
              <a:rPr lang="en-GB" b="1" dirty="0" err="1"/>
              <a:t>Erongo</a:t>
            </a:r>
            <a:r>
              <a:rPr lang="en-GB" b="1" dirty="0"/>
              <a:t> &amp; </a:t>
            </a:r>
            <a:r>
              <a:rPr lang="en-GB" b="1" dirty="0" err="1"/>
              <a:t>Otjozondjupa</a:t>
            </a:r>
            <a:endParaRPr lang="en-NA" b="1" dirty="0"/>
          </a:p>
        </p:txBody>
      </p:sp>
      <p:graphicFrame>
        <p:nvGraphicFramePr>
          <p:cNvPr id="4" name="Chart 3">
            <a:extLst>
              <a:ext uri="{FF2B5EF4-FFF2-40B4-BE49-F238E27FC236}">
                <a16:creationId xmlns:a16="http://schemas.microsoft.com/office/drawing/2014/main" id="{F738350C-51F9-49D3-BFB0-8A84901ADC9F}"/>
              </a:ext>
            </a:extLst>
          </p:cNvPr>
          <p:cNvGraphicFramePr>
            <a:graphicFrameLocks/>
          </p:cNvGraphicFramePr>
          <p:nvPr/>
        </p:nvGraphicFramePr>
        <p:xfrm>
          <a:off x="457200" y="1666875"/>
          <a:ext cx="7991475" cy="484822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82041919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1B7BB7-20B0-4403-9BDC-CC068E0767AA}"/>
              </a:ext>
            </a:extLst>
          </p:cNvPr>
          <p:cNvSpPr>
            <a:spLocks noGrp="1"/>
          </p:cNvSpPr>
          <p:nvPr>
            <p:ph type="title"/>
          </p:nvPr>
        </p:nvSpPr>
        <p:spPr/>
        <p:txBody>
          <a:bodyPr>
            <a:normAutofit fontScale="90000"/>
          </a:bodyPr>
          <a:lstStyle/>
          <a:p>
            <a:r>
              <a:rPr lang="en-GB" b="1" dirty="0"/>
              <a:t>Malnutrition in Kunene &amp; </a:t>
            </a:r>
            <a:r>
              <a:rPr lang="en-GB" b="1" dirty="0" err="1"/>
              <a:t>Omusati</a:t>
            </a:r>
            <a:r>
              <a:rPr lang="en-GB" b="1" dirty="0"/>
              <a:t> Regions</a:t>
            </a:r>
            <a:endParaRPr lang="en-NA" b="1" dirty="0"/>
          </a:p>
        </p:txBody>
      </p:sp>
      <p:graphicFrame>
        <p:nvGraphicFramePr>
          <p:cNvPr id="4" name="Chart 3">
            <a:extLst>
              <a:ext uri="{FF2B5EF4-FFF2-40B4-BE49-F238E27FC236}">
                <a16:creationId xmlns:a16="http://schemas.microsoft.com/office/drawing/2014/main" id="{1DBD834E-9EBB-4A69-80D6-E8877D88656D}"/>
              </a:ext>
            </a:extLst>
          </p:cNvPr>
          <p:cNvGraphicFramePr>
            <a:graphicFrameLocks/>
          </p:cNvGraphicFramePr>
          <p:nvPr/>
        </p:nvGraphicFramePr>
        <p:xfrm>
          <a:off x="187569" y="1680210"/>
          <a:ext cx="8613531" cy="490315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61428261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50CBC10F-D649-41EE-9971-9901971DA897}"/>
              </a:ext>
            </a:extLst>
          </p:cNvPr>
          <p:cNvGraphicFramePr>
            <a:graphicFrameLocks/>
          </p:cNvGraphicFramePr>
          <p:nvPr/>
        </p:nvGraphicFramePr>
        <p:xfrm>
          <a:off x="239697" y="297117"/>
          <a:ext cx="8664606" cy="626376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6950394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94446CBA-948F-4732-A5F4-E3A47F50C33E}"/>
              </a:ext>
            </a:extLst>
          </p:cNvPr>
          <p:cNvGraphicFramePr>
            <a:graphicFrameLocks/>
          </p:cNvGraphicFramePr>
          <p:nvPr/>
        </p:nvGraphicFramePr>
        <p:xfrm>
          <a:off x="350668" y="512684"/>
          <a:ext cx="8482614" cy="556851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2962935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24000"/>
            <a:ext cx="8229600" cy="1143000"/>
          </a:xfrm>
        </p:spPr>
        <p:txBody>
          <a:bodyPr>
            <a:normAutofit/>
          </a:bodyPr>
          <a:lstStyle/>
          <a:p>
            <a:r>
              <a:rPr lang="en-US" sz="3200" b="1" dirty="0">
                <a:solidFill>
                  <a:srgbClr val="0070C0"/>
                </a:solidFill>
                <a:latin typeface="Calibri" panose="020F0502020204030204" pitchFamily="34" charset="0"/>
                <a:cs typeface="Calibri" panose="020F0502020204030204" pitchFamily="34" charset="0"/>
              </a:rPr>
              <a:t>1. </a:t>
            </a:r>
            <a:r>
              <a:rPr lang="en-US" sz="4000" b="1" dirty="0">
                <a:solidFill>
                  <a:srgbClr val="0070C0"/>
                </a:solidFill>
                <a:latin typeface="Calibri" panose="020F0502020204030204" pitchFamily="34" charset="0"/>
                <a:cs typeface="Calibri" panose="020F0502020204030204" pitchFamily="34" charset="0"/>
              </a:rPr>
              <a:t>Introduction</a:t>
            </a:r>
            <a:r>
              <a:rPr lang="en-US" sz="3200" b="1" dirty="0">
                <a:solidFill>
                  <a:srgbClr val="0070C0"/>
                </a:solidFill>
                <a:latin typeface="Calibri" panose="020F0502020204030204" pitchFamily="34" charset="0"/>
                <a:cs typeface="Calibri" panose="020F0502020204030204" pitchFamily="34" charset="0"/>
              </a:rPr>
              <a:t> cont.</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480439464"/>
              </p:ext>
            </p:extLst>
          </p:nvPr>
        </p:nvGraphicFramePr>
        <p:xfrm>
          <a:off x="338136" y="1550021"/>
          <a:ext cx="8073483" cy="4724400"/>
        </p:xfrm>
        <a:graphic>
          <a:graphicData uri="http://schemas.openxmlformats.org/drawingml/2006/table">
            <a:tbl>
              <a:tblPr firstRow="1" bandRow="1">
                <a:tableStyleId>{5C22544A-7EE6-4342-B048-85BDC9FD1C3A}</a:tableStyleId>
              </a:tblPr>
              <a:tblGrid>
                <a:gridCol w="825289">
                  <a:extLst>
                    <a:ext uri="{9D8B030D-6E8A-4147-A177-3AD203B41FA5}">
                      <a16:colId xmlns:a16="http://schemas.microsoft.com/office/drawing/2014/main" val="20000"/>
                    </a:ext>
                  </a:extLst>
                </a:gridCol>
                <a:gridCol w="1936614">
                  <a:extLst>
                    <a:ext uri="{9D8B030D-6E8A-4147-A177-3AD203B41FA5}">
                      <a16:colId xmlns:a16="http://schemas.microsoft.com/office/drawing/2014/main" val="20001"/>
                    </a:ext>
                  </a:extLst>
                </a:gridCol>
                <a:gridCol w="5311580">
                  <a:extLst>
                    <a:ext uri="{9D8B030D-6E8A-4147-A177-3AD203B41FA5}">
                      <a16:colId xmlns:a16="http://schemas.microsoft.com/office/drawing/2014/main" val="20002"/>
                    </a:ext>
                  </a:extLst>
                </a:gridCol>
              </a:tblGrid>
              <a:tr h="1032498">
                <a:tc>
                  <a:txBody>
                    <a:bodyPr/>
                    <a:lstStyle/>
                    <a:p>
                      <a:pPr algn="just">
                        <a:spcAft>
                          <a:spcPts val="0"/>
                        </a:spcAft>
                        <a:tabLst>
                          <a:tab pos="2684780" algn="l"/>
                        </a:tabLst>
                      </a:pPr>
                      <a:endParaRPr lang="en-US" sz="2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gn="l">
                        <a:spcAft>
                          <a:spcPts val="0"/>
                        </a:spcAft>
                        <a:tabLst>
                          <a:tab pos="2684780" algn="l"/>
                        </a:tabLst>
                      </a:pPr>
                      <a:r>
                        <a:rPr lang="en-US" sz="2000" b="1" dirty="0">
                          <a:effectLst/>
                          <a:latin typeface="Calibri" panose="020F0502020204030204" pitchFamily="34" charset="0"/>
                          <a:ea typeface="Calibri" panose="020F0502020204030204" pitchFamily="34" charset="0"/>
                          <a:cs typeface="Calibri" panose="020F0502020204030204" pitchFamily="34" charset="0"/>
                        </a:rPr>
                        <a:t>1995:</a:t>
                      </a:r>
                    </a:p>
                    <a:p>
                      <a:pPr algn="l">
                        <a:spcAft>
                          <a:spcPts val="0"/>
                        </a:spcAft>
                        <a:tabLst>
                          <a:tab pos="2684780" algn="l"/>
                        </a:tabLst>
                      </a:pPr>
                      <a:r>
                        <a:rPr lang="en-US" sz="2000" b="1" dirty="0">
                          <a:effectLst/>
                          <a:latin typeface="Calibri" panose="020F0502020204030204" pitchFamily="34" charset="0"/>
                          <a:ea typeface="Calibri" panose="020F0502020204030204" pitchFamily="34" charset="0"/>
                          <a:cs typeface="Calibri" panose="020F0502020204030204" pitchFamily="34" charset="0"/>
                        </a:rPr>
                        <a:t>Food and Nutrition Policy for Namibia</a:t>
                      </a:r>
                      <a:endParaRPr lang="en-US" sz="2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gn="l">
                        <a:spcBef>
                          <a:spcPts val="600"/>
                        </a:spcBef>
                        <a:spcAft>
                          <a:spcPts val="0"/>
                        </a:spcAft>
                        <a:tabLst>
                          <a:tab pos="2684780" algn="l"/>
                        </a:tabLst>
                      </a:pPr>
                      <a:r>
                        <a:rPr lang="en-US" sz="2000" b="1" dirty="0">
                          <a:effectLst/>
                          <a:latin typeface="Calibri" panose="020F0502020204030204" pitchFamily="34" charset="0"/>
                          <a:ea typeface="Calibri" panose="020F0502020204030204" pitchFamily="34" charset="0"/>
                          <a:cs typeface="Calibri" panose="020F0502020204030204" pitchFamily="34" charset="0"/>
                        </a:rPr>
                        <a:t>2021: </a:t>
                      </a:r>
                    </a:p>
                    <a:p>
                      <a:pPr algn="l">
                        <a:spcBef>
                          <a:spcPts val="600"/>
                        </a:spcBef>
                        <a:spcAft>
                          <a:spcPts val="0"/>
                        </a:spcAft>
                        <a:tabLst>
                          <a:tab pos="2684780" algn="l"/>
                        </a:tabLst>
                      </a:pPr>
                      <a:r>
                        <a:rPr lang="en-US" sz="2000" b="1" dirty="0">
                          <a:effectLst/>
                          <a:latin typeface="Calibri" panose="020F0502020204030204" pitchFamily="34" charset="0"/>
                          <a:ea typeface="Calibri" panose="020F0502020204030204" pitchFamily="34" charset="0"/>
                          <a:cs typeface="Calibri" panose="020F0502020204030204" pitchFamily="34" charset="0"/>
                        </a:rPr>
                        <a:t>Revised Food and Nutrition Security Policy</a:t>
                      </a:r>
                    </a:p>
                    <a:p>
                      <a:pPr algn="l">
                        <a:spcBef>
                          <a:spcPts val="600"/>
                        </a:spcBef>
                        <a:spcAft>
                          <a:spcPts val="0"/>
                        </a:spcAft>
                        <a:tabLst>
                          <a:tab pos="2684780" algn="l"/>
                        </a:tabLst>
                      </a:pPr>
                      <a:r>
                        <a:rPr lang="en-US" sz="2000" b="1" dirty="0">
                          <a:effectLst/>
                          <a:latin typeface="Calibri" panose="020F0502020204030204" pitchFamily="34" charset="0"/>
                          <a:ea typeface="Calibri" panose="020F0502020204030204" pitchFamily="34" charset="0"/>
                          <a:cs typeface="Calibri" panose="020F0502020204030204" pitchFamily="34" charset="0"/>
                        </a:rPr>
                        <a:t>(draft)</a:t>
                      </a:r>
                      <a:endParaRPr lang="en-US" sz="2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extLst>
                  <a:ext uri="{0D108BD9-81ED-4DB2-BD59-A6C34878D82A}">
                    <a16:rowId xmlns:a16="http://schemas.microsoft.com/office/drawing/2014/main" val="10000"/>
                  </a:ext>
                </a:extLst>
              </a:tr>
              <a:tr h="1290623">
                <a:tc>
                  <a:txBody>
                    <a:bodyPr/>
                    <a:lstStyle/>
                    <a:p>
                      <a:pPr algn="just">
                        <a:spcAft>
                          <a:spcPts val="0"/>
                        </a:spcAft>
                        <a:tabLst>
                          <a:tab pos="2684780" algn="l"/>
                        </a:tabLst>
                      </a:pPr>
                      <a:r>
                        <a:rPr lang="en-US" sz="2000" b="1" dirty="0">
                          <a:effectLst/>
                          <a:latin typeface="Calibri" panose="020F0502020204030204" pitchFamily="34" charset="0"/>
                          <a:ea typeface="Calibri" panose="020F0502020204030204" pitchFamily="34" charset="0"/>
                          <a:cs typeface="Calibri" panose="020F0502020204030204" pitchFamily="34" charset="0"/>
                        </a:rPr>
                        <a:t>Goal</a:t>
                      </a:r>
                      <a:endParaRPr lang="en-US" sz="2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gn="l">
                        <a:spcAft>
                          <a:spcPts val="0"/>
                        </a:spcAft>
                        <a:tabLst>
                          <a:tab pos="2684780" algn="l"/>
                        </a:tabLst>
                      </a:pPr>
                      <a:r>
                        <a:rPr lang="en-US" sz="2000" dirty="0">
                          <a:effectLst/>
                          <a:latin typeface="Calibri" panose="020F0502020204030204" pitchFamily="34" charset="0"/>
                          <a:ea typeface="Calibri" panose="020F0502020204030204" pitchFamily="34" charset="0"/>
                          <a:cs typeface="Calibri" panose="020F0502020204030204" pitchFamily="34" charset="0"/>
                        </a:rPr>
                        <a:t>Improve nutritional status of the population </a:t>
                      </a:r>
                    </a:p>
                  </a:txBody>
                  <a:tcPr marL="68580" marR="68580" marT="0" marB="0"/>
                </a:tc>
                <a:tc>
                  <a:txBody>
                    <a:bodyPr/>
                    <a:lstStyle/>
                    <a:p>
                      <a:pPr algn="just">
                        <a:spcAft>
                          <a:spcPts val="0"/>
                        </a:spcAft>
                        <a:tabLst>
                          <a:tab pos="2684780" algn="l"/>
                        </a:tabLst>
                      </a:pPr>
                      <a:r>
                        <a:rPr lang="en-US" sz="2000" kern="1200" dirty="0">
                          <a:solidFill>
                            <a:schemeClr val="dk1"/>
                          </a:solidFill>
                          <a:effectLst/>
                          <a:latin typeface="Calibri" panose="020F0502020204030204" pitchFamily="34" charset="0"/>
                          <a:ea typeface="+mn-ea"/>
                          <a:cs typeface="Calibri" panose="020F0502020204030204" pitchFamily="34" charset="0"/>
                        </a:rPr>
                        <a:t>Ensure that the population has access to adequate, safe, quality food and water throughout their life cycle that always meets their nutrient requirements for optimal healthy and productive lives. </a:t>
                      </a:r>
                      <a:endParaRPr lang="en-US" sz="2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extLst>
                  <a:ext uri="{0D108BD9-81ED-4DB2-BD59-A6C34878D82A}">
                    <a16:rowId xmlns:a16="http://schemas.microsoft.com/office/drawing/2014/main" val="10001"/>
                  </a:ext>
                </a:extLst>
              </a:tr>
              <a:tr h="1267571">
                <a:tc gridSpan="2">
                  <a:txBody>
                    <a:bodyPr/>
                    <a:lstStyle/>
                    <a:p>
                      <a:pPr algn="l">
                        <a:spcAft>
                          <a:spcPts val="0"/>
                        </a:spcAft>
                        <a:tabLst>
                          <a:tab pos="2684780" algn="l"/>
                        </a:tabLst>
                      </a:pPr>
                      <a:endParaRPr lang="en-US" sz="2000" b="1" dirty="0">
                        <a:effectLst/>
                        <a:latin typeface="Calibri" panose="020F0502020204030204" pitchFamily="34" charset="0"/>
                        <a:ea typeface="Calibri" panose="020F0502020204030204" pitchFamily="34" charset="0"/>
                        <a:cs typeface="Calibri" panose="020F0502020204030204" pitchFamily="34" charset="0"/>
                      </a:endParaRPr>
                    </a:p>
                    <a:p>
                      <a:pPr algn="l">
                        <a:spcAft>
                          <a:spcPts val="600"/>
                        </a:spcAft>
                        <a:tabLst>
                          <a:tab pos="2684780" algn="l"/>
                        </a:tabLst>
                      </a:pPr>
                      <a:r>
                        <a:rPr lang="en-US" sz="2000" b="1" dirty="0">
                          <a:effectLst/>
                          <a:latin typeface="Calibri" panose="020F0502020204030204" pitchFamily="34" charset="0"/>
                          <a:ea typeface="Calibri" panose="020F0502020204030204" pitchFamily="34" charset="0"/>
                          <a:cs typeface="Calibri" panose="020F0502020204030204" pitchFamily="34" charset="0"/>
                        </a:rPr>
                        <a:t>Objectives: </a:t>
                      </a:r>
                    </a:p>
                    <a:p>
                      <a:pPr algn="ctr">
                        <a:spcAft>
                          <a:spcPts val="0"/>
                        </a:spcAft>
                        <a:tabLst>
                          <a:tab pos="2684780" algn="l"/>
                        </a:tabLst>
                      </a:pPr>
                      <a:r>
                        <a:rPr lang="en-US" sz="2000" b="1" dirty="0">
                          <a:effectLst/>
                          <a:latin typeface="Calibri" panose="020F0502020204030204" pitchFamily="34" charset="0"/>
                          <a:ea typeface="Calibri" panose="020F0502020204030204" pitchFamily="34" charset="0"/>
                          <a:cs typeface="Calibri" panose="020F0502020204030204" pitchFamily="34" charset="0"/>
                        </a:rPr>
                        <a:t>3</a:t>
                      </a:r>
                      <a:r>
                        <a:rPr lang="en-US" sz="2000" dirty="0">
                          <a:effectLst/>
                          <a:latin typeface="Calibri" panose="020F0502020204030204" pitchFamily="34" charset="0"/>
                          <a:ea typeface="Calibri" panose="020F0502020204030204" pitchFamily="34" charset="0"/>
                          <a:cs typeface="Calibri" panose="020F0502020204030204" pitchFamily="34" charset="0"/>
                        </a:rPr>
                        <a:t> (1995) </a:t>
                      </a:r>
                      <a:r>
                        <a:rPr lang="en-US" sz="1600" dirty="0">
                          <a:effectLst/>
                          <a:latin typeface="Calibri" panose="020F0502020204030204" pitchFamily="34" charset="0"/>
                          <a:ea typeface="Calibri" panose="020F0502020204030204" pitchFamily="34" charset="0"/>
                          <a:cs typeface="Calibri" panose="020F0502020204030204" pitchFamily="34" charset="0"/>
                          <a:sym typeface="Wingdings" pitchFamily="2" charset="2"/>
                        </a:rPr>
                        <a:t></a:t>
                      </a:r>
                      <a:r>
                        <a:rPr lang="en-US" sz="2000" b="1" dirty="0">
                          <a:effectLst/>
                          <a:latin typeface="Calibri" panose="020F0502020204030204" pitchFamily="34" charset="0"/>
                          <a:ea typeface="Calibri" panose="020F0502020204030204" pitchFamily="34" charset="0"/>
                          <a:cs typeface="Calibri" panose="020F0502020204030204" pitchFamily="34" charset="0"/>
                          <a:sym typeface="Wingdings" pitchFamily="2" charset="2"/>
                        </a:rPr>
                        <a:t> 4 </a:t>
                      </a:r>
                      <a:r>
                        <a:rPr lang="en-US" sz="2000" dirty="0">
                          <a:effectLst/>
                          <a:latin typeface="Calibri" panose="020F0502020204030204" pitchFamily="34" charset="0"/>
                          <a:ea typeface="Calibri" panose="020F0502020204030204" pitchFamily="34" charset="0"/>
                          <a:cs typeface="Calibri" panose="020F0502020204030204" pitchFamily="34" charset="0"/>
                          <a:sym typeface="Wingdings" pitchFamily="2" charset="2"/>
                        </a:rPr>
                        <a:t>(2021)</a:t>
                      </a:r>
                      <a:endParaRPr lang="en-US" sz="2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hMerge="1">
                  <a:txBody>
                    <a:bodyPr/>
                    <a:lstStyle/>
                    <a:p>
                      <a:pPr algn="l">
                        <a:spcAft>
                          <a:spcPts val="0"/>
                        </a:spcAft>
                        <a:tabLst>
                          <a:tab pos="2684780" algn="l"/>
                        </a:tabLst>
                      </a:pPr>
                      <a:endParaRPr lang="en-US" sz="2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marL="0" marR="0" lvl="0" indent="0" algn="just" defTabSz="457200" rtl="0" eaLnBrk="1" fontAlgn="auto" latinLnBrk="0" hangingPunct="1">
                        <a:lnSpc>
                          <a:spcPct val="100000"/>
                        </a:lnSpc>
                        <a:spcBef>
                          <a:spcPts val="0"/>
                        </a:spcBef>
                        <a:spcAft>
                          <a:spcPts val="0"/>
                        </a:spcAft>
                        <a:buClrTx/>
                        <a:buSzTx/>
                        <a:buFontTx/>
                        <a:buNone/>
                        <a:tabLst>
                          <a:tab pos="2684780" algn="l"/>
                        </a:tabLst>
                        <a:defRPr/>
                      </a:pPr>
                      <a:endParaRPr lang="en-US" sz="2000" dirty="0">
                        <a:effectLst/>
                        <a:latin typeface="Calibri" panose="020F0502020204030204" pitchFamily="34" charset="0"/>
                        <a:ea typeface="Calibri" panose="020F0502020204030204" pitchFamily="34" charset="0"/>
                        <a:cs typeface="Calibri" panose="020F0502020204030204" pitchFamily="34" charset="0"/>
                      </a:endParaRPr>
                    </a:p>
                    <a:p>
                      <a:pPr marL="0" marR="0" lvl="0" indent="0" algn="just" defTabSz="457200" rtl="0" eaLnBrk="1" fontAlgn="auto" latinLnBrk="0" hangingPunct="1">
                        <a:lnSpc>
                          <a:spcPct val="100000"/>
                        </a:lnSpc>
                        <a:spcBef>
                          <a:spcPts val="0"/>
                        </a:spcBef>
                        <a:spcAft>
                          <a:spcPts val="600"/>
                        </a:spcAft>
                        <a:buClrTx/>
                        <a:buSzTx/>
                        <a:buFontTx/>
                        <a:buNone/>
                        <a:tabLst>
                          <a:tab pos="2684780" algn="l"/>
                        </a:tabLst>
                        <a:defRPr/>
                      </a:pPr>
                      <a:r>
                        <a:rPr lang="en-US" sz="2000" b="1" dirty="0">
                          <a:effectLst/>
                          <a:latin typeface="Calibri" panose="020F0502020204030204" pitchFamily="34" charset="0"/>
                          <a:ea typeface="Calibri" panose="020F0502020204030204" pitchFamily="34" charset="0"/>
                          <a:cs typeface="Calibri" panose="020F0502020204030204" pitchFamily="34" charset="0"/>
                        </a:rPr>
                        <a:t>Strategies: </a:t>
                      </a:r>
                    </a:p>
                    <a:p>
                      <a:pPr marL="0" marR="0" lvl="0" indent="0" algn="just" defTabSz="457200" rtl="0" eaLnBrk="1" fontAlgn="auto" latinLnBrk="0" hangingPunct="1">
                        <a:lnSpc>
                          <a:spcPct val="100000"/>
                        </a:lnSpc>
                        <a:spcBef>
                          <a:spcPts val="0"/>
                        </a:spcBef>
                        <a:spcAft>
                          <a:spcPts val="0"/>
                        </a:spcAft>
                        <a:buClrTx/>
                        <a:buSzTx/>
                        <a:buFontTx/>
                        <a:buNone/>
                        <a:tabLst>
                          <a:tab pos="2684780" algn="l"/>
                        </a:tabLst>
                        <a:defRPr/>
                      </a:pPr>
                      <a:r>
                        <a:rPr lang="en-US" sz="2000" dirty="0">
                          <a:effectLst/>
                          <a:latin typeface="Calibri" panose="020F0502020204030204" pitchFamily="34" charset="0"/>
                          <a:ea typeface="Calibri" panose="020F0502020204030204" pitchFamily="34" charset="0"/>
                          <a:cs typeface="Calibri" panose="020F0502020204030204" pitchFamily="34" charset="0"/>
                        </a:rPr>
                        <a:t>Each objective has various strategies outlining actions in support of each strategy and objective.</a:t>
                      </a:r>
                    </a:p>
                    <a:p>
                      <a:pPr marL="0" marR="0" lvl="0" indent="0" algn="just" defTabSz="457200" rtl="0" eaLnBrk="1" fontAlgn="auto" latinLnBrk="0" hangingPunct="1">
                        <a:lnSpc>
                          <a:spcPct val="100000"/>
                        </a:lnSpc>
                        <a:spcBef>
                          <a:spcPts val="600"/>
                        </a:spcBef>
                        <a:spcAft>
                          <a:spcPts val="0"/>
                        </a:spcAft>
                        <a:buClrTx/>
                        <a:buSzTx/>
                        <a:buFontTx/>
                        <a:buNone/>
                        <a:tabLst>
                          <a:tab pos="2684780" algn="l"/>
                        </a:tabLst>
                        <a:defRPr/>
                      </a:pPr>
                      <a:r>
                        <a:rPr lang="en-US" sz="2000" u="sng" dirty="0">
                          <a:effectLst/>
                          <a:latin typeface="Calibri" panose="020F0502020204030204" pitchFamily="34" charset="0"/>
                          <a:ea typeface="Calibri" panose="020F0502020204030204" pitchFamily="34" charset="0"/>
                          <a:cs typeface="Calibri" panose="020F0502020204030204" pitchFamily="34" charset="0"/>
                        </a:rPr>
                        <a:t>Implementation Action Plan </a:t>
                      </a:r>
                      <a:r>
                        <a:rPr lang="en-US" sz="2000" dirty="0">
                          <a:effectLst/>
                          <a:latin typeface="Calibri" panose="020F0502020204030204" pitchFamily="34" charset="0"/>
                          <a:ea typeface="Calibri" panose="020F0502020204030204" pitchFamily="34" charset="0"/>
                          <a:cs typeface="Calibri" panose="020F0502020204030204" pitchFamily="34" charset="0"/>
                        </a:rPr>
                        <a:t>= separate document  </a:t>
                      </a:r>
                    </a:p>
                    <a:p>
                      <a:pPr algn="just">
                        <a:spcAft>
                          <a:spcPts val="0"/>
                        </a:spcAft>
                        <a:tabLst>
                          <a:tab pos="2684780" algn="l"/>
                        </a:tabLst>
                      </a:pPr>
                      <a:endParaRPr lang="en-US" sz="2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extLst>
                  <a:ext uri="{0D108BD9-81ED-4DB2-BD59-A6C34878D82A}">
                    <a16:rowId xmlns:a16="http://schemas.microsoft.com/office/drawing/2014/main" val="1340189279"/>
                  </a:ext>
                </a:extLst>
              </a:tr>
            </a:tbl>
          </a:graphicData>
        </a:graphic>
      </p:graphicFrame>
      <p:pic>
        <p:nvPicPr>
          <p:cNvPr id="4" name="Picture 3"/>
          <p:cNvPicPr>
            <a:picLocks noChangeAspect="1"/>
          </p:cNvPicPr>
          <p:nvPr/>
        </p:nvPicPr>
        <p:blipFill>
          <a:blip r:embed="rId3"/>
          <a:stretch>
            <a:fillRect/>
          </a:stretch>
        </p:blipFill>
        <p:spPr>
          <a:xfrm>
            <a:off x="7486377" y="133692"/>
            <a:ext cx="1122364" cy="1093659"/>
          </a:xfrm>
          <a:prstGeom prst="rect">
            <a:avLst/>
          </a:prstGeom>
        </p:spPr>
      </p:pic>
      <p:sp>
        <p:nvSpPr>
          <p:cNvPr id="5" name="Content Placeholder 2"/>
          <p:cNvSpPr txBox="1">
            <a:spLocks/>
          </p:cNvSpPr>
          <p:nvPr/>
        </p:nvSpPr>
        <p:spPr>
          <a:xfrm>
            <a:off x="1169367" y="904682"/>
            <a:ext cx="7439374" cy="645338"/>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dirty="0"/>
              <a:t>Changes in Policy Document</a:t>
            </a:r>
          </a:p>
        </p:txBody>
      </p:sp>
    </p:spTree>
    <p:extLst>
      <p:ext uri="{BB962C8B-B14F-4D97-AF65-F5344CB8AC3E}">
        <p14:creationId xmlns:p14="http://schemas.microsoft.com/office/powerpoint/2010/main" val="22287374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8628" y="193184"/>
            <a:ext cx="8048171" cy="849242"/>
          </a:xfrm>
        </p:spPr>
        <p:txBody>
          <a:bodyPr>
            <a:normAutofit/>
          </a:bodyPr>
          <a:lstStyle/>
          <a:p>
            <a:r>
              <a:rPr lang="en-US" sz="3200" b="1" dirty="0">
                <a:solidFill>
                  <a:srgbClr val="0070C0"/>
                </a:solidFill>
                <a:latin typeface="Calibri" panose="020F0502020204030204" pitchFamily="34" charset="0"/>
                <a:cs typeface="Calibri" panose="020F0502020204030204" pitchFamily="34" charset="0"/>
              </a:rPr>
              <a:t>2. </a:t>
            </a:r>
            <a:r>
              <a:rPr lang="en-US" sz="4000" b="1" dirty="0">
                <a:solidFill>
                  <a:srgbClr val="0070C0"/>
                </a:solidFill>
                <a:latin typeface="Calibri" panose="020F0502020204030204" pitchFamily="34" charset="0"/>
                <a:cs typeface="Calibri" panose="020F0502020204030204" pitchFamily="34" charset="0"/>
              </a:rPr>
              <a:t>Background</a:t>
            </a:r>
            <a:r>
              <a:rPr lang="en-US" sz="3200" b="1" dirty="0">
                <a:solidFill>
                  <a:srgbClr val="0070C0"/>
                </a:solidFill>
                <a:latin typeface="Calibri" panose="020F0502020204030204" pitchFamily="34" charset="0"/>
                <a:cs typeface="Calibri" panose="020F0502020204030204" pitchFamily="34" charset="0"/>
              </a:rPr>
              <a:t> </a:t>
            </a:r>
          </a:p>
        </p:txBody>
      </p:sp>
      <p:sp>
        <p:nvSpPr>
          <p:cNvPr id="3" name="Content Placeholder 2"/>
          <p:cNvSpPr>
            <a:spLocks noGrp="1"/>
          </p:cNvSpPr>
          <p:nvPr>
            <p:ph idx="1"/>
          </p:nvPr>
        </p:nvSpPr>
        <p:spPr>
          <a:xfrm>
            <a:off x="228600" y="1047789"/>
            <a:ext cx="8686799" cy="5422768"/>
          </a:xfrm>
        </p:spPr>
        <p:txBody>
          <a:bodyPr>
            <a:noAutofit/>
          </a:bodyPr>
          <a:lstStyle/>
          <a:p>
            <a:r>
              <a:rPr lang="en-US" sz="2400" b="1" dirty="0">
                <a:latin typeface="Calibri" panose="020F0502020204030204" pitchFamily="34" charset="0"/>
                <a:cs typeface="Calibri" panose="020F0502020204030204" pitchFamily="34" charset="0"/>
              </a:rPr>
              <a:t>Malnutrition</a:t>
            </a:r>
            <a:r>
              <a:rPr lang="en-US" sz="2400" dirty="0">
                <a:latin typeface="Calibri" panose="020F0502020204030204" pitchFamily="34" charset="0"/>
                <a:cs typeface="Calibri" panose="020F0502020204030204" pitchFamily="34" charset="0"/>
              </a:rPr>
              <a:t> is a major </a:t>
            </a:r>
            <a:r>
              <a:rPr lang="en-US" sz="2400" u="sng" dirty="0">
                <a:latin typeface="Calibri" panose="020F0502020204030204" pitchFamily="34" charset="0"/>
                <a:cs typeface="Calibri" panose="020F0502020204030204" pitchFamily="34" charset="0"/>
              </a:rPr>
              <a:t>impediment to socioeconomic development </a:t>
            </a:r>
            <a:r>
              <a:rPr lang="en-US" sz="2400" dirty="0">
                <a:latin typeface="Calibri" panose="020F0502020204030204" pitchFamily="34" charset="0"/>
                <a:cs typeface="Calibri" panose="020F0502020204030204" pitchFamily="34" charset="0"/>
              </a:rPr>
              <a:t>of a country. </a:t>
            </a:r>
          </a:p>
          <a:p>
            <a:pPr>
              <a:spcBef>
                <a:spcPts val="1500"/>
              </a:spcBef>
            </a:pPr>
            <a:r>
              <a:rPr lang="en-US" sz="2400" b="1" dirty="0">
                <a:latin typeface="Calibri" panose="020F0502020204030204" pitchFamily="34" charset="0"/>
                <a:cs typeface="Calibri" panose="020F0502020204030204" pitchFamily="34" charset="0"/>
              </a:rPr>
              <a:t>Malnourished children </a:t>
            </a:r>
            <a:r>
              <a:rPr lang="en-US" sz="2400" dirty="0">
                <a:latin typeface="Calibri" panose="020F0502020204030204" pitchFamily="34" charset="0"/>
                <a:cs typeface="Calibri" panose="020F0502020204030204" pitchFamily="34" charset="0"/>
              </a:rPr>
              <a:t>are more prone to diseases, poor cognitive and physical development and poor school performance.  </a:t>
            </a:r>
          </a:p>
          <a:p>
            <a:pPr marL="893763" lvl="1" indent="-265113">
              <a:buNone/>
            </a:pPr>
            <a:r>
              <a:rPr lang="en-US" sz="2400" dirty="0">
                <a:latin typeface="Calibri" panose="020F0502020204030204" pitchFamily="34" charset="0"/>
                <a:cs typeface="Calibri" panose="020F0502020204030204" pitchFamily="34" charset="0"/>
              </a:rPr>
              <a:t>…this results in </a:t>
            </a:r>
            <a:r>
              <a:rPr lang="en-US" sz="2400" b="1" dirty="0">
                <a:latin typeface="Calibri" panose="020F0502020204030204" pitchFamily="34" charset="0"/>
                <a:cs typeface="Calibri" panose="020F0502020204030204" pitchFamily="34" charset="0"/>
              </a:rPr>
              <a:t>failure to achieve their full potential </a:t>
            </a:r>
            <a:r>
              <a:rPr lang="en-US" sz="2400" dirty="0">
                <a:latin typeface="Calibri" panose="020F0502020204030204" pitchFamily="34" charset="0"/>
                <a:cs typeface="Calibri" panose="020F0502020204030204" pitchFamily="34" charset="0"/>
              </a:rPr>
              <a:t>in life and reduced physical and economic attainment in adulthood. </a:t>
            </a:r>
          </a:p>
          <a:p>
            <a:pPr>
              <a:spcBef>
                <a:spcPts val="1500"/>
              </a:spcBef>
            </a:pPr>
            <a:r>
              <a:rPr lang="en-GB" sz="2400" dirty="0">
                <a:latin typeface="Calibri" panose="020F0502020204030204" pitchFamily="34" charset="0"/>
                <a:cs typeface="Calibri" panose="020F0502020204030204" pitchFamily="34" charset="0"/>
              </a:rPr>
              <a:t>In 2016, a food and nutrition security assessment indicated that </a:t>
            </a:r>
            <a:r>
              <a:rPr lang="en-GB" sz="2400" b="1" dirty="0">
                <a:latin typeface="Calibri" panose="020F0502020204030204" pitchFamily="34" charset="0"/>
                <a:cs typeface="Calibri" panose="020F0502020204030204" pitchFamily="34" charset="0"/>
              </a:rPr>
              <a:t>34% of the Namibian population </a:t>
            </a:r>
            <a:r>
              <a:rPr lang="en-GB" sz="2400" dirty="0">
                <a:latin typeface="Calibri" panose="020F0502020204030204" pitchFamily="34" charset="0"/>
                <a:cs typeface="Calibri" panose="020F0502020204030204" pitchFamily="34" charset="0"/>
              </a:rPr>
              <a:t>was </a:t>
            </a:r>
            <a:r>
              <a:rPr lang="en-GB" sz="2400" b="1" dirty="0">
                <a:latin typeface="Calibri" panose="020F0502020204030204" pitchFamily="34" charset="0"/>
                <a:cs typeface="Calibri" panose="020F0502020204030204" pitchFamily="34" charset="0"/>
              </a:rPr>
              <a:t>food insecure</a:t>
            </a:r>
            <a:r>
              <a:rPr lang="en-GB" sz="2400" dirty="0">
                <a:latin typeface="Calibri" panose="020F0502020204030204" pitchFamily="34" charset="0"/>
                <a:cs typeface="Calibri" panose="020F0502020204030204" pitchFamily="34" charset="0"/>
              </a:rPr>
              <a:t>. </a:t>
            </a:r>
          </a:p>
          <a:p>
            <a:pPr>
              <a:spcBef>
                <a:spcPts val="1500"/>
              </a:spcBef>
            </a:pPr>
            <a:r>
              <a:rPr lang="en-GB" sz="2400" dirty="0">
                <a:latin typeface="Calibri" panose="020F0502020204030204" pitchFamily="34" charset="0"/>
                <a:cs typeface="Calibri" panose="020F0502020204030204" pitchFamily="34" charset="0"/>
              </a:rPr>
              <a:t>In 2017, the Global Hunger Index Score declined from 30.9 (2008) to 25.7, depicting a </a:t>
            </a:r>
            <a:r>
              <a:rPr lang="en-GB" sz="2400" b="1" dirty="0">
                <a:latin typeface="Calibri" panose="020F0502020204030204" pitchFamily="34" charset="0"/>
                <a:cs typeface="Calibri" panose="020F0502020204030204" pitchFamily="34" charset="0"/>
              </a:rPr>
              <a:t>serious hunger situation </a:t>
            </a:r>
            <a:r>
              <a:rPr lang="en-GB" sz="2400" dirty="0">
                <a:latin typeface="Calibri" panose="020F0502020204030204" pitchFamily="34" charset="0"/>
                <a:cs typeface="Calibri" panose="020F0502020204030204" pitchFamily="34" charset="0"/>
              </a:rPr>
              <a:t>in Namibia. </a:t>
            </a:r>
          </a:p>
          <a:p>
            <a:pPr>
              <a:spcBef>
                <a:spcPts val="1500"/>
              </a:spcBef>
            </a:pPr>
            <a:r>
              <a:rPr lang="en-GB" sz="2400" dirty="0">
                <a:latin typeface="Calibri" panose="020F0502020204030204" pitchFamily="34" charset="0"/>
                <a:cs typeface="Calibri" panose="020F0502020204030204" pitchFamily="34" charset="0"/>
              </a:rPr>
              <a:t>Further findings of the food security and nutrition situation indicated </a:t>
            </a:r>
            <a:r>
              <a:rPr lang="en-GB" sz="2400" b="1" dirty="0">
                <a:latin typeface="Calibri" panose="020F0502020204030204" pitchFamily="34" charset="0"/>
                <a:cs typeface="Calibri" panose="020F0502020204030204" pitchFamily="34" charset="0"/>
              </a:rPr>
              <a:t>28.8% of Namibians were undernourished</a:t>
            </a:r>
            <a:r>
              <a:rPr lang="en-GB" sz="2400" dirty="0">
                <a:latin typeface="Calibri" panose="020F0502020204030204" pitchFamily="34" charset="0"/>
                <a:cs typeface="Calibri" panose="020F0502020204030204" pitchFamily="34" charset="0"/>
              </a:rPr>
              <a:t>. </a:t>
            </a:r>
            <a:endParaRPr lang="en-US" sz="2400" dirty="0">
              <a:latin typeface="Calibri" panose="020F0502020204030204" pitchFamily="34" charset="0"/>
              <a:cs typeface="Calibri" panose="020F0502020204030204" pitchFamily="34" charset="0"/>
            </a:endParaRPr>
          </a:p>
        </p:txBody>
      </p:sp>
      <p:pic>
        <p:nvPicPr>
          <p:cNvPr id="4" name="Picture 3"/>
          <p:cNvPicPr>
            <a:picLocks noChangeAspect="1"/>
          </p:cNvPicPr>
          <p:nvPr/>
        </p:nvPicPr>
        <p:blipFill>
          <a:blip r:embed="rId3"/>
          <a:stretch>
            <a:fillRect/>
          </a:stretch>
        </p:blipFill>
        <p:spPr>
          <a:xfrm>
            <a:off x="7970479" y="96592"/>
            <a:ext cx="1069786" cy="1042426"/>
          </a:xfrm>
          <a:prstGeom prst="rect">
            <a:avLst/>
          </a:prstGeom>
        </p:spPr>
      </p:pic>
    </p:spTree>
    <p:extLst>
      <p:ext uri="{BB962C8B-B14F-4D97-AF65-F5344CB8AC3E}">
        <p14:creationId xmlns:p14="http://schemas.microsoft.com/office/powerpoint/2010/main" val="417089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additive="base">
                                        <p:cTn id="1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 calcmode="lin" valueType="num">
                                      <p:cBhvr additive="base">
                                        <p:cTn id="2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1CB7E3-6EA4-944C-918A-2B94395E1546}"/>
              </a:ext>
            </a:extLst>
          </p:cNvPr>
          <p:cNvSpPr>
            <a:spLocks noGrp="1"/>
          </p:cNvSpPr>
          <p:nvPr>
            <p:ph type="title"/>
          </p:nvPr>
        </p:nvSpPr>
        <p:spPr/>
        <p:txBody>
          <a:bodyPr/>
          <a:lstStyle/>
          <a:p>
            <a:r>
              <a:rPr lang="en-NA" b="1" dirty="0"/>
              <a:t>Food I</a:t>
            </a:r>
            <a:r>
              <a:rPr lang="en-GB" b="1" dirty="0"/>
              <a:t>n</a:t>
            </a:r>
            <a:r>
              <a:rPr lang="en-NA" b="1" dirty="0"/>
              <a:t>security Brief </a:t>
            </a:r>
            <a:r>
              <a:rPr lang="en-NA" dirty="0"/>
              <a:t>– June 2020</a:t>
            </a:r>
          </a:p>
        </p:txBody>
      </p:sp>
      <p:sp>
        <p:nvSpPr>
          <p:cNvPr id="3" name="Content Placeholder 2">
            <a:extLst>
              <a:ext uri="{FF2B5EF4-FFF2-40B4-BE49-F238E27FC236}">
                <a16:creationId xmlns:a16="http://schemas.microsoft.com/office/drawing/2014/main" id="{6AF9C6BB-F091-CC4C-A7C7-A68F8227235E}"/>
              </a:ext>
            </a:extLst>
          </p:cNvPr>
          <p:cNvSpPr>
            <a:spLocks noGrp="1"/>
          </p:cNvSpPr>
          <p:nvPr>
            <p:ph idx="1"/>
          </p:nvPr>
        </p:nvSpPr>
        <p:spPr/>
        <p:txBody>
          <a:bodyPr/>
          <a:lstStyle/>
          <a:p>
            <a:endParaRPr lang="en-NA"/>
          </a:p>
        </p:txBody>
      </p:sp>
      <p:pic>
        <p:nvPicPr>
          <p:cNvPr id="4" name="Picture 3">
            <a:extLst>
              <a:ext uri="{FF2B5EF4-FFF2-40B4-BE49-F238E27FC236}">
                <a16:creationId xmlns:a16="http://schemas.microsoft.com/office/drawing/2014/main" id="{C8358168-1DB2-AA4C-BC59-45EB5DD1ECDF}"/>
              </a:ext>
            </a:extLst>
          </p:cNvPr>
          <p:cNvPicPr>
            <a:picLocks noChangeAspect="1"/>
          </p:cNvPicPr>
          <p:nvPr/>
        </p:nvPicPr>
        <p:blipFill>
          <a:blip r:embed="rId2"/>
          <a:stretch>
            <a:fillRect/>
          </a:stretch>
        </p:blipFill>
        <p:spPr>
          <a:xfrm>
            <a:off x="0" y="1600200"/>
            <a:ext cx="9144000" cy="4703117"/>
          </a:xfrm>
          <a:prstGeom prst="rect">
            <a:avLst/>
          </a:prstGeom>
        </p:spPr>
      </p:pic>
    </p:spTree>
    <p:extLst>
      <p:ext uri="{BB962C8B-B14F-4D97-AF65-F5344CB8AC3E}">
        <p14:creationId xmlns:p14="http://schemas.microsoft.com/office/powerpoint/2010/main" val="14099262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1056D397-6A17-4EE7-B59E-ABEC15724E67}"/>
              </a:ext>
            </a:extLst>
          </p:cNvPr>
          <p:cNvSpPr>
            <a:spLocks noGrp="1" noChangeArrowheads="1"/>
          </p:cNvSpPr>
          <p:nvPr>
            <p:ph type="title"/>
          </p:nvPr>
        </p:nvSpPr>
        <p:spPr>
          <a:xfrm>
            <a:off x="468312" y="301906"/>
            <a:ext cx="8280400" cy="593725"/>
          </a:xfrm>
        </p:spPr>
        <p:txBody>
          <a:bodyPr>
            <a:normAutofit fontScale="90000"/>
          </a:bodyPr>
          <a:lstStyle/>
          <a:p>
            <a:pPr eaLnBrk="1" hangingPunct="1">
              <a:defRPr/>
            </a:pPr>
            <a:r>
              <a:rPr lang="en-GB" sz="4000" dirty="0">
                <a:latin typeface="Gill Sans MT" pitchFamily="34" charset="0"/>
              </a:rPr>
              <a:t>How is nutritional status measured?</a:t>
            </a:r>
          </a:p>
        </p:txBody>
      </p:sp>
      <p:sp>
        <p:nvSpPr>
          <p:cNvPr id="169987" name="AutoShape 3">
            <a:extLst>
              <a:ext uri="{FF2B5EF4-FFF2-40B4-BE49-F238E27FC236}">
                <a16:creationId xmlns:a16="http://schemas.microsoft.com/office/drawing/2014/main" id="{C3BDEE7F-88E5-4139-BD6E-A34C79FDFF69}"/>
              </a:ext>
            </a:extLst>
          </p:cNvPr>
          <p:cNvSpPr>
            <a:spLocks noGrp="1" noChangeArrowheads="1"/>
          </p:cNvSpPr>
          <p:nvPr>
            <p:ph type="body" idx="1"/>
          </p:nvPr>
        </p:nvSpPr>
        <p:spPr>
          <a:xfrm>
            <a:off x="359568" y="1123297"/>
            <a:ext cx="8424863" cy="1100137"/>
          </a:xfrm>
          <a:prstGeom prst="roundRect">
            <a:avLst>
              <a:gd name="adj" fmla="val 16667"/>
            </a:avLst>
          </a:prstGeom>
          <a:solidFill>
            <a:srgbClr val="66FF33">
              <a:alpha val="40000"/>
            </a:srgbClr>
          </a:solidFill>
          <a:ln>
            <a:solidFill>
              <a:schemeClr val="tx1"/>
            </a:solidFill>
            <a:round/>
            <a:headEnd/>
            <a:tailEnd/>
          </a:ln>
        </p:spPr>
        <p:txBody>
          <a:bodyPr/>
          <a:lstStyle/>
          <a:p>
            <a:pPr>
              <a:lnSpc>
                <a:spcPct val="90000"/>
              </a:lnSpc>
              <a:buClrTx/>
              <a:buFontTx/>
              <a:buNone/>
            </a:pPr>
            <a:r>
              <a:rPr lang="en-GB" altLang="en-US" sz="2000" b="1" dirty="0">
                <a:solidFill>
                  <a:schemeClr val="tx2"/>
                </a:solidFill>
                <a:latin typeface="Gill Sans MT" panose="020B0502020104020203" pitchFamily="34" charset="0"/>
              </a:rPr>
              <a:t>Weight-for-Height (WFH)</a:t>
            </a:r>
            <a:r>
              <a:rPr lang="en-GB" altLang="en-US" sz="2000" dirty="0">
                <a:solidFill>
                  <a:schemeClr val="tx2"/>
                </a:solidFill>
                <a:latin typeface="Gill Sans MT" panose="020B0502020104020203" pitchFamily="34" charset="0"/>
              </a:rPr>
              <a:t>  =	Recent rapid weight loss or a 					failure to gain weight </a:t>
            </a:r>
          </a:p>
          <a:p>
            <a:pPr>
              <a:lnSpc>
                <a:spcPct val="90000"/>
              </a:lnSpc>
              <a:buClrTx/>
              <a:buFontTx/>
              <a:buNone/>
            </a:pPr>
            <a:r>
              <a:rPr lang="en-GB" altLang="en-US" sz="2000" b="1" dirty="0">
                <a:solidFill>
                  <a:srgbClr val="8C0000"/>
                </a:solidFill>
                <a:latin typeface="Gill Sans MT" panose="020B0502020104020203" pitchFamily="34" charset="0"/>
              </a:rPr>
              <a:t>ACUTE MALNUTRITION</a:t>
            </a:r>
            <a:r>
              <a:rPr lang="en-GB" altLang="en-US" sz="2000" dirty="0">
                <a:solidFill>
                  <a:srgbClr val="8C0000"/>
                </a:solidFill>
                <a:latin typeface="Gill Sans MT" panose="020B0502020104020203" pitchFamily="34" charset="0"/>
              </a:rPr>
              <a:t>	 		</a:t>
            </a:r>
            <a:r>
              <a:rPr lang="en-GB" altLang="en-US" sz="2000" b="1" dirty="0">
                <a:solidFill>
                  <a:srgbClr val="8C0000"/>
                </a:solidFill>
                <a:latin typeface="Gill Sans MT" panose="020B0502020104020203" pitchFamily="34" charset="0"/>
              </a:rPr>
              <a:t>WASTING/THINNESS</a:t>
            </a:r>
            <a:endParaRPr lang="en-US" altLang="en-US" sz="2000" b="1" dirty="0">
              <a:solidFill>
                <a:srgbClr val="8C0000"/>
              </a:solidFill>
              <a:latin typeface="Gill Sans MT" panose="020B0502020104020203" pitchFamily="34" charset="0"/>
            </a:endParaRPr>
          </a:p>
          <a:p>
            <a:pPr algn="just" eaLnBrk="1" hangingPunct="1">
              <a:lnSpc>
                <a:spcPct val="90000"/>
              </a:lnSpc>
              <a:buFont typeface="Wingdings" panose="05000000000000000000" pitchFamily="2" charset="2"/>
              <a:buNone/>
            </a:pPr>
            <a:endParaRPr lang="en-GB" altLang="en-US" sz="2000" b="1" dirty="0">
              <a:solidFill>
                <a:srgbClr val="FF0000"/>
              </a:solidFill>
              <a:latin typeface="Gill Sans MT" panose="020B0502020104020203" pitchFamily="34" charset="0"/>
            </a:endParaRPr>
          </a:p>
        </p:txBody>
      </p:sp>
      <p:sp>
        <p:nvSpPr>
          <p:cNvPr id="169988" name="AutoShape 4">
            <a:extLst>
              <a:ext uri="{FF2B5EF4-FFF2-40B4-BE49-F238E27FC236}">
                <a16:creationId xmlns:a16="http://schemas.microsoft.com/office/drawing/2014/main" id="{81D9AF2A-1293-4E70-9F30-7EBD192973F2}"/>
              </a:ext>
            </a:extLst>
          </p:cNvPr>
          <p:cNvSpPr>
            <a:spLocks noChangeArrowheads="1"/>
          </p:cNvSpPr>
          <p:nvPr/>
        </p:nvSpPr>
        <p:spPr bwMode="auto">
          <a:xfrm>
            <a:off x="359568" y="2500312"/>
            <a:ext cx="8497888" cy="1087437"/>
          </a:xfrm>
          <a:prstGeom prst="roundRect">
            <a:avLst>
              <a:gd name="adj" fmla="val 16667"/>
            </a:avLst>
          </a:prstGeom>
          <a:solidFill>
            <a:srgbClr val="FFFF00">
              <a:alpha val="40000"/>
            </a:srgbClr>
          </a:solidFill>
          <a:ln w="9525">
            <a:solidFill>
              <a:schemeClr val="tx1"/>
            </a:solidFill>
            <a:round/>
            <a:headEnd/>
            <a:tailEnd/>
          </a:ln>
        </p:spPr>
        <p:txBody>
          <a:bodyPr/>
          <a:lstStyle>
            <a:lvl1pPr marL="342900" indent="-342900">
              <a:spcBef>
                <a:spcPct val="20000"/>
              </a:spcBef>
              <a:buClr>
                <a:srgbClr val="CC3300"/>
              </a:buClr>
              <a:buChar char="•"/>
              <a:defRPr sz="2800">
                <a:solidFill>
                  <a:schemeClr val="tx1"/>
                </a:solidFill>
                <a:latin typeface="Arial" panose="020B0604020202020204" pitchFamily="34" charset="0"/>
              </a:defRPr>
            </a:lvl1pPr>
            <a:lvl2pPr marL="742950" indent="-285750">
              <a:spcBef>
                <a:spcPct val="20000"/>
              </a:spcBef>
              <a:buClr>
                <a:srgbClr val="0033CC"/>
              </a:buClr>
              <a:buChar char="•"/>
              <a:defRPr sz="2600">
                <a:solidFill>
                  <a:schemeClr val="tx1"/>
                </a:solidFill>
                <a:latin typeface="Arial" panose="020B0604020202020204" pitchFamily="34" charset="0"/>
              </a:defRPr>
            </a:lvl2pPr>
            <a:lvl3pPr marL="1143000" indent="-228600">
              <a:spcBef>
                <a:spcPct val="20000"/>
              </a:spcBef>
              <a:buClr>
                <a:srgbClr val="008000"/>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nSpc>
                <a:spcPct val="90000"/>
              </a:lnSpc>
              <a:buClrTx/>
              <a:buFontTx/>
              <a:buNone/>
            </a:pPr>
            <a:r>
              <a:rPr lang="en-US" altLang="en-US" sz="2000" b="1" dirty="0">
                <a:solidFill>
                  <a:schemeClr val="tx2"/>
                </a:solidFill>
                <a:latin typeface="Gill Sans MT" panose="020B0502020104020203" pitchFamily="34" charset="0"/>
              </a:rPr>
              <a:t>Height-for-Age (HFA)</a:t>
            </a:r>
            <a:r>
              <a:rPr lang="en-US" altLang="en-US" sz="2000" dirty="0">
                <a:solidFill>
                  <a:schemeClr val="tx2"/>
                </a:solidFill>
                <a:latin typeface="Gill Sans MT" panose="020B0502020104020203" pitchFamily="34" charset="0"/>
              </a:rPr>
              <a:t> = 	Inadequate</a:t>
            </a:r>
            <a:r>
              <a:rPr lang="en-GB" altLang="en-US" sz="2000" dirty="0">
                <a:solidFill>
                  <a:schemeClr val="tx2"/>
                </a:solidFill>
                <a:latin typeface="Gill Sans MT" panose="020B0502020104020203" pitchFamily="34" charset="0"/>
              </a:rPr>
              <a:t> nutrition over a long 				 	period of time</a:t>
            </a:r>
          </a:p>
          <a:p>
            <a:pPr>
              <a:lnSpc>
                <a:spcPct val="90000"/>
              </a:lnSpc>
              <a:buClrTx/>
              <a:buFontTx/>
              <a:buNone/>
            </a:pPr>
            <a:r>
              <a:rPr lang="en-US" altLang="en-US" sz="2000" b="1" dirty="0">
                <a:solidFill>
                  <a:srgbClr val="8C0000"/>
                </a:solidFill>
                <a:latin typeface="Gill Sans MT" panose="020B0502020104020203" pitchFamily="34" charset="0"/>
              </a:rPr>
              <a:t>CHRONIC MALNUTRITION</a:t>
            </a:r>
            <a:r>
              <a:rPr lang="en-US" altLang="en-US" sz="2000" dirty="0">
                <a:solidFill>
                  <a:srgbClr val="8C0000"/>
                </a:solidFill>
                <a:latin typeface="Gill Sans MT" panose="020B0502020104020203" pitchFamily="34" charset="0"/>
              </a:rPr>
              <a:t>		</a:t>
            </a:r>
            <a:r>
              <a:rPr lang="en-US" altLang="en-US" sz="2000" b="1" dirty="0">
                <a:solidFill>
                  <a:srgbClr val="8C0000"/>
                </a:solidFill>
                <a:latin typeface="Gill Sans MT" panose="020B0502020104020203" pitchFamily="34" charset="0"/>
              </a:rPr>
              <a:t>STUNTING/SHORTNESS</a:t>
            </a:r>
            <a:endParaRPr lang="en-GB" altLang="en-US" sz="2000" b="1" dirty="0">
              <a:solidFill>
                <a:srgbClr val="8C0000"/>
              </a:solidFill>
              <a:latin typeface="Gill Sans MT" panose="020B0502020104020203" pitchFamily="34" charset="0"/>
            </a:endParaRPr>
          </a:p>
        </p:txBody>
      </p:sp>
      <p:sp>
        <p:nvSpPr>
          <p:cNvPr id="169989" name="AutoShape 5">
            <a:extLst>
              <a:ext uri="{FF2B5EF4-FFF2-40B4-BE49-F238E27FC236}">
                <a16:creationId xmlns:a16="http://schemas.microsoft.com/office/drawing/2014/main" id="{9976622F-2460-49C0-88F9-AF7DFA0B5147}"/>
              </a:ext>
            </a:extLst>
          </p:cNvPr>
          <p:cNvSpPr>
            <a:spLocks noChangeArrowheads="1"/>
          </p:cNvSpPr>
          <p:nvPr/>
        </p:nvSpPr>
        <p:spPr bwMode="auto">
          <a:xfrm>
            <a:off x="323055" y="3864627"/>
            <a:ext cx="8497888" cy="1050925"/>
          </a:xfrm>
          <a:prstGeom prst="roundRect">
            <a:avLst>
              <a:gd name="adj" fmla="val 16667"/>
            </a:avLst>
          </a:prstGeom>
          <a:solidFill>
            <a:srgbClr val="66CCFF">
              <a:alpha val="40000"/>
            </a:srgbClr>
          </a:solidFill>
          <a:ln w="9525">
            <a:solidFill>
              <a:schemeClr val="tx1"/>
            </a:solidFill>
            <a:round/>
            <a:headEnd/>
            <a:tailEnd/>
          </a:ln>
        </p:spPr>
        <p:txBody>
          <a:bodyPr/>
          <a:lstStyle>
            <a:lvl1pPr marL="342900" indent="-342900">
              <a:spcBef>
                <a:spcPct val="20000"/>
              </a:spcBef>
              <a:buClr>
                <a:srgbClr val="CC3300"/>
              </a:buClr>
              <a:buChar char="•"/>
              <a:defRPr sz="2800">
                <a:solidFill>
                  <a:schemeClr val="tx1"/>
                </a:solidFill>
                <a:latin typeface="Arial" panose="020B0604020202020204" pitchFamily="34" charset="0"/>
              </a:defRPr>
            </a:lvl1pPr>
            <a:lvl2pPr marL="742950" indent="-285750">
              <a:spcBef>
                <a:spcPct val="20000"/>
              </a:spcBef>
              <a:buClr>
                <a:srgbClr val="0033CC"/>
              </a:buClr>
              <a:buChar char="•"/>
              <a:defRPr sz="2600">
                <a:solidFill>
                  <a:schemeClr val="tx1"/>
                </a:solidFill>
                <a:latin typeface="Arial" panose="020B0604020202020204" pitchFamily="34" charset="0"/>
              </a:defRPr>
            </a:lvl2pPr>
            <a:lvl3pPr marL="1143000" indent="-228600">
              <a:spcBef>
                <a:spcPct val="20000"/>
              </a:spcBef>
              <a:buClr>
                <a:srgbClr val="008000"/>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lnSpc>
                <a:spcPct val="90000"/>
              </a:lnSpc>
              <a:buClr>
                <a:schemeClr val="bg2"/>
              </a:buClr>
              <a:buSzPct val="75000"/>
              <a:buFont typeface="Wingdings" panose="05000000000000000000" pitchFamily="2" charset="2"/>
              <a:buNone/>
            </a:pPr>
            <a:r>
              <a:rPr lang="en-GB" altLang="en-US" sz="2000" b="1" dirty="0">
                <a:solidFill>
                  <a:schemeClr val="tx2"/>
                </a:solidFill>
                <a:latin typeface="Gill Sans MT" panose="020B0502020104020203" pitchFamily="34" charset="0"/>
              </a:rPr>
              <a:t>Weight-for-Age (WFA)</a:t>
            </a:r>
            <a:r>
              <a:rPr lang="en-GB" altLang="en-US" sz="2000" dirty="0">
                <a:solidFill>
                  <a:schemeClr val="tx2"/>
                </a:solidFill>
                <a:latin typeface="Gill Sans MT" panose="020B0502020104020203" pitchFamily="34" charset="0"/>
              </a:rPr>
              <a:t> = 	Composite index actually used in 				growth monitoring in Namibia</a:t>
            </a:r>
          </a:p>
          <a:p>
            <a:pPr algn="just" eaLnBrk="1" hangingPunct="1">
              <a:lnSpc>
                <a:spcPct val="90000"/>
              </a:lnSpc>
              <a:buClr>
                <a:schemeClr val="bg2"/>
              </a:buClr>
              <a:buSzPct val="75000"/>
              <a:buFont typeface="Wingdings" panose="05000000000000000000" pitchFamily="2" charset="2"/>
              <a:buNone/>
            </a:pPr>
            <a:r>
              <a:rPr lang="en-GB" altLang="en-US" sz="2000" b="1" dirty="0">
                <a:solidFill>
                  <a:srgbClr val="8C0000"/>
                </a:solidFill>
                <a:latin typeface="Gill Sans MT" panose="020B0502020104020203" pitchFamily="34" charset="0"/>
              </a:rPr>
              <a:t>ACUTE + CHRONIC			   	UNDERWEIGHT</a:t>
            </a:r>
            <a:r>
              <a:rPr lang="en-GB" altLang="en-US" sz="2000" dirty="0">
                <a:solidFill>
                  <a:schemeClr val="tx2"/>
                </a:solidFill>
                <a:latin typeface="Gill Sans MT" panose="020B0502020104020203" pitchFamily="34" charset="0"/>
              </a:rPr>
              <a:t>			</a:t>
            </a:r>
          </a:p>
        </p:txBody>
      </p:sp>
      <p:sp>
        <p:nvSpPr>
          <p:cNvPr id="6" name="AutoShape 5">
            <a:extLst>
              <a:ext uri="{FF2B5EF4-FFF2-40B4-BE49-F238E27FC236}">
                <a16:creationId xmlns:a16="http://schemas.microsoft.com/office/drawing/2014/main" id="{61FBBDC1-3300-4632-B4E7-9E0B7B7EE677}"/>
              </a:ext>
            </a:extLst>
          </p:cNvPr>
          <p:cNvSpPr>
            <a:spLocks noChangeArrowheads="1"/>
          </p:cNvSpPr>
          <p:nvPr/>
        </p:nvSpPr>
        <p:spPr bwMode="auto">
          <a:xfrm>
            <a:off x="323055" y="5192430"/>
            <a:ext cx="8497888" cy="1050925"/>
          </a:xfrm>
          <a:prstGeom prst="roundRect">
            <a:avLst>
              <a:gd name="adj" fmla="val 16667"/>
            </a:avLst>
          </a:prstGeom>
          <a:solidFill>
            <a:srgbClr val="FF99CC">
              <a:alpha val="40000"/>
            </a:srgbClr>
          </a:solidFill>
          <a:ln w="9525">
            <a:solidFill>
              <a:schemeClr val="tx1"/>
            </a:solidFill>
            <a:round/>
            <a:headEnd/>
            <a:tailEnd/>
          </a:ln>
        </p:spPr>
        <p:txBody>
          <a:bodyPr/>
          <a:lstStyle>
            <a:lvl1pPr marL="342900" indent="-342900">
              <a:spcBef>
                <a:spcPct val="20000"/>
              </a:spcBef>
              <a:buClr>
                <a:srgbClr val="CC3300"/>
              </a:buClr>
              <a:buChar char="•"/>
              <a:defRPr sz="2800">
                <a:solidFill>
                  <a:schemeClr val="tx1"/>
                </a:solidFill>
                <a:latin typeface="Arial" panose="020B0604020202020204" pitchFamily="34" charset="0"/>
              </a:defRPr>
            </a:lvl1pPr>
            <a:lvl2pPr marL="742950" indent="-285750">
              <a:spcBef>
                <a:spcPct val="20000"/>
              </a:spcBef>
              <a:buClr>
                <a:srgbClr val="0033CC"/>
              </a:buClr>
              <a:buChar char="•"/>
              <a:defRPr sz="2600">
                <a:solidFill>
                  <a:schemeClr val="tx1"/>
                </a:solidFill>
                <a:latin typeface="Arial" panose="020B0604020202020204" pitchFamily="34" charset="0"/>
              </a:defRPr>
            </a:lvl2pPr>
            <a:lvl3pPr marL="1143000" indent="-228600">
              <a:spcBef>
                <a:spcPct val="20000"/>
              </a:spcBef>
              <a:buClr>
                <a:srgbClr val="008000"/>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lnSpc>
                <a:spcPct val="90000"/>
              </a:lnSpc>
              <a:buClr>
                <a:schemeClr val="bg2"/>
              </a:buClr>
              <a:buSzPct val="75000"/>
              <a:buFont typeface="Wingdings" panose="05000000000000000000" pitchFamily="2" charset="2"/>
              <a:buNone/>
            </a:pPr>
            <a:r>
              <a:rPr lang="en-GB" altLang="en-US" sz="2000" b="1" dirty="0">
                <a:solidFill>
                  <a:schemeClr val="tx2"/>
                </a:solidFill>
                <a:latin typeface="Gill Sans MT" panose="020B0502020104020203" pitchFamily="34" charset="0"/>
              </a:rPr>
              <a:t>Body Mass Index (BMI)</a:t>
            </a:r>
            <a:r>
              <a:rPr lang="en-GB" altLang="en-US" sz="2000" dirty="0">
                <a:solidFill>
                  <a:schemeClr val="tx2"/>
                </a:solidFill>
                <a:latin typeface="Gill Sans MT" panose="020B0502020104020203" pitchFamily="34" charset="0"/>
              </a:rPr>
              <a:t> = 	Recent weight loss (acute) or long term 				weight accumulation</a:t>
            </a:r>
          </a:p>
          <a:p>
            <a:pPr algn="just" eaLnBrk="1" hangingPunct="1">
              <a:lnSpc>
                <a:spcPct val="90000"/>
              </a:lnSpc>
              <a:buClr>
                <a:schemeClr val="bg2"/>
              </a:buClr>
              <a:buSzPct val="75000"/>
              <a:buFont typeface="Wingdings" panose="05000000000000000000" pitchFamily="2" charset="2"/>
              <a:buNone/>
            </a:pPr>
            <a:r>
              <a:rPr lang="en-GB" altLang="en-US" sz="2000" b="1" dirty="0">
                <a:solidFill>
                  <a:srgbClr val="8C0000"/>
                </a:solidFill>
                <a:latin typeface="Gill Sans MT" panose="020B0502020104020203" pitchFamily="34" charset="0"/>
              </a:rPr>
              <a:t>ACUTE + CHRONIC			   	UNDERWEIGHT</a:t>
            </a:r>
            <a:r>
              <a:rPr lang="en-GB" altLang="en-US" sz="2000" dirty="0">
                <a:solidFill>
                  <a:schemeClr val="tx2"/>
                </a:solidFill>
                <a:latin typeface="Gill Sans MT" panose="020B0502020104020203" pitchFamily="34" charset="0"/>
              </a:rPr>
              <a:t>			</a:t>
            </a:r>
          </a:p>
        </p:txBody>
      </p:sp>
    </p:spTree>
    <p:extLst>
      <p:ext uri="{BB962C8B-B14F-4D97-AF65-F5344CB8AC3E}">
        <p14:creationId xmlns:p14="http://schemas.microsoft.com/office/powerpoint/2010/main" val="166971205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6998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69988"/>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69989"/>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9987" grpId="0" animBg="1" autoUpdateAnimBg="0"/>
      <p:bldP spid="169988" grpId="0" animBg="1" autoUpdateAnimBg="0"/>
      <p:bldP spid="169989" grpId="0" animBg="1" autoUpdateAnimBg="0"/>
      <p:bldP spid="6" grpId="0" animBg="1"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Overview of Nutrition Situation</a:t>
            </a:r>
          </a:p>
        </p:txBody>
      </p:sp>
      <p:sp>
        <p:nvSpPr>
          <p:cNvPr id="3" name="Content Placeholder 2"/>
          <p:cNvSpPr>
            <a:spLocks noGrp="1"/>
          </p:cNvSpPr>
          <p:nvPr>
            <p:ph idx="1"/>
          </p:nvPr>
        </p:nvSpPr>
        <p:spPr>
          <a:xfrm>
            <a:off x="457200" y="1219200"/>
            <a:ext cx="8229600" cy="4906963"/>
          </a:xfrm>
        </p:spPr>
        <p:txBody>
          <a:bodyPr/>
          <a:lstStyle/>
          <a:p>
            <a:r>
              <a:rPr lang="en-US" b="1" dirty="0"/>
              <a:t>Malnutrition</a:t>
            </a:r>
          </a:p>
        </p:txBody>
      </p:sp>
      <p:graphicFrame>
        <p:nvGraphicFramePr>
          <p:cNvPr id="4" name="Chart 3"/>
          <p:cNvGraphicFramePr/>
          <p:nvPr/>
        </p:nvGraphicFramePr>
        <p:xfrm>
          <a:off x="838200" y="1676400"/>
          <a:ext cx="7848600" cy="48768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8491035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fontScale="90000"/>
          </a:bodyPr>
          <a:lstStyle/>
          <a:p>
            <a:r>
              <a:rPr lang="en-US" b="1" dirty="0"/>
              <a:t>Overview of Regional Nutrition Situation</a:t>
            </a:r>
          </a:p>
        </p:txBody>
      </p:sp>
      <p:graphicFrame>
        <p:nvGraphicFramePr>
          <p:cNvPr id="4" name="Chart 3"/>
          <p:cNvGraphicFramePr/>
          <p:nvPr>
            <p:extLst>
              <p:ext uri="{D42A27DB-BD31-4B8C-83A1-F6EECF244321}">
                <p14:modId xmlns:p14="http://schemas.microsoft.com/office/powerpoint/2010/main" val="2395845285"/>
              </p:ext>
            </p:extLst>
          </p:nvPr>
        </p:nvGraphicFramePr>
        <p:xfrm>
          <a:off x="64008" y="1417638"/>
          <a:ext cx="8961120" cy="534892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96986135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95B3D7">
            <a:alpha val="28000"/>
          </a:srgbClr>
        </a:solidFill>
        <a:ln>
          <a:noFill/>
        </a:ln>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714040</TotalTime>
  <Words>2440</Words>
  <Application>Microsoft Macintosh PowerPoint</Application>
  <PresentationFormat>On-screen Show (4:3)</PresentationFormat>
  <Paragraphs>367</Paragraphs>
  <Slides>36</Slides>
  <Notes>12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36</vt:i4>
      </vt:variant>
    </vt:vector>
  </HeadingPairs>
  <TitlesOfParts>
    <vt:vector size="48" baseType="lpstr">
      <vt:lpstr>Aharoni</vt:lpstr>
      <vt:lpstr>Arial</vt:lpstr>
      <vt:lpstr>Big Caslon</vt:lpstr>
      <vt:lpstr>Calibri</vt:lpstr>
      <vt:lpstr>Courier New</vt:lpstr>
      <vt:lpstr>Gill Sans MT</vt:lpstr>
      <vt:lpstr>Maiandra GD</vt:lpstr>
      <vt:lpstr>Microsoft Sans Serif</vt:lpstr>
      <vt:lpstr>Palatino Linotype</vt:lpstr>
      <vt:lpstr>Times New Roman</vt:lpstr>
      <vt:lpstr>Wingdings</vt:lpstr>
      <vt:lpstr>Office Theme</vt:lpstr>
      <vt:lpstr>PowerPoint Presentation</vt:lpstr>
      <vt:lpstr>Presentation Outline</vt:lpstr>
      <vt:lpstr>1. Introduction </vt:lpstr>
      <vt:lpstr>1. Introduction cont.</vt:lpstr>
      <vt:lpstr>2. Background </vt:lpstr>
      <vt:lpstr>Food Insecurity Brief – June 2020</vt:lpstr>
      <vt:lpstr>How is nutritional status measured?</vt:lpstr>
      <vt:lpstr>Overview of Nutrition Situation</vt:lpstr>
      <vt:lpstr>Overview of Regional Nutrition Situation</vt:lpstr>
      <vt:lpstr>Overview of Breastfeeding Situation</vt:lpstr>
      <vt:lpstr>Impact of poor infant and young child feeding practices</vt:lpstr>
      <vt:lpstr>Micronutrient Deficiencies</vt:lpstr>
      <vt:lpstr>Causes of malnutrition framework</vt:lpstr>
      <vt:lpstr>PowerPoint Presentation</vt:lpstr>
      <vt:lpstr>PowerPoint Presentation</vt:lpstr>
      <vt:lpstr>PowerPoint Presentation</vt:lpstr>
      <vt:lpstr>PowerPoint Presentation</vt:lpstr>
      <vt:lpstr>  </vt:lpstr>
      <vt:lpstr>PowerPoint Presentation</vt:lpstr>
      <vt:lpstr>Revised Food and Nutrition Security Policy  </vt:lpstr>
      <vt:lpstr>  </vt:lpstr>
      <vt:lpstr>  </vt:lpstr>
      <vt:lpstr>  </vt:lpstr>
      <vt:lpstr>  </vt:lpstr>
      <vt:lpstr>Revised Food and Nutrition Security Policy  </vt:lpstr>
      <vt:lpstr>PowerPoint Presentation</vt:lpstr>
      <vt:lpstr>7. Implementation Arrangements</vt:lpstr>
      <vt:lpstr>8. Implementation Action Plan</vt:lpstr>
      <vt:lpstr>IAP - template</vt:lpstr>
      <vt:lpstr>Conclusion</vt:lpstr>
      <vt:lpstr>PowerPoint Presentation</vt:lpstr>
      <vt:lpstr>PowerPoint Presentation</vt:lpstr>
      <vt:lpstr>Malnutrition in Erongo &amp; Otjozondjupa</vt:lpstr>
      <vt:lpstr>Malnutrition in Kunene &amp; Omusati Regions</vt:lpstr>
      <vt:lpstr>PowerPoint Presentation</vt:lpstr>
      <vt:lpstr>PowerPoint Presentation</vt:lpstr>
    </vt:vector>
  </TitlesOfParts>
  <Company>PERS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Internal</dc:title>
  <dc:creator>User APPLE</dc:creator>
  <cp:lastModifiedBy>Ben Schernick</cp:lastModifiedBy>
  <cp:revision>1308</cp:revision>
  <cp:lastPrinted>2020-07-14T16:36:13Z</cp:lastPrinted>
  <dcterms:created xsi:type="dcterms:W3CDTF">2016-07-28T08:21:04Z</dcterms:created>
  <dcterms:modified xsi:type="dcterms:W3CDTF">2021-03-02T07:28:56Z</dcterms:modified>
</cp:coreProperties>
</file>