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8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12" d="100"/>
          <a:sy n="112" d="100"/>
        </p:scale>
        <p:origin x="15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endParaRPr/>
          </a:p>
        </p:txBody>
      </p:sp>
      <p:sp>
        <p:nvSpPr>
          <p:cNvPr id="106" name="Shape 106"/>
          <p:cNvSpPr>
            <a:spLocks noGrp="1"/>
          </p:cNvSpPr>
          <p:nvPr>
            <p:ph type="body" sz="quarter" idx="1"/>
          </p:nvPr>
        </p:nvSpPr>
        <p:spPr>
          <a:prstGeom prst="rect">
            <a:avLst/>
          </a:prstGeom>
        </p:spPr>
        <p:txBody>
          <a:bodyPr/>
          <a:lstStyle/>
          <a:p>
            <a:r>
              <a:rPr lang="en-US" dirty="0"/>
              <a:t>Consider taking out…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r>
              <a:t>Highlight 2 or 3 points and refer to the document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GRN structures existed at all levels but NGOs only existed at National level.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GRN Structure moved to OPM</a:t>
            </a:r>
          </a:p>
          <a:p>
            <a:r>
              <a:t>NAFIN reconstituted itself into NAFSAN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FD186-AC61-48FF-9461-8C017D220CC8}" type="slidenum">
              <a:rPr lang="en-US" smtClean="0"/>
              <a:t>5</a:t>
            </a:fld>
            <a:endParaRPr lang="en-US"/>
          </a:p>
        </p:txBody>
      </p:sp>
    </p:spTree>
    <p:extLst>
      <p:ext uri="{BB962C8B-B14F-4D97-AF65-F5344CB8AC3E}">
        <p14:creationId xmlns:p14="http://schemas.microsoft.com/office/powerpoint/2010/main" val="175444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Rather Take 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As for benchmarking, see some countries that we looked at. KEEP SHORT!!!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p>
            <a:r>
              <a:t>Highlight 2 functions and refer to the document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t>Highlight 2 functions and refer to the document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r>
              <a:t>Highlight 2 functions and refer to the document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1"/>
            <a:ext cx="4041775" cy="639765"/>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6"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Rectangle 5"/>
          <p:cNvGrpSpPr/>
          <p:nvPr/>
        </p:nvGrpSpPr>
        <p:grpSpPr>
          <a:xfrm>
            <a:off x="0" y="-4"/>
            <a:ext cx="2667000" cy="6858004"/>
            <a:chOff x="0" y="-2"/>
            <a:chExt cx="2667000" cy="6858003"/>
          </a:xfrm>
        </p:grpSpPr>
        <p:sp>
          <p:nvSpPr>
            <p:cNvPr id="94" name="Rectangle"/>
            <p:cNvSpPr/>
            <p:nvPr/>
          </p:nvSpPr>
          <p:spPr>
            <a:xfrm>
              <a:off x="0" y="-3"/>
              <a:ext cx="266700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just">
                <a:defRPr sz="2400" b="1">
                  <a:solidFill>
                    <a:srgbClr val="FF6600"/>
                  </a:solidFill>
                  <a:latin typeface="Aharoni"/>
                  <a:ea typeface="Aharoni"/>
                  <a:cs typeface="Aharoni"/>
                  <a:sym typeface="Aharoni"/>
                </a:defRPr>
              </a:pPr>
              <a:endParaRPr/>
            </a:p>
          </p:txBody>
        </p:sp>
        <p:sp>
          <p:nvSpPr>
            <p:cNvPr id="95" name="Text"/>
            <p:cNvSpPr txBox="1"/>
            <p:nvPr/>
          </p:nvSpPr>
          <p:spPr>
            <a:xfrm>
              <a:off x="73673" y="-3"/>
              <a:ext cx="2519655" cy="5156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lvl1pPr algn="just">
                <a:defRPr sz="2400" b="1">
                  <a:solidFill>
                    <a:srgbClr val="FF6600"/>
                  </a:solidFill>
                  <a:latin typeface="Aharoni"/>
                  <a:ea typeface="Aharoni"/>
                  <a:cs typeface="Aharoni"/>
                  <a:sym typeface="Aharoni"/>
                </a:defRPr>
              </a:lvl1pPr>
            </a:lstStyle>
            <a:p>
              <a:r>
                <a:t>  </a:t>
              </a:r>
            </a:p>
          </p:txBody>
        </p:sp>
      </p:grpSp>
      <p:pic>
        <p:nvPicPr>
          <p:cNvPr id="97" name="Picture 10" descr="Picture 10"/>
          <p:cNvPicPr>
            <a:picLocks noChangeAspect="1"/>
          </p:cNvPicPr>
          <p:nvPr/>
        </p:nvPicPr>
        <p:blipFill>
          <a:blip r:embed="rId2"/>
          <a:stretch>
            <a:fillRect/>
          </a:stretch>
        </p:blipFill>
        <p:spPr>
          <a:xfrm>
            <a:off x="477935" y="2578100"/>
            <a:ext cx="1668267" cy="1625601"/>
          </a:xfrm>
          <a:prstGeom prst="rect">
            <a:avLst/>
          </a:prstGeom>
          <a:ln w="12700">
            <a:miter lim="400000"/>
          </a:ln>
        </p:spPr>
      </p:pic>
      <p:sp>
        <p:nvSpPr>
          <p:cNvPr id="98" name="Rectangle 1"/>
          <p:cNvSpPr txBox="1"/>
          <p:nvPr/>
        </p:nvSpPr>
        <p:spPr>
          <a:xfrm>
            <a:off x="3284219" y="389898"/>
            <a:ext cx="5140962" cy="82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2400" b="1">
                <a:solidFill>
                  <a:srgbClr val="1A84CB"/>
                </a:solidFill>
                <a:latin typeface="Aharoni"/>
                <a:ea typeface="Aharoni"/>
                <a:cs typeface="Aharoni"/>
                <a:sym typeface="Aharoni"/>
              </a:defRPr>
            </a:pPr>
            <a:endParaRPr/>
          </a:p>
          <a:p>
            <a:pPr algn="ctr">
              <a:defRPr sz="2400" b="1">
                <a:solidFill>
                  <a:srgbClr val="1A84CB"/>
                </a:solidFill>
                <a:latin typeface="Aharoni"/>
                <a:ea typeface="Aharoni"/>
                <a:cs typeface="Aharoni"/>
                <a:sym typeface="Aharoni"/>
              </a:defRPr>
            </a:pPr>
            <a:r>
              <a:t>Office of the Prime Minister</a:t>
            </a:r>
          </a:p>
        </p:txBody>
      </p:sp>
      <p:sp>
        <p:nvSpPr>
          <p:cNvPr id="99" name="Rectangle 8"/>
          <p:cNvSpPr txBox="1"/>
          <p:nvPr/>
        </p:nvSpPr>
        <p:spPr>
          <a:xfrm>
            <a:off x="3284219" y="1999627"/>
            <a:ext cx="5140962" cy="2492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3200" b="1">
                <a:solidFill>
                  <a:srgbClr val="AD0000"/>
                </a:solidFill>
                <a:latin typeface="Aharoni"/>
                <a:ea typeface="Aharoni"/>
                <a:cs typeface="Aharoni"/>
                <a:sym typeface="Aharoni"/>
              </a:defRPr>
            </a:pPr>
            <a:r>
              <a:rPr sz="2800" dirty="0"/>
              <a:t>Food and Nutrition Security </a:t>
            </a:r>
            <a:endParaRPr lang="en-US" sz="2800" dirty="0"/>
          </a:p>
          <a:p>
            <a:pPr algn="ctr">
              <a:defRPr sz="3200" b="1">
                <a:solidFill>
                  <a:srgbClr val="AD0000"/>
                </a:solidFill>
                <a:latin typeface="Aharoni"/>
                <a:ea typeface="Aharoni"/>
                <a:cs typeface="Aharoni"/>
                <a:sym typeface="Aharoni"/>
              </a:defRPr>
            </a:pPr>
            <a:endParaRPr lang="en-US" dirty="0"/>
          </a:p>
          <a:p>
            <a:pPr algn="ctr">
              <a:defRPr sz="3200" b="1">
                <a:solidFill>
                  <a:srgbClr val="AD0000"/>
                </a:solidFill>
                <a:latin typeface="Aharoni"/>
                <a:ea typeface="Aharoni"/>
                <a:cs typeface="Aharoni"/>
                <a:sym typeface="Aharoni"/>
              </a:defRPr>
            </a:pPr>
            <a:r>
              <a:rPr sz="4800" dirty="0"/>
              <a:t>Coordination Structure</a:t>
            </a:r>
          </a:p>
        </p:txBody>
      </p:sp>
      <p:sp>
        <p:nvSpPr>
          <p:cNvPr id="100" name="TextBox 3"/>
          <p:cNvSpPr txBox="1"/>
          <p:nvPr/>
        </p:nvSpPr>
        <p:spPr>
          <a:xfrm>
            <a:off x="4270402" y="5843405"/>
            <a:ext cx="3168597"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000" b="1">
                <a:latin typeface="+mj-lt"/>
                <a:ea typeface="+mj-ea"/>
                <a:cs typeface="+mj-cs"/>
                <a:sym typeface="Calibri"/>
              </a:defRPr>
            </a:pPr>
            <a:r>
              <a:rPr dirty="0"/>
              <a:t>Feb</a:t>
            </a:r>
            <a:r>
              <a:rPr lang="en-US" dirty="0"/>
              <a:t>ruary</a:t>
            </a:r>
            <a:r>
              <a:rPr dirty="0"/>
              <a:t> - March 2021</a:t>
            </a:r>
          </a:p>
          <a:p>
            <a:pPr algn="ctr">
              <a:defRPr sz="2000" b="1">
                <a:latin typeface="+mj-lt"/>
                <a:ea typeface="+mj-ea"/>
                <a:cs typeface="+mj-cs"/>
                <a:sym typeface="Calibri"/>
              </a:defRPr>
            </a:pPr>
            <a:r>
              <a:rPr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1"/>
          <p:cNvSpPr txBox="1">
            <a:spLocks noGrp="1"/>
          </p:cNvSpPr>
          <p:nvPr>
            <p:ph type="title"/>
          </p:nvPr>
        </p:nvSpPr>
        <p:spPr>
          <a:xfrm>
            <a:off x="457200" y="120092"/>
            <a:ext cx="8229600" cy="884461"/>
          </a:xfrm>
          <a:prstGeom prst="rect">
            <a:avLst/>
          </a:prstGeom>
        </p:spPr>
        <p:txBody>
          <a:bodyPr/>
          <a:lstStyle/>
          <a:p>
            <a:pPr>
              <a:defRPr sz="2500"/>
            </a:pPr>
            <a:r>
              <a:t>Food and Nutrition Security Coordination Structures: </a:t>
            </a:r>
            <a:br/>
            <a:r>
              <a:t>Other Countries</a:t>
            </a:r>
          </a:p>
        </p:txBody>
      </p:sp>
      <p:sp>
        <p:nvSpPr>
          <p:cNvPr id="286" name="Slide Number Placeholder 2"/>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graphicFrame>
        <p:nvGraphicFramePr>
          <p:cNvPr id="287" name="Content Placeholder 3"/>
          <p:cNvGraphicFramePr/>
          <p:nvPr/>
        </p:nvGraphicFramePr>
        <p:xfrm>
          <a:off x="51197" y="1004553"/>
          <a:ext cx="9028090" cy="3548008"/>
        </p:xfrm>
        <a:graphic>
          <a:graphicData uri="http://schemas.openxmlformats.org/drawingml/2006/table">
            <a:tbl>
              <a:tblPr firstRow="1" bandRow="1">
                <a:tableStyleId>{4C3C2611-4C71-4FC5-86AE-919BDF0F9419}</a:tableStyleId>
              </a:tblPr>
              <a:tblGrid>
                <a:gridCol w="1574403">
                  <a:extLst>
                    <a:ext uri="{9D8B030D-6E8A-4147-A177-3AD203B41FA5}">
                      <a16:colId xmlns:a16="http://schemas.microsoft.com/office/drawing/2014/main" val="20000"/>
                    </a:ext>
                  </a:extLst>
                </a:gridCol>
                <a:gridCol w="2178756">
                  <a:extLst>
                    <a:ext uri="{9D8B030D-6E8A-4147-A177-3AD203B41FA5}">
                      <a16:colId xmlns:a16="http://schemas.microsoft.com/office/drawing/2014/main" val="20001"/>
                    </a:ext>
                  </a:extLst>
                </a:gridCol>
                <a:gridCol w="1648176">
                  <a:extLst>
                    <a:ext uri="{9D8B030D-6E8A-4147-A177-3AD203B41FA5}">
                      <a16:colId xmlns:a16="http://schemas.microsoft.com/office/drawing/2014/main" val="20002"/>
                    </a:ext>
                  </a:extLst>
                </a:gridCol>
                <a:gridCol w="3626755">
                  <a:extLst>
                    <a:ext uri="{9D8B030D-6E8A-4147-A177-3AD203B41FA5}">
                      <a16:colId xmlns:a16="http://schemas.microsoft.com/office/drawing/2014/main" val="20003"/>
                    </a:ext>
                  </a:extLst>
                </a:gridCol>
              </a:tblGrid>
              <a:tr h="374455">
                <a:tc>
                  <a:txBody>
                    <a:bodyPr/>
                    <a:lstStyle/>
                    <a:p>
                      <a:pPr algn="l">
                        <a:lnSpc>
                          <a:spcPct val="107000"/>
                        </a:lnSpc>
                        <a:defRPr sz="1800" b="0">
                          <a:solidFill>
                            <a:srgbClr val="000000"/>
                          </a:solidFill>
                        </a:defRPr>
                      </a:pPr>
                      <a:r>
                        <a:rPr sz="1600" b="1">
                          <a:solidFill>
                            <a:srgbClr val="FFFFFF"/>
                          </a:solidFill>
                        </a:rPr>
                        <a:t>Country  </a:t>
                      </a:r>
                    </a:p>
                  </a:txBody>
                  <a:tcPr marL="44696" marR="44696" marT="44696" marB="44696" horzOverflow="overflow"/>
                </a:tc>
                <a:tc>
                  <a:txBody>
                    <a:bodyPr/>
                    <a:lstStyle/>
                    <a:p>
                      <a:pPr algn="l">
                        <a:lnSpc>
                          <a:spcPct val="107000"/>
                        </a:lnSpc>
                        <a:defRPr sz="1800" b="0">
                          <a:solidFill>
                            <a:srgbClr val="000000"/>
                          </a:solidFill>
                        </a:defRPr>
                      </a:pPr>
                      <a:r>
                        <a:rPr sz="1600" b="1">
                          <a:solidFill>
                            <a:srgbClr val="FFFFFF"/>
                          </a:solidFill>
                        </a:rPr>
                        <a:t>Coordinated by: </a:t>
                      </a:r>
                    </a:p>
                  </a:txBody>
                  <a:tcPr marL="44696" marR="44696" marT="44696" marB="44696" horzOverflow="overflow"/>
                </a:tc>
                <a:tc>
                  <a:txBody>
                    <a:bodyPr/>
                    <a:lstStyle/>
                    <a:p>
                      <a:pPr algn="l">
                        <a:lnSpc>
                          <a:spcPct val="107000"/>
                        </a:lnSpc>
                        <a:defRPr sz="1800" b="0">
                          <a:solidFill>
                            <a:srgbClr val="000000"/>
                          </a:solidFill>
                        </a:defRPr>
                      </a:pPr>
                      <a:r>
                        <a:rPr sz="1600" b="1">
                          <a:solidFill>
                            <a:srgbClr val="FFFFFF"/>
                          </a:solidFill>
                        </a:rPr>
                        <a:t>Chaired by / Lead Agency </a:t>
                      </a:r>
                    </a:p>
                  </a:txBody>
                  <a:tcPr marL="44696" marR="44696" marT="44696" marB="44696" horzOverflow="overflow"/>
                </a:tc>
                <a:tc>
                  <a:txBody>
                    <a:bodyPr/>
                    <a:lstStyle/>
                    <a:p>
                      <a:pPr algn="l">
                        <a:lnSpc>
                          <a:spcPct val="107000"/>
                        </a:lnSpc>
                        <a:defRPr sz="1800" b="0">
                          <a:solidFill>
                            <a:srgbClr val="000000"/>
                          </a:solidFill>
                        </a:defRPr>
                      </a:pPr>
                      <a:r>
                        <a:rPr sz="1600" b="1">
                          <a:solidFill>
                            <a:srgbClr val="FFFFFF"/>
                          </a:solidFill>
                        </a:rPr>
                        <a:t>Reference </a:t>
                      </a:r>
                    </a:p>
                  </a:txBody>
                  <a:tcPr marL="44696" marR="44696" marT="44696" marB="44696" horzOverflow="overflow"/>
                </a:tc>
                <a:extLst>
                  <a:ext uri="{0D108BD9-81ED-4DB2-BD59-A6C34878D82A}">
                    <a16:rowId xmlns:a16="http://schemas.microsoft.com/office/drawing/2014/main" val="10000"/>
                  </a:ext>
                </a:extLst>
              </a:tr>
              <a:tr h="804969">
                <a:tc>
                  <a:txBody>
                    <a:bodyPr/>
                    <a:lstStyle/>
                    <a:p>
                      <a:pPr algn="l">
                        <a:lnSpc>
                          <a:spcPct val="107000"/>
                        </a:lnSpc>
                        <a:defRPr sz="1800"/>
                      </a:pPr>
                      <a:r>
                        <a:rPr sz="1600"/>
                        <a:t>Republic of Zimbabwe </a:t>
                      </a:r>
                    </a:p>
                  </a:txBody>
                  <a:tcPr marL="44696" marR="44696" marT="44696" marB="44696" horzOverflow="overflow"/>
                </a:tc>
                <a:tc>
                  <a:txBody>
                    <a:bodyPr/>
                    <a:lstStyle/>
                    <a:p>
                      <a:pPr algn="l">
                        <a:lnSpc>
                          <a:spcPct val="107000"/>
                        </a:lnSpc>
                        <a:defRPr sz="1800"/>
                      </a:pPr>
                      <a:r>
                        <a:rPr sz="1600"/>
                        <a:t>National Ministerial Task Force on Food and Nutrition Security </a:t>
                      </a:r>
                    </a:p>
                  </a:txBody>
                  <a:tcPr marL="44696" marR="44696" marT="44696" marB="44696" horzOverflow="overflow"/>
                </a:tc>
                <a:tc>
                  <a:txBody>
                    <a:bodyPr/>
                    <a:lstStyle/>
                    <a:p>
                      <a:pPr algn="l">
                        <a:lnSpc>
                          <a:spcPct val="107000"/>
                        </a:lnSpc>
                        <a:defRPr sz="1800"/>
                      </a:pPr>
                      <a:r>
                        <a:rPr sz="1600"/>
                        <a:t>Hon. Vice President </a:t>
                      </a:r>
                    </a:p>
                  </a:txBody>
                  <a:tcPr marL="44696" marR="44696" marT="44696" marB="44696" horzOverflow="overflow"/>
                </a:tc>
                <a:tc>
                  <a:txBody>
                    <a:bodyPr/>
                    <a:lstStyle/>
                    <a:p>
                      <a:pPr algn="l">
                        <a:lnSpc>
                          <a:spcPct val="107000"/>
                        </a:lnSpc>
                        <a:defRPr sz="1600"/>
                      </a:pPr>
                      <a:r>
                        <a:t>Policy Implementation structure: </a:t>
                      </a:r>
                    </a:p>
                    <a:p>
                      <a:pPr algn="l">
                        <a:lnSpc>
                          <a:spcPct val="107000"/>
                        </a:lnSpc>
                        <a:defRPr sz="1600"/>
                      </a:pPr>
                      <a:r>
                        <a:t>Food and Nutrition Security Policy (launched 2013)</a:t>
                      </a:r>
                    </a:p>
                    <a:p>
                      <a:pPr algn="l">
                        <a:lnSpc>
                          <a:spcPct val="107000"/>
                        </a:lnSpc>
                        <a:defRPr sz="1600"/>
                      </a:pPr>
                      <a:r>
                        <a:t> </a:t>
                      </a:r>
                    </a:p>
                  </a:txBody>
                  <a:tcPr marL="44696" marR="44696" marT="44696" marB="44696" horzOverflow="overflow"/>
                </a:tc>
                <a:extLst>
                  <a:ext uri="{0D108BD9-81ED-4DB2-BD59-A6C34878D82A}">
                    <a16:rowId xmlns:a16="http://schemas.microsoft.com/office/drawing/2014/main" val="10001"/>
                  </a:ext>
                </a:extLst>
              </a:tr>
              <a:tr h="626021">
                <a:tc>
                  <a:txBody>
                    <a:bodyPr/>
                    <a:lstStyle/>
                    <a:p>
                      <a:pPr algn="l">
                        <a:lnSpc>
                          <a:spcPct val="107000"/>
                        </a:lnSpc>
                        <a:defRPr sz="1800"/>
                      </a:pPr>
                      <a:r>
                        <a:rPr sz="1600"/>
                        <a:t>United Republic of Tanzania</a:t>
                      </a:r>
                    </a:p>
                  </a:txBody>
                  <a:tcPr marL="44696" marR="44696" marT="44696" marB="44696" horzOverflow="overflow"/>
                </a:tc>
                <a:tc>
                  <a:txBody>
                    <a:bodyPr/>
                    <a:lstStyle/>
                    <a:p>
                      <a:pPr algn="l">
                        <a:lnSpc>
                          <a:spcPct val="107000"/>
                        </a:lnSpc>
                        <a:defRPr sz="1800"/>
                      </a:pPr>
                      <a:r>
                        <a:rPr sz="1600"/>
                        <a:t>High level Steering Committee on Nutrition </a:t>
                      </a:r>
                    </a:p>
                  </a:txBody>
                  <a:tcPr marL="44696" marR="44696" marT="44696" marB="44696" horzOverflow="overflow"/>
                </a:tc>
                <a:tc>
                  <a:txBody>
                    <a:bodyPr/>
                    <a:lstStyle/>
                    <a:p>
                      <a:pPr algn="l">
                        <a:lnSpc>
                          <a:spcPct val="107000"/>
                        </a:lnSpc>
                        <a:defRPr sz="1800"/>
                      </a:pPr>
                      <a:r>
                        <a:rPr sz="1600"/>
                        <a:t>PS - OPM</a:t>
                      </a:r>
                    </a:p>
                  </a:txBody>
                  <a:tcPr marL="44696" marR="44696" marT="44696" marB="44696" horzOverflow="overflow"/>
                </a:tc>
                <a:tc>
                  <a:txBody>
                    <a:bodyPr/>
                    <a:lstStyle/>
                    <a:p>
                      <a:pPr algn="l">
                        <a:lnSpc>
                          <a:spcPct val="107000"/>
                        </a:lnSpc>
                        <a:defRPr sz="1600"/>
                      </a:pPr>
                      <a:r>
                        <a:t>The Tanzania National Multi-Sectoral Nutrition Action Plan </a:t>
                      </a:r>
                    </a:p>
                    <a:p>
                      <a:pPr algn="l">
                        <a:lnSpc>
                          <a:spcPct val="107000"/>
                        </a:lnSpc>
                        <a:defRPr sz="1600"/>
                      </a:pPr>
                      <a:r>
                        <a:t>2016-2021</a:t>
                      </a:r>
                    </a:p>
                  </a:txBody>
                  <a:tcPr marL="44696" marR="44696" marT="44696" marB="44696" horzOverflow="overflow"/>
                </a:tc>
                <a:extLst>
                  <a:ext uri="{0D108BD9-81ED-4DB2-BD59-A6C34878D82A}">
                    <a16:rowId xmlns:a16="http://schemas.microsoft.com/office/drawing/2014/main" val="10002"/>
                  </a:ext>
                </a:extLst>
              </a:tr>
              <a:tr h="758644">
                <a:tc>
                  <a:txBody>
                    <a:bodyPr/>
                    <a:lstStyle/>
                    <a:p>
                      <a:pPr algn="l">
                        <a:lnSpc>
                          <a:spcPct val="107000"/>
                        </a:lnSpc>
                        <a:defRPr sz="1800"/>
                      </a:pPr>
                      <a:r>
                        <a:rPr sz="1600"/>
                        <a:t>Kingdom of Lesotho </a:t>
                      </a:r>
                    </a:p>
                  </a:txBody>
                  <a:tcPr marL="44696" marR="44696" marT="44696" marB="44696" horzOverflow="overflow"/>
                </a:tc>
                <a:tc>
                  <a:txBody>
                    <a:bodyPr/>
                    <a:lstStyle/>
                    <a:p>
                      <a:pPr algn="l">
                        <a:lnSpc>
                          <a:spcPct val="107000"/>
                        </a:lnSpc>
                        <a:defRPr sz="1800"/>
                      </a:pPr>
                      <a:r>
                        <a:rPr sz="1600"/>
                        <a:t>Lesotho Food and Nutrition Council </a:t>
                      </a:r>
                    </a:p>
                  </a:txBody>
                  <a:tcPr marL="44696" marR="44696" marT="44696" marB="44696" horzOverflow="overflow"/>
                </a:tc>
                <a:tc>
                  <a:txBody>
                    <a:bodyPr/>
                    <a:lstStyle/>
                    <a:p>
                      <a:pPr algn="l">
                        <a:lnSpc>
                          <a:spcPct val="107000"/>
                        </a:lnSpc>
                        <a:defRPr sz="1800"/>
                      </a:pPr>
                      <a:r>
                        <a:rPr sz="1600"/>
                        <a:t>Chaired by Prime Minister </a:t>
                      </a:r>
                    </a:p>
                  </a:txBody>
                  <a:tcPr marL="44696" marR="44696" marT="44696" marB="44696" horzOverflow="overflow"/>
                </a:tc>
                <a:tc>
                  <a:txBody>
                    <a:bodyPr/>
                    <a:lstStyle/>
                    <a:p>
                      <a:pPr algn="l">
                        <a:lnSpc>
                          <a:spcPct val="107000"/>
                        </a:lnSpc>
                        <a:defRPr sz="1800"/>
                      </a:pPr>
                      <a:r>
                        <a:rPr sz="1600"/>
                        <a:t>Lesotho Multi Sectoral Nutrition Governance Capacity Assessment Report - April 2018</a:t>
                      </a:r>
                    </a:p>
                  </a:txBody>
                  <a:tcPr marL="44696" marR="44696" marT="44696" marB="44696" horzOverflow="overflow"/>
                </a:tc>
                <a:extLst>
                  <a:ext uri="{0D108BD9-81ED-4DB2-BD59-A6C34878D82A}">
                    <a16:rowId xmlns:a16="http://schemas.microsoft.com/office/drawing/2014/main" val="10003"/>
                  </a:ext>
                </a:extLst>
              </a:tr>
              <a:tr h="983919">
                <a:tc>
                  <a:txBody>
                    <a:bodyPr/>
                    <a:lstStyle/>
                    <a:p>
                      <a:pPr algn="l">
                        <a:lnSpc>
                          <a:spcPct val="107000"/>
                        </a:lnSpc>
                        <a:defRPr sz="1800"/>
                      </a:pPr>
                      <a:r>
                        <a:rPr sz="1600"/>
                        <a:t>Republic of South Africa </a:t>
                      </a:r>
                    </a:p>
                  </a:txBody>
                  <a:tcPr marL="44696" marR="44696" marT="44696" marB="44696" horzOverflow="overflow"/>
                </a:tc>
                <a:tc>
                  <a:txBody>
                    <a:bodyPr/>
                    <a:lstStyle/>
                    <a:p>
                      <a:pPr algn="l">
                        <a:lnSpc>
                          <a:spcPct val="107000"/>
                        </a:lnSpc>
                        <a:defRPr sz="1800"/>
                      </a:pPr>
                      <a:r>
                        <a:rPr sz="1600"/>
                        <a:t>National Food and Nutrition Advisory Committee</a:t>
                      </a:r>
                    </a:p>
                  </a:txBody>
                  <a:tcPr marL="44696" marR="44696" marT="44696" marB="44696" horzOverflow="overflow"/>
                </a:tc>
                <a:tc>
                  <a:txBody>
                    <a:bodyPr/>
                    <a:lstStyle/>
                    <a:p>
                      <a:pPr algn="l">
                        <a:lnSpc>
                          <a:spcPct val="107000"/>
                        </a:lnSpc>
                        <a:defRPr sz="1800"/>
                      </a:pPr>
                      <a:r>
                        <a:rPr sz="1600"/>
                        <a:t>Chaired by Deputy President </a:t>
                      </a:r>
                    </a:p>
                  </a:txBody>
                  <a:tcPr marL="44696" marR="44696" marT="44696" marB="44696" horzOverflow="overflow"/>
                </a:tc>
                <a:tc>
                  <a:txBody>
                    <a:bodyPr/>
                    <a:lstStyle/>
                    <a:p>
                      <a:pPr algn="l">
                        <a:lnSpc>
                          <a:spcPct val="107000"/>
                        </a:lnSpc>
                        <a:defRPr sz="1600"/>
                      </a:pPr>
                      <a:r>
                        <a:t>24  No.37915 – Government Gazette, 22 August 2014 </a:t>
                      </a:r>
                    </a:p>
                    <a:p>
                      <a:pPr algn="l">
                        <a:lnSpc>
                          <a:spcPct val="107000"/>
                        </a:lnSpc>
                        <a:defRPr sz="900"/>
                      </a:pPr>
                      <a:r>
                        <a:t> </a:t>
                      </a:r>
                    </a:p>
                    <a:p>
                      <a:pPr algn="l">
                        <a:lnSpc>
                          <a:spcPct val="107000"/>
                        </a:lnSpc>
                        <a:defRPr sz="1600" i="1"/>
                      </a:pPr>
                      <a:r>
                        <a:t>The National Policy on Food and Nutrition Security for SA</a:t>
                      </a:r>
                    </a:p>
                  </a:txBody>
                  <a:tcPr marL="44696" marR="44696" marT="44696" marB="44696" horzOverflow="overflow"/>
                </a:tc>
                <a:extLst>
                  <a:ext uri="{0D108BD9-81ED-4DB2-BD59-A6C34878D82A}">
                    <a16:rowId xmlns:a16="http://schemas.microsoft.com/office/drawing/2014/main" val="10004"/>
                  </a:ext>
                </a:extLst>
              </a:tr>
            </a:tbl>
          </a:graphicData>
        </a:graphic>
      </p:graphicFrame>
      <p:sp>
        <p:nvSpPr>
          <p:cNvPr id="288" name="Rectangle 5"/>
          <p:cNvSpPr/>
          <p:nvPr/>
        </p:nvSpPr>
        <p:spPr>
          <a:xfrm rot="5400000">
            <a:off x="3969533" y="1883911"/>
            <a:ext cx="1204932" cy="9144002"/>
          </a:xfrm>
          <a:prstGeom prst="rect">
            <a:avLst/>
          </a:prstGeom>
          <a:gradFill>
            <a:gsLst>
              <a:gs pos="66000">
                <a:srgbClr val="030F3D"/>
              </a:gs>
              <a:gs pos="91000">
                <a:srgbClr val="063096"/>
              </a:gs>
            </a:gsLst>
            <a:lin ang="18840000"/>
          </a:gradFill>
          <a:ln w="12700">
            <a:miter lim="400000"/>
          </a:ln>
        </p:spPr>
        <p:txBody>
          <a:bodyPr lIns="45718" tIns="45718" rIns="45718" bIns="45718"/>
          <a:lstStyle/>
          <a:p>
            <a:pPr algn="ctr">
              <a:defRPr sz="2400">
                <a:solidFill>
                  <a:srgbClr val="FFFFFF"/>
                </a:solidFill>
                <a:latin typeface="+mj-lt"/>
                <a:ea typeface="+mj-ea"/>
                <a:cs typeface="+mj-cs"/>
                <a:sym typeface="Calibri"/>
              </a:defRPr>
            </a:pPr>
            <a:endParaRPr/>
          </a:p>
        </p:txBody>
      </p:sp>
      <p:pic>
        <p:nvPicPr>
          <p:cNvPr id="289" name="Picture 6" descr="Picture 6"/>
          <p:cNvPicPr>
            <a:picLocks noChangeAspect="1"/>
          </p:cNvPicPr>
          <p:nvPr/>
        </p:nvPicPr>
        <p:blipFill>
          <a:blip r:embed="rId3"/>
          <a:stretch>
            <a:fillRect/>
          </a:stretch>
        </p:blipFill>
        <p:spPr>
          <a:xfrm>
            <a:off x="148179" y="5974095"/>
            <a:ext cx="988923" cy="96363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Content Placeholder 7" descr="Content Placeholder 7"/>
          <p:cNvPicPr>
            <a:picLocks noChangeAspect="1"/>
          </p:cNvPicPr>
          <p:nvPr/>
        </p:nvPicPr>
        <p:blipFill>
          <a:blip r:embed="rId2"/>
          <a:stretch>
            <a:fillRect/>
          </a:stretch>
        </p:blipFill>
        <p:spPr>
          <a:xfrm>
            <a:off x="-509410" y="-175098"/>
            <a:ext cx="10801275" cy="7431932"/>
          </a:xfrm>
          <a:prstGeom prst="rect">
            <a:avLst/>
          </a:prstGeom>
          <a:ln w="12700">
            <a:miter lim="400000"/>
          </a:ln>
        </p:spPr>
      </p:pic>
      <p:sp>
        <p:nvSpPr>
          <p:cNvPr id="294"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2988623" y="939094"/>
            <a:ext cx="6839933" cy="914403"/>
          </a:xfrm>
          <a:prstGeom prst="rect">
            <a:avLst/>
          </a:prstGeom>
        </p:spPr>
        <p:txBody>
          <a:bodyPr>
            <a:normAutofit fontScale="90000"/>
          </a:bodyPr>
          <a:lstStyle/>
          <a:p>
            <a:pPr algn="l" defTabSz="324611">
              <a:defRPr sz="1900"/>
            </a:pPr>
            <a:br/>
            <a:br/>
            <a:endParaRPr/>
          </a:p>
        </p:txBody>
      </p:sp>
      <p:sp>
        <p:nvSpPr>
          <p:cNvPr id="297"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grpSp>
        <p:nvGrpSpPr>
          <p:cNvPr id="300" name="Rectangle 4"/>
          <p:cNvGrpSpPr/>
          <p:nvPr/>
        </p:nvGrpSpPr>
        <p:grpSpPr>
          <a:xfrm>
            <a:off x="0" y="-4"/>
            <a:ext cx="2133600" cy="6858004"/>
            <a:chOff x="0" y="-2"/>
            <a:chExt cx="2133600" cy="6858003"/>
          </a:xfrm>
        </p:grpSpPr>
        <p:sp>
          <p:nvSpPr>
            <p:cNvPr id="298" name="Rectangle"/>
            <p:cNvSpPr/>
            <p:nvPr/>
          </p:nvSpPr>
          <p:spPr>
            <a:xfrm>
              <a:off x="0" y="-3"/>
              <a:ext cx="213360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2400" b="1">
                  <a:solidFill>
                    <a:srgbClr val="FFFFFF"/>
                  </a:solidFill>
                  <a:latin typeface="Aharoni"/>
                  <a:ea typeface="Aharoni"/>
                  <a:cs typeface="Aharoni"/>
                  <a:sym typeface="Aharoni"/>
                </a:defRPr>
              </a:pPr>
              <a:endParaRPr/>
            </a:p>
          </p:txBody>
        </p:sp>
        <p:sp>
          <p:nvSpPr>
            <p:cNvPr id="299" name="Coordination Structures…"/>
            <p:cNvSpPr txBox="1"/>
            <p:nvPr/>
          </p:nvSpPr>
          <p:spPr>
            <a:xfrm>
              <a:off x="73673" y="-3"/>
              <a:ext cx="1986255" cy="3026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ctr">
                <a:defRPr sz="2400">
                  <a:solidFill>
                    <a:srgbClr val="FFFFFF"/>
                  </a:solidFill>
                  <a:latin typeface="+mj-lt"/>
                  <a:ea typeface="+mj-ea"/>
                  <a:cs typeface="+mj-cs"/>
                  <a:sym typeface="Calibri"/>
                </a:defRPr>
              </a:pPr>
              <a:r>
                <a:t>Coordination Structures </a:t>
              </a: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r>
                <a:t>(National)</a:t>
              </a:r>
            </a:p>
          </p:txBody>
        </p:sp>
      </p:grpSp>
      <p:pic>
        <p:nvPicPr>
          <p:cNvPr id="301" name="Picture 5" descr="Picture 5"/>
          <p:cNvPicPr>
            <a:picLocks noChangeAspect="1"/>
          </p:cNvPicPr>
          <p:nvPr/>
        </p:nvPicPr>
        <p:blipFill>
          <a:blip r:embed="rId2"/>
          <a:stretch>
            <a:fillRect/>
          </a:stretch>
        </p:blipFill>
        <p:spPr>
          <a:xfrm>
            <a:off x="415633" y="5269884"/>
            <a:ext cx="1302334" cy="1269029"/>
          </a:xfrm>
          <a:prstGeom prst="rect">
            <a:avLst/>
          </a:prstGeom>
          <a:ln w="12700">
            <a:miter lim="400000"/>
          </a:ln>
        </p:spPr>
      </p:pic>
      <p:sp>
        <p:nvSpPr>
          <p:cNvPr id="302" name="Rectangle 7"/>
          <p:cNvSpPr txBox="1"/>
          <p:nvPr/>
        </p:nvSpPr>
        <p:spPr>
          <a:xfrm>
            <a:off x="2290156" y="215187"/>
            <a:ext cx="6671558" cy="6141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04999"/>
              </a:lnSpc>
              <a:defRPr>
                <a:latin typeface="+mj-lt"/>
                <a:ea typeface="+mj-ea"/>
                <a:cs typeface="+mj-cs"/>
                <a:sym typeface="Calibri"/>
              </a:defRPr>
            </a:pPr>
            <a:r>
              <a:rPr dirty="0"/>
              <a:t> </a:t>
            </a:r>
            <a:r>
              <a:rPr sz="2400" b="1" dirty="0"/>
              <a:t>LEVEL 1 - NATIONAL:</a:t>
            </a:r>
            <a:r>
              <a:rPr sz="2400" i="1" dirty="0"/>
              <a:t> </a:t>
            </a:r>
            <a:r>
              <a:rPr sz="2400" dirty="0"/>
              <a:t> </a:t>
            </a:r>
          </a:p>
          <a:p>
            <a:pPr>
              <a:lnSpc>
                <a:spcPct val="104999"/>
              </a:lnSpc>
              <a:spcBef>
                <a:spcPts val="600"/>
              </a:spcBef>
              <a:defRPr sz="1600">
                <a:latin typeface="+mj-lt"/>
                <a:ea typeface="+mj-ea"/>
                <a:cs typeface="+mj-cs"/>
                <a:sym typeface="Calibri"/>
              </a:defRPr>
            </a:pPr>
            <a:r>
              <a:rPr dirty="0"/>
              <a:t>Refers to the first and top tier ranking for decision-making in all Food and Nutrition Security Policy implementation directives and emerging concerns. </a:t>
            </a:r>
          </a:p>
          <a:p>
            <a:pPr algn="just">
              <a:lnSpc>
                <a:spcPct val="104999"/>
              </a:lnSpc>
              <a:defRPr>
                <a:latin typeface="+mj-lt"/>
                <a:ea typeface="+mj-ea"/>
                <a:cs typeface="+mj-cs"/>
                <a:sym typeface="Calibri"/>
              </a:defRPr>
            </a:pPr>
            <a:endParaRPr dirty="0"/>
          </a:p>
          <a:p>
            <a:pPr algn="just">
              <a:lnSpc>
                <a:spcPct val="104999"/>
              </a:lnSpc>
              <a:spcBef>
                <a:spcPts val="900"/>
              </a:spcBef>
              <a:defRPr u="sng">
                <a:latin typeface="+mj-lt"/>
                <a:ea typeface="+mj-ea"/>
                <a:cs typeface="+mj-cs"/>
                <a:sym typeface="Calibri"/>
              </a:defRPr>
            </a:pPr>
            <a:r>
              <a:rPr dirty="0"/>
              <a:t>The </a:t>
            </a:r>
            <a:r>
              <a:rPr b="1" dirty="0"/>
              <a:t>national structure </a:t>
            </a:r>
            <a:r>
              <a:rPr dirty="0"/>
              <a:t>comprises of </a:t>
            </a:r>
            <a:r>
              <a:rPr b="1" dirty="0"/>
              <a:t>three bodies</a:t>
            </a:r>
            <a:r>
              <a:rPr dirty="0"/>
              <a:t>:</a:t>
            </a:r>
            <a:endParaRPr b="1" dirty="0"/>
          </a:p>
          <a:p>
            <a:pPr marL="192087" indent="-192087" algn="just">
              <a:lnSpc>
                <a:spcPct val="104999"/>
              </a:lnSpc>
              <a:spcBef>
                <a:spcPts val="1800"/>
              </a:spcBef>
              <a:defRPr b="1">
                <a:latin typeface="+mj-lt"/>
                <a:ea typeface="+mj-ea"/>
                <a:cs typeface="+mj-cs"/>
                <a:sym typeface="Calibri"/>
              </a:defRPr>
            </a:pPr>
            <a:r>
              <a:rPr dirty="0"/>
              <a:t>1. The Food and Nutrition Security Council (FNSC</a:t>
            </a:r>
            <a:r>
              <a:rPr sz="1600" dirty="0"/>
              <a:t>):</a:t>
            </a:r>
            <a:r>
              <a:rPr sz="1600" b="0" dirty="0"/>
              <a:t> </a:t>
            </a:r>
          </a:p>
          <a:p>
            <a:pPr indent="180975" algn="just">
              <a:lnSpc>
                <a:spcPct val="104999"/>
              </a:lnSpc>
              <a:spcBef>
                <a:spcPts val="600"/>
              </a:spcBef>
              <a:defRPr sz="1600">
                <a:latin typeface="+mj-lt"/>
                <a:ea typeface="+mj-ea"/>
                <a:cs typeface="+mj-cs"/>
                <a:sym typeface="Calibri"/>
              </a:defRPr>
            </a:pPr>
            <a:r>
              <a:rPr dirty="0"/>
              <a:t>The over-arching body. Provides critical information on food and nutrition to the Cabinet for approval. Chaired by the Right </a:t>
            </a:r>
            <a:r>
              <a:rPr dirty="0" err="1"/>
              <a:t>Honourable</a:t>
            </a:r>
            <a:r>
              <a:rPr dirty="0"/>
              <a:t> Prime Minister. </a:t>
            </a:r>
          </a:p>
          <a:p>
            <a:pPr marL="230188" indent="-230188" algn="just">
              <a:lnSpc>
                <a:spcPct val="104999"/>
              </a:lnSpc>
              <a:spcBef>
                <a:spcPts val="1800"/>
              </a:spcBef>
              <a:defRPr b="1">
                <a:latin typeface="+mj-lt"/>
                <a:ea typeface="+mj-ea"/>
                <a:cs typeface="+mj-cs"/>
                <a:sym typeface="Calibri"/>
              </a:defRPr>
            </a:pPr>
            <a:r>
              <a:rPr dirty="0"/>
              <a:t>2. 	Food and Nutrition Inter-Agency Steering Committee: </a:t>
            </a:r>
          </a:p>
          <a:p>
            <a:pPr indent="180975" algn="just">
              <a:lnSpc>
                <a:spcPct val="104999"/>
              </a:lnSpc>
              <a:defRPr sz="1600">
                <a:latin typeface="+mj-lt"/>
                <a:ea typeface="+mj-ea"/>
                <a:cs typeface="+mj-cs"/>
                <a:sym typeface="Calibri"/>
              </a:defRPr>
            </a:pPr>
            <a:r>
              <a:rPr dirty="0"/>
              <a:t>The body that provides coordination, management and implementation of Food and Nutrition Security. It is made up of the Executive Directors from the same ministries and technical experts, chaired by Secretary to Cabinet.  </a:t>
            </a:r>
          </a:p>
          <a:p>
            <a:pPr indent="180975" algn="just">
              <a:lnSpc>
                <a:spcPct val="104999"/>
              </a:lnSpc>
              <a:spcBef>
                <a:spcPts val="600"/>
              </a:spcBef>
              <a:defRPr sz="1600">
                <a:latin typeface="+mj-lt"/>
                <a:ea typeface="+mj-ea"/>
                <a:cs typeface="+mj-cs"/>
                <a:sym typeface="Calibri"/>
              </a:defRPr>
            </a:pPr>
            <a:r>
              <a:rPr dirty="0"/>
              <a:t>This committee addresses all technical issues regarding food and nutrition security in the country. </a:t>
            </a:r>
          </a:p>
          <a:p>
            <a:pPr marL="192087" indent="-192087" algn="just">
              <a:lnSpc>
                <a:spcPct val="104999"/>
              </a:lnSpc>
              <a:spcBef>
                <a:spcPts val="1800"/>
              </a:spcBef>
              <a:defRPr b="1">
                <a:latin typeface="+mj-lt"/>
                <a:ea typeface="+mj-ea"/>
                <a:cs typeface="+mj-cs"/>
                <a:sym typeface="Calibri"/>
              </a:defRPr>
            </a:pPr>
            <a:r>
              <a:rPr dirty="0"/>
              <a:t>3. The National Secretariat:</a:t>
            </a:r>
            <a:r>
              <a:rPr b="0" dirty="0"/>
              <a:t> </a:t>
            </a:r>
          </a:p>
          <a:p>
            <a:pPr indent="180975" algn="just">
              <a:lnSpc>
                <a:spcPct val="104999"/>
              </a:lnSpc>
              <a:spcBef>
                <a:spcPts val="600"/>
              </a:spcBef>
              <a:defRPr sz="1600">
                <a:latin typeface="+mj-lt"/>
                <a:ea typeface="+mj-ea"/>
                <a:cs typeface="+mj-cs"/>
                <a:sym typeface="Calibri"/>
              </a:defRPr>
            </a:pPr>
            <a:r>
              <a:rPr dirty="0"/>
              <a:t>Offers all the administrative support to the coordination bodies at the same time link and coordinate the stakeholders. The National Secretariat will work closely with the Sub-National team. Detailed TORs are provided for.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02">
                                            <p:txEl>
                                              <p:pRg st="4" end="4"/>
                                            </p:txEl>
                                          </p:spTgt>
                                        </p:tgtEl>
                                        <p:attrNameLst>
                                          <p:attrName>style.visibility</p:attrName>
                                        </p:attrNameLst>
                                      </p:cBhvr>
                                      <p:to>
                                        <p:strVal val="visible"/>
                                      </p:to>
                                    </p:set>
                                    <p:anim calcmode="lin" valueType="num">
                                      <p:cBhvr>
                                        <p:cTn id="7" dur="500" fill="hold"/>
                                        <p:tgtEl>
                                          <p:spTgt spid="302">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302">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302">
                                            <p:txEl>
                                              <p:pRg st="5" end="5"/>
                                            </p:txEl>
                                          </p:spTgt>
                                        </p:tgtEl>
                                        <p:attrNameLst>
                                          <p:attrName>style.visibility</p:attrName>
                                        </p:attrNameLst>
                                      </p:cBhvr>
                                      <p:to>
                                        <p:strVal val="visible"/>
                                      </p:to>
                                    </p:set>
                                    <p:anim calcmode="lin" valueType="num">
                                      <p:cBhvr>
                                        <p:cTn id="12" dur="500" fill="hold"/>
                                        <p:tgtEl>
                                          <p:spTgt spid="302">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3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302">
                                            <p:txEl>
                                              <p:pRg st="6" end="6"/>
                                            </p:txEl>
                                          </p:spTgt>
                                        </p:tgtEl>
                                        <p:attrNameLst>
                                          <p:attrName>style.visibility</p:attrName>
                                        </p:attrNameLst>
                                      </p:cBhvr>
                                      <p:to>
                                        <p:strVal val="visible"/>
                                      </p:to>
                                    </p:set>
                                    <p:anim calcmode="lin" valueType="num">
                                      <p:cBhvr>
                                        <p:cTn id="18" dur="500" fill="hold"/>
                                        <p:tgtEl>
                                          <p:spTgt spid="302">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02">
                                            <p:txEl>
                                              <p:pRg st="6" end="6"/>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1" nodeType="afterEffect">
                                  <p:stCondLst>
                                    <p:cond delay="0"/>
                                  </p:stCondLst>
                                  <p:iterate>
                                    <p:tmAbs val="0"/>
                                  </p:iterate>
                                  <p:childTnLst>
                                    <p:set>
                                      <p:cBhvr>
                                        <p:cTn id="22" fill="hold"/>
                                        <p:tgtEl>
                                          <p:spTgt spid="302">
                                            <p:txEl>
                                              <p:pRg st="7" end="7"/>
                                            </p:txEl>
                                          </p:spTgt>
                                        </p:tgtEl>
                                        <p:attrNameLst>
                                          <p:attrName>style.visibility</p:attrName>
                                        </p:attrNameLst>
                                      </p:cBhvr>
                                      <p:to>
                                        <p:strVal val="visible"/>
                                      </p:to>
                                    </p:set>
                                    <p:anim calcmode="lin" valueType="num">
                                      <p:cBhvr>
                                        <p:cTn id="23" dur="500" fill="hold"/>
                                        <p:tgtEl>
                                          <p:spTgt spid="302">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302">
                                            <p:txEl>
                                              <p:pRg st="7" end="7"/>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1" nodeType="afterEffect">
                                  <p:stCondLst>
                                    <p:cond delay="0"/>
                                  </p:stCondLst>
                                  <p:iterate>
                                    <p:tmAbs val="0"/>
                                  </p:iterate>
                                  <p:childTnLst>
                                    <p:set>
                                      <p:cBhvr>
                                        <p:cTn id="27" fill="hold"/>
                                        <p:tgtEl>
                                          <p:spTgt spid="302">
                                            <p:txEl>
                                              <p:pRg st="8" end="8"/>
                                            </p:txEl>
                                          </p:spTgt>
                                        </p:tgtEl>
                                        <p:attrNameLst>
                                          <p:attrName>style.visibility</p:attrName>
                                        </p:attrNameLst>
                                      </p:cBhvr>
                                      <p:to>
                                        <p:strVal val="visible"/>
                                      </p:to>
                                    </p:set>
                                    <p:anim calcmode="lin" valueType="num">
                                      <p:cBhvr>
                                        <p:cTn id="28" dur="500" fill="hold"/>
                                        <p:tgtEl>
                                          <p:spTgt spid="302">
                                            <p:txEl>
                                              <p:pRg st="8" end="8"/>
                                            </p:txEl>
                                          </p:spTgt>
                                        </p:tgtEl>
                                        <p:attrNameLst>
                                          <p:attrName>ppt_x</p:attrName>
                                        </p:attrNameLst>
                                      </p:cBhvr>
                                      <p:tavLst>
                                        <p:tav tm="0">
                                          <p:val>
                                            <p:strVal val="#ppt_x"/>
                                          </p:val>
                                        </p:tav>
                                        <p:tav tm="100000">
                                          <p:val>
                                            <p:strVal val="#ppt_x"/>
                                          </p:val>
                                        </p:tav>
                                      </p:tavLst>
                                    </p:anim>
                                    <p:anim calcmode="lin" valueType="num">
                                      <p:cBhvr>
                                        <p:cTn id="29" dur="500" fill="hold"/>
                                        <p:tgtEl>
                                          <p:spTgt spid="30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1" nodeType="clickEffect">
                                  <p:stCondLst>
                                    <p:cond delay="0"/>
                                  </p:stCondLst>
                                  <p:iterate>
                                    <p:tmAbs val="0"/>
                                  </p:iterate>
                                  <p:childTnLst>
                                    <p:set>
                                      <p:cBhvr>
                                        <p:cTn id="33" fill="hold"/>
                                        <p:tgtEl>
                                          <p:spTgt spid="302">
                                            <p:txEl>
                                              <p:pRg st="9" end="9"/>
                                            </p:txEl>
                                          </p:spTgt>
                                        </p:tgtEl>
                                        <p:attrNameLst>
                                          <p:attrName>style.visibility</p:attrName>
                                        </p:attrNameLst>
                                      </p:cBhvr>
                                      <p:to>
                                        <p:strVal val="visible"/>
                                      </p:to>
                                    </p:set>
                                    <p:anim calcmode="lin" valueType="num">
                                      <p:cBhvr>
                                        <p:cTn id="34" dur="500" fill="hold"/>
                                        <p:tgtEl>
                                          <p:spTgt spid="302">
                                            <p:txEl>
                                              <p:pRg st="9" end="9"/>
                                            </p:txEl>
                                          </p:spTgt>
                                        </p:tgtEl>
                                        <p:attrNameLst>
                                          <p:attrName>ppt_x</p:attrName>
                                        </p:attrNameLst>
                                      </p:cBhvr>
                                      <p:tavLst>
                                        <p:tav tm="0">
                                          <p:val>
                                            <p:strVal val="#ppt_x"/>
                                          </p:val>
                                        </p:tav>
                                        <p:tav tm="100000">
                                          <p:val>
                                            <p:strVal val="#ppt_x"/>
                                          </p:val>
                                        </p:tav>
                                      </p:tavLst>
                                    </p:anim>
                                    <p:anim calcmode="lin" valueType="num">
                                      <p:cBhvr>
                                        <p:cTn id="35" dur="500" fill="hold"/>
                                        <p:tgtEl>
                                          <p:spTgt spid="302">
                                            <p:txEl>
                                              <p:pRg st="9" end="9"/>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1" nodeType="afterEffect">
                                  <p:stCondLst>
                                    <p:cond delay="0"/>
                                  </p:stCondLst>
                                  <p:iterate>
                                    <p:tmAbs val="0"/>
                                  </p:iterate>
                                  <p:childTnLst>
                                    <p:set>
                                      <p:cBhvr>
                                        <p:cTn id="38" fill="hold"/>
                                        <p:tgtEl>
                                          <p:spTgt spid="302">
                                            <p:txEl>
                                              <p:pRg st="10" end="10"/>
                                            </p:txEl>
                                          </p:spTgt>
                                        </p:tgtEl>
                                        <p:attrNameLst>
                                          <p:attrName>style.visibility</p:attrName>
                                        </p:attrNameLst>
                                      </p:cBhvr>
                                      <p:to>
                                        <p:strVal val="visible"/>
                                      </p:to>
                                    </p:set>
                                    <p:anim calcmode="lin" valueType="num">
                                      <p:cBhvr>
                                        <p:cTn id="39" dur="500" fill="hold"/>
                                        <p:tgtEl>
                                          <p:spTgt spid="302">
                                            <p:txEl>
                                              <p:pRg st="10" end="10"/>
                                            </p:txEl>
                                          </p:spTgt>
                                        </p:tgtEl>
                                        <p:attrNameLst>
                                          <p:attrName>ppt_x</p:attrName>
                                        </p:attrNameLst>
                                      </p:cBhvr>
                                      <p:tavLst>
                                        <p:tav tm="0">
                                          <p:val>
                                            <p:strVal val="#ppt_x"/>
                                          </p:val>
                                        </p:tav>
                                        <p:tav tm="100000">
                                          <p:val>
                                            <p:strVal val="#ppt_x"/>
                                          </p:val>
                                        </p:tav>
                                      </p:tavLst>
                                    </p:anim>
                                    <p:anim calcmode="lin" valueType="num">
                                      <p:cBhvr>
                                        <p:cTn id="40" dur="500" fill="hold"/>
                                        <p:tgtEl>
                                          <p:spTgt spid="30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tle 1"/>
          <p:cNvSpPr txBox="1">
            <a:spLocks noGrp="1"/>
          </p:cNvSpPr>
          <p:nvPr>
            <p:ph type="title"/>
          </p:nvPr>
        </p:nvSpPr>
        <p:spPr>
          <a:xfrm>
            <a:off x="2286000" y="33913"/>
            <a:ext cx="6839933" cy="914401"/>
          </a:xfrm>
          <a:prstGeom prst="rect">
            <a:avLst/>
          </a:prstGeom>
        </p:spPr>
        <p:txBody>
          <a:bodyPr>
            <a:normAutofit fontScale="90000"/>
          </a:bodyPr>
          <a:lstStyle/>
          <a:p>
            <a:pPr algn="l" defTabSz="288036">
              <a:defRPr sz="1700"/>
            </a:pPr>
            <a:br/>
            <a:r>
              <a:rPr sz="2000" b="1"/>
              <a:t>Sub-National Structures</a:t>
            </a:r>
            <a:br>
              <a:rPr sz="2000" b="1"/>
            </a:br>
            <a:endParaRPr sz="2000" b="1"/>
          </a:p>
        </p:txBody>
      </p:sp>
      <p:sp>
        <p:nvSpPr>
          <p:cNvPr id="305"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grpSp>
        <p:nvGrpSpPr>
          <p:cNvPr id="308" name="Rectangle 4"/>
          <p:cNvGrpSpPr/>
          <p:nvPr/>
        </p:nvGrpSpPr>
        <p:grpSpPr>
          <a:xfrm>
            <a:off x="0" y="-4"/>
            <a:ext cx="2133600" cy="6858004"/>
            <a:chOff x="0" y="-2"/>
            <a:chExt cx="2133600" cy="6858003"/>
          </a:xfrm>
        </p:grpSpPr>
        <p:sp>
          <p:nvSpPr>
            <p:cNvPr id="306" name="Rectangle"/>
            <p:cNvSpPr/>
            <p:nvPr/>
          </p:nvSpPr>
          <p:spPr>
            <a:xfrm>
              <a:off x="0" y="-3"/>
              <a:ext cx="213360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2400" b="1">
                  <a:solidFill>
                    <a:srgbClr val="FFFFFF"/>
                  </a:solidFill>
                  <a:latin typeface="Aharoni"/>
                  <a:ea typeface="Aharoni"/>
                  <a:cs typeface="Aharoni"/>
                  <a:sym typeface="Aharoni"/>
                </a:defRPr>
              </a:pPr>
              <a:endParaRPr/>
            </a:p>
          </p:txBody>
        </p:sp>
        <p:sp>
          <p:nvSpPr>
            <p:cNvPr id="307" name="Coordination Structures Level 2, 3     and 4."/>
            <p:cNvSpPr txBox="1"/>
            <p:nvPr/>
          </p:nvSpPr>
          <p:spPr>
            <a:xfrm>
              <a:off x="73673" y="-3"/>
              <a:ext cx="1986255" cy="3394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r>
                <a:t>Coordination Structures Level 2, 3     and 4. </a:t>
              </a:r>
            </a:p>
          </p:txBody>
        </p:sp>
      </p:grpSp>
      <p:pic>
        <p:nvPicPr>
          <p:cNvPr id="309" name="Picture 5" descr="Picture 5"/>
          <p:cNvPicPr>
            <a:picLocks noChangeAspect="1"/>
          </p:cNvPicPr>
          <p:nvPr/>
        </p:nvPicPr>
        <p:blipFill>
          <a:blip r:embed="rId2"/>
          <a:stretch>
            <a:fillRect/>
          </a:stretch>
        </p:blipFill>
        <p:spPr>
          <a:xfrm>
            <a:off x="415633" y="5269884"/>
            <a:ext cx="1302334" cy="1269029"/>
          </a:xfrm>
          <a:prstGeom prst="rect">
            <a:avLst/>
          </a:prstGeom>
          <a:ln w="12700">
            <a:miter lim="400000"/>
          </a:ln>
        </p:spPr>
      </p:pic>
      <p:sp>
        <p:nvSpPr>
          <p:cNvPr id="310" name="Rectangle 8"/>
          <p:cNvSpPr txBox="1"/>
          <p:nvPr/>
        </p:nvSpPr>
        <p:spPr>
          <a:xfrm>
            <a:off x="2331720" y="997759"/>
            <a:ext cx="6748493" cy="5387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600"/>
              </a:spcBef>
              <a:defRPr sz="2400" b="1">
                <a:latin typeface="+mj-lt"/>
                <a:ea typeface="+mj-ea"/>
                <a:cs typeface="+mj-cs"/>
                <a:sym typeface="Calibri"/>
              </a:defRPr>
            </a:pPr>
            <a:r>
              <a:t>LEVEL 2 - Regional level:</a:t>
            </a:r>
            <a:r>
              <a:rPr b="0"/>
              <a:t> </a:t>
            </a:r>
          </a:p>
          <a:p>
            <a:pPr algn="just">
              <a:defRPr>
                <a:latin typeface="+mj-lt"/>
                <a:ea typeface="+mj-ea"/>
                <a:cs typeface="+mj-cs"/>
                <a:sym typeface="Calibri"/>
              </a:defRPr>
            </a:pPr>
            <a:r>
              <a:t>Regional decision-making tier for Food and Nutrition Security program implementation. The Regional Development Coordination Committee is the over-arching supervisory body for the food and nutrition security stakeholders at the region, supervised by Chief Regional Officers.</a:t>
            </a:r>
          </a:p>
          <a:p>
            <a:pPr algn="just">
              <a:spcBef>
                <a:spcPts val="600"/>
              </a:spcBef>
              <a:defRPr>
                <a:latin typeface="+mj-lt"/>
                <a:ea typeface="+mj-ea"/>
                <a:cs typeface="+mj-cs"/>
                <a:sym typeface="Calibri"/>
              </a:defRPr>
            </a:pPr>
            <a:r>
              <a:t>  </a:t>
            </a:r>
            <a:br/>
            <a:r>
              <a:rPr sz="2400" b="1"/>
              <a:t>LEVEL 3 - Constituency level:</a:t>
            </a:r>
            <a:r>
              <a:rPr sz="2400"/>
              <a:t>  </a:t>
            </a:r>
          </a:p>
          <a:p>
            <a:pPr algn="just">
              <a:defRPr>
                <a:latin typeface="+mj-lt"/>
                <a:ea typeface="+mj-ea"/>
                <a:cs typeface="+mj-cs"/>
                <a:sym typeface="Calibri"/>
              </a:defRPr>
            </a:pPr>
            <a:r>
              <a:t>In this tier decision making is navigated by Regional  Councilors through the constituency development committees. Here, technical matters regarding food and nutrition security will be led by community resource persons and agriculture extension workers.  </a:t>
            </a:r>
          </a:p>
          <a:p>
            <a:pPr algn="just">
              <a:spcBef>
                <a:spcPts val="600"/>
              </a:spcBef>
              <a:defRPr>
                <a:latin typeface="+mj-lt"/>
                <a:ea typeface="+mj-ea"/>
                <a:cs typeface="+mj-cs"/>
                <a:sym typeface="Calibri"/>
              </a:defRPr>
            </a:pPr>
            <a:br/>
            <a:r>
              <a:rPr sz="2400" b="1"/>
              <a:t>LEVEL 4 - Community level:</a:t>
            </a:r>
            <a:r>
              <a:rPr sz="2400"/>
              <a:t>  </a:t>
            </a:r>
          </a:p>
          <a:p>
            <a:pPr algn="just">
              <a:defRPr>
                <a:latin typeface="+mj-lt"/>
                <a:ea typeface="+mj-ea"/>
                <a:cs typeface="+mj-cs"/>
                <a:sym typeface="Calibri"/>
              </a:defRPr>
            </a:pPr>
            <a:r>
              <a:t>Here decision making is steered through the community leaders, community health workers, community members, and other existing and relevant structure in the community/village.  Community health workers will chair the meetings</a:t>
            </a:r>
            <a:r>
              <a:rPr sz="160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10">
                                            <p:txEl>
                                              <p:pRg st="2" end="2"/>
                                            </p:txEl>
                                          </p:spTgt>
                                        </p:tgtEl>
                                        <p:attrNameLst>
                                          <p:attrName>style.visibility</p:attrName>
                                        </p:attrNameLst>
                                      </p:cBhvr>
                                      <p:to>
                                        <p:strVal val="visible"/>
                                      </p:to>
                                    </p:set>
                                    <p:anim calcmode="lin" valueType="num">
                                      <p:cBhvr>
                                        <p:cTn id="7" dur="500" fill="hold"/>
                                        <p:tgtEl>
                                          <p:spTgt spid="310">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31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310">
                                            <p:txEl>
                                              <p:pRg st="3" end="3"/>
                                            </p:txEl>
                                          </p:spTgt>
                                        </p:tgtEl>
                                        <p:attrNameLst>
                                          <p:attrName>style.visibility</p:attrName>
                                        </p:attrNameLst>
                                      </p:cBhvr>
                                      <p:to>
                                        <p:strVal val="visible"/>
                                      </p:to>
                                    </p:set>
                                    <p:anim calcmode="lin" valueType="num">
                                      <p:cBhvr>
                                        <p:cTn id="12" dur="500" fill="hold"/>
                                        <p:tgtEl>
                                          <p:spTgt spid="310">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3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310">
                                            <p:txEl>
                                              <p:pRg st="4" end="4"/>
                                            </p:txEl>
                                          </p:spTgt>
                                        </p:tgtEl>
                                        <p:attrNameLst>
                                          <p:attrName>style.visibility</p:attrName>
                                        </p:attrNameLst>
                                      </p:cBhvr>
                                      <p:to>
                                        <p:strVal val="visible"/>
                                      </p:to>
                                    </p:set>
                                    <p:anim calcmode="lin" valueType="num">
                                      <p:cBhvr>
                                        <p:cTn id="18" dur="500" fill="hold"/>
                                        <p:tgtEl>
                                          <p:spTgt spid="310">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10">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1" nodeType="afterEffect">
                                  <p:stCondLst>
                                    <p:cond delay="0"/>
                                  </p:stCondLst>
                                  <p:iterate>
                                    <p:tmAbs val="0"/>
                                  </p:iterate>
                                  <p:childTnLst>
                                    <p:set>
                                      <p:cBhvr>
                                        <p:cTn id="22" fill="hold"/>
                                        <p:tgtEl>
                                          <p:spTgt spid="310">
                                            <p:txEl>
                                              <p:pRg st="5" end="5"/>
                                            </p:txEl>
                                          </p:spTgt>
                                        </p:tgtEl>
                                        <p:attrNameLst>
                                          <p:attrName>style.visibility</p:attrName>
                                        </p:attrNameLst>
                                      </p:cBhvr>
                                      <p:to>
                                        <p:strVal val="visible"/>
                                      </p:to>
                                    </p:set>
                                    <p:anim calcmode="lin" valueType="num">
                                      <p:cBhvr>
                                        <p:cTn id="23" dur="500" fill="hold"/>
                                        <p:tgtEl>
                                          <p:spTgt spid="310">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3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grpSp>
        <p:nvGrpSpPr>
          <p:cNvPr id="315" name="Rectangle 4"/>
          <p:cNvGrpSpPr/>
          <p:nvPr/>
        </p:nvGrpSpPr>
        <p:grpSpPr>
          <a:xfrm>
            <a:off x="-3" y="-4"/>
            <a:ext cx="1937089" cy="6858004"/>
            <a:chOff x="-1" y="-2"/>
            <a:chExt cx="1937087" cy="6858003"/>
          </a:xfrm>
        </p:grpSpPr>
        <p:sp>
          <p:nvSpPr>
            <p:cNvPr id="313" name="Rectangle"/>
            <p:cNvSpPr/>
            <p:nvPr/>
          </p:nvSpPr>
          <p:spPr>
            <a:xfrm>
              <a:off x="-2" y="-3"/>
              <a:ext cx="1937089"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3200">
                  <a:solidFill>
                    <a:srgbClr val="FFFFFF"/>
                  </a:solidFill>
                  <a:latin typeface="+mj-lt"/>
                  <a:ea typeface="+mj-ea"/>
                  <a:cs typeface="+mj-cs"/>
                  <a:sym typeface="Calibri"/>
                </a:defRPr>
              </a:pPr>
              <a:endParaRPr/>
            </a:p>
          </p:txBody>
        </p:sp>
        <p:sp>
          <p:nvSpPr>
            <p:cNvPr id="314" name="Sub-National Secretariat"/>
            <p:cNvSpPr txBox="1"/>
            <p:nvPr/>
          </p:nvSpPr>
          <p:spPr>
            <a:xfrm>
              <a:off x="73672" y="-2"/>
              <a:ext cx="1789740" cy="28374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ctr">
                <a:defRPr sz="2800">
                  <a:solidFill>
                    <a:srgbClr val="FFFFFF"/>
                  </a:solidFill>
                  <a:latin typeface="+mj-lt"/>
                  <a:ea typeface="+mj-ea"/>
                  <a:cs typeface="+mj-cs"/>
                  <a:sym typeface="Calibri"/>
                </a:defRPr>
              </a:pPr>
              <a:r>
                <a:t>Sub-National Secretariat </a:t>
              </a:r>
            </a:p>
          </p:txBody>
        </p:sp>
      </p:grpSp>
      <p:pic>
        <p:nvPicPr>
          <p:cNvPr id="316" name="Picture 5" descr="Picture 5"/>
          <p:cNvPicPr>
            <a:picLocks noChangeAspect="1"/>
          </p:cNvPicPr>
          <p:nvPr/>
        </p:nvPicPr>
        <p:blipFill>
          <a:blip r:embed="rId2"/>
          <a:stretch>
            <a:fillRect/>
          </a:stretch>
        </p:blipFill>
        <p:spPr>
          <a:xfrm>
            <a:off x="317375" y="5269884"/>
            <a:ext cx="1302334" cy="1269029"/>
          </a:xfrm>
          <a:prstGeom prst="rect">
            <a:avLst/>
          </a:prstGeom>
          <a:ln w="12700">
            <a:miter lim="400000"/>
          </a:ln>
        </p:spPr>
      </p:pic>
      <p:sp>
        <p:nvSpPr>
          <p:cNvPr id="317" name="Rectangle 1"/>
          <p:cNvSpPr txBox="1"/>
          <p:nvPr/>
        </p:nvSpPr>
        <p:spPr>
          <a:xfrm>
            <a:off x="2331717" y="718748"/>
            <a:ext cx="6309364" cy="4380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400">
                <a:latin typeface="+mj-lt"/>
                <a:ea typeface="+mj-ea"/>
                <a:cs typeface="+mj-cs"/>
                <a:sym typeface="Calibri"/>
              </a:defRPr>
            </a:pPr>
            <a:endParaRPr/>
          </a:p>
          <a:p>
            <a:pPr algn="just">
              <a:defRPr sz="2400">
                <a:latin typeface="+mj-lt"/>
                <a:ea typeface="+mj-ea"/>
                <a:cs typeface="+mj-cs"/>
                <a:sym typeface="Calibri"/>
              </a:defRPr>
            </a:pPr>
            <a:endParaRPr/>
          </a:p>
          <a:p>
            <a:pPr marL="285750" indent="-285750">
              <a:buSzPct val="100000"/>
              <a:buChar char="▪"/>
              <a:defRPr sz="2400">
                <a:latin typeface="+mj-lt"/>
                <a:ea typeface="+mj-ea"/>
                <a:cs typeface="+mj-cs"/>
                <a:sym typeface="Calibri"/>
              </a:defRPr>
            </a:pPr>
            <a:r>
              <a:t>The functions of Sub-National Secretariat will be the same as of the National Secretariat.</a:t>
            </a:r>
          </a:p>
          <a:p>
            <a:pPr>
              <a:spcBef>
                <a:spcPts val="600"/>
              </a:spcBef>
              <a:defRPr sz="2400">
                <a:latin typeface="+mj-lt"/>
                <a:ea typeface="+mj-ea"/>
                <a:cs typeface="+mj-cs"/>
                <a:sym typeface="Calibri"/>
              </a:defRPr>
            </a:pPr>
            <a:endParaRPr/>
          </a:p>
          <a:p>
            <a:pPr marL="285750" indent="-285750">
              <a:spcBef>
                <a:spcPts val="600"/>
              </a:spcBef>
              <a:buSzPct val="100000"/>
              <a:buChar char="▪"/>
              <a:defRPr sz="2400">
                <a:latin typeface="+mj-lt"/>
                <a:ea typeface="+mj-ea"/>
                <a:cs typeface="+mj-cs"/>
                <a:sym typeface="Calibri"/>
              </a:defRPr>
            </a:pPr>
            <a:r>
              <a:t>Chief Regional Officers to nominate three staff members under their establishment to serve on the Subnational Secretariat.</a:t>
            </a:r>
          </a:p>
          <a:p>
            <a:pPr>
              <a:spcBef>
                <a:spcPts val="600"/>
              </a:spcBef>
              <a:defRPr sz="2400">
                <a:latin typeface="+mj-lt"/>
                <a:ea typeface="+mj-ea"/>
                <a:cs typeface="+mj-cs"/>
                <a:sym typeface="Calibri"/>
              </a:defRPr>
            </a:pPr>
            <a:endParaRPr/>
          </a:p>
          <a:p>
            <a:pPr marL="285750" indent="-285750">
              <a:spcBef>
                <a:spcPts val="600"/>
              </a:spcBef>
              <a:buSzPct val="100000"/>
              <a:buChar char="▪"/>
              <a:defRPr sz="2400">
                <a:latin typeface="+mj-lt"/>
                <a:ea typeface="+mj-ea"/>
                <a:cs typeface="+mj-cs"/>
                <a:sym typeface="Calibri"/>
              </a:defRPr>
            </a:pPr>
            <a:r>
              <a:t>Sub-National Secretariat to work in close collaboration with National Secretariat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17">
                                            <p:txEl>
                                              <p:pRg st="4" end="4"/>
                                            </p:txEl>
                                          </p:spTgt>
                                        </p:tgtEl>
                                        <p:attrNameLst>
                                          <p:attrName>style.visibility</p:attrName>
                                        </p:attrNameLst>
                                      </p:cBhvr>
                                      <p:to>
                                        <p:strVal val="visible"/>
                                      </p:to>
                                    </p:set>
                                    <p:anim calcmode="lin" valueType="num">
                                      <p:cBhvr>
                                        <p:cTn id="7" dur="500" fill="hold"/>
                                        <p:tgtEl>
                                          <p:spTgt spid="317">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317">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317">
                                            <p:txEl>
                                              <p:pRg st="5" end="5"/>
                                            </p:txEl>
                                          </p:spTgt>
                                        </p:tgtEl>
                                        <p:attrNameLst>
                                          <p:attrName>style.visibility</p:attrName>
                                        </p:attrNameLst>
                                      </p:cBhvr>
                                      <p:to>
                                        <p:strVal val="visible"/>
                                      </p:to>
                                    </p:set>
                                    <p:anim calcmode="lin" valueType="num">
                                      <p:cBhvr>
                                        <p:cTn id="12" dur="500" fill="hold"/>
                                        <p:tgtEl>
                                          <p:spTgt spid="317">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3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317">
                                            <p:txEl>
                                              <p:pRg st="6" end="6"/>
                                            </p:txEl>
                                          </p:spTgt>
                                        </p:tgtEl>
                                        <p:attrNameLst>
                                          <p:attrName>style.visibility</p:attrName>
                                        </p:attrNameLst>
                                      </p:cBhvr>
                                      <p:to>
                                        <p:strVal val="visible"/>
                                      </p:to>
                                    </p:set>
                                    <p:anim calcmode="lin" valueType="num">
                                      <p:cBhvr>
                                        <p:cTn id="18" dur="500" fill="hold"/>
                                        <p:tgtEl>
                                          <p:spTgt spid="317">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txBox="1">
            <a:spLocks noGrp="1"/>
          </p:cNvSpPr>
          <p:nvPr>
            <p:ph type="title"/>
          </p:nvPr>
        </p:nvSpPr>
        <p:spPr>
          <a:xfrm>
            <a:off x="2988623" y="939094"/>
            <a:ext cx="6839933" cy="914403"/>
          </a:xfrm>
          <a:prstGeom prst="rect">
            <a:avLst/>
          </a:prstGeom>
        </p:spPr>
        <p:txBody>
          <a:bodyPr>
            <a:normAutofit fontScale="90000"/>
          </a:bodyPr>
          <a:lstStyle/>
          <a:p>
            <a:pPr algn="l" defTabSz="324611">
              <a:defRPr sz="1900"/>
            </a:pPr>
            <a:br/>
            <a:br/>
            <a:endParaRPr/>
          </a:p>
        </p:txBody>
      </p:sp>
      <p:sp>
        <p:nvSpPr>
          <p:cNvPr id="320"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grpSp>
        <p:nvGrpSpPr>
          <p:cNvPr id="323" name="Rectangle 4"/>
          <p:cNvGrpSpPr/>
          <p:nvPr/>
        </p:nvGrpSpPr>
        <p:grpSpPr>
          <a:xfrm>
            <a:off x="0" y="-4"/>
            <a:ext cx="2133600" cy="6858004"/>
            <a:chOff x="0" y="-2"/>
            <a:chExt cx="2133600" cy="6858003"/>
          </a:xfrm>
        </p:grpSpPr>
        <p:sp>
          <p:nvSpPr>
            <p:cNvPr id="321" name="Rectangle"/>
            <p:cNvSpPr/>
            <p:nvPr/>
          </p:nvSpPr>
          <p:spPr>
            <a:xfrm>
              <a:off x="0" y="-3"/>
              <a:ext cx="213360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2800" b="1">
                  <a:solidFill>
                    <a:srgbClr val="FFFFFF"/>
                  </a:solidFill>
                  <a:latin typeface="Aharoni"/>
                  <a:ea typeface="Aharoni"/>
                  <a:cs typeface="Aharoni"/>
                  <a:sym typeface="Aharoni"/>
                </a:defRPr>
              </a:pPr>
              <a:endParaRPr/>
            </a:p>
          </p:txBody>
        </p:sp>
        <p:sp>
          <p:nvSpPr>
            <p:cNvPr id="322" name="National Secretariat"/>
            <p:cNvSpPr txBox="1"/>
            <p:nvPr/>
          </p:nvSpPr>
          <p:spPr>
            <a:xfrm>
              <a:off x="73673" y="-3"/>
              <a:ext cx="1986255" cy="27739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ctr">
                <a:defRPr sz="2800">
                  <a:solidFill>
                    <a:srgbClr val="FFFFFF"/>
                  </a:solidFill>
                  <a:latin typeface="+mj-lt"/>
                  <a:ea typeface="+mj-ea"/>
                  <a:cs typeface="+mj-cs"/>
                  <a:sym typeface="Calibri"/>
                </a:defRPr>
              </a:pPr>
              <a:r>
                <a:t>Regional Secretariat </a:t>
              </a:r>
            </a:p>
          </p:txBody>
        </p:sp>
      </p:grpSp>
      <p:pic>
        <p:nvPicPr>
          <p:cNvPr id="324" name="Picture 5" descr="Picture 5"/>
          <p:cNvPicPr>
            <a:picLocks noChangeAspect="1"/>
          </p:cNvPicPr>
          <p:nvPr/>
        </p:nvPicPr>
        <p:blipFill>
          <a:blip r:embed="rId3"/>
          <a:stretch>
            <a:fillRect/>
          </a:stretch>
        </p:blipFill>
        <p:spPr>
          <a:xfrm>
            <a:off x="415633" y="5269884"/>
            <a:ext cx="1302334" cy="1269029"/>
          </a:xfrm>
          <a:prstGeom prst="rect">
            <a:avLst/>
          </a:prstGeom>
          <a:ln w="12700">
            <a:miter lim="400000"/>
          </a:ln>
        </p:spPr>
      </p:pic>
      <p:sp>
        <p:nvSpPr>
          <p:cNvPr id="325" name="Rectangle 7"/>
          <p:cNvSpPr txBox="1"/>
          <p:nvPr/>
        </p:nvSpPr>
        <p:spPr>
          <a:xfrm>
            <a:off x="2207274" y="309684"/>
            <a:ext cx="6863054" cy="6335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lnSpc>
                <a:spcPct val="107000"/>
              </a:lnSpc>
              <a:defRPr>
                <a:latin typeface="+mj-lt"/>
                <a:ea typeface="+mj-ea"/>
                <a:cs typeface="+mj-cs"/>
                <a:sym typeface="Calibri"/>
              </a:defRPr>
            </a:pPr>
            <a:r>
              <a:rPr dirty="0"/>
              <a:t> </a:t>
            </a:r>
            <a:r>
              <a:rPr sz="2400" b="1" dirty="0"/>
              <a:t>The Regional Secretariat (NS):</a:t>
            </a:r>
            <a:r>
              <a:rPr sz="2400" dirty="0"/>
              <a:t> </a:t>
            </a:r>
            <a:endParaRPr sz="2400" b="1" dirty="0"/>
          </a:p>
          <a:p>
            <a:pPr algn="just">
              <a:defRPr sz="2000">
                <a:latin typeface="+mj-lt"/>
                <a:ea typeface="+mj-ea"/>
                <a:cs typeface="+mj-cs"/>
                <a:sym typeface="Calibri"/>
              </a:defRPr>
            </a:pPr>
            <a:r>
              <a:rPr dirty="0"/>
              <a:t> 3 nominated staff from existing structures of Regional Council  </a:t>
            </a:r>
          </a:p>
          <a:p>
            <a:pPr algn="just">
              <a:spcBef>
                <a:spcPts val="600"/>
              </a:spcBef>
              <a:defRPr sz="2000">
                <a:latin typeface="+mj-lt"/>
                <a:ea typeface="+mj-ea"/>
                <a:cs typeface="+mj-cs"/>
                <a:sym typeface="Calibri"/>
              </a:defRPr>
            </a:pPr>
            <a:endParaRPr dirty="0"/>
          </a:p>
          <a:p>
            <a:pPr algn="just">
              <a:spcAft>
                <a:spcPts val="1200"/>
              </a:spcAft>
              <a:defRPr sz="2000" b="1">
                <a:latin typeface="+mj-lt"/>
                <a:ea typeface="+mj-ea"/>
                <a:cs typeface="+mj-cs"/>
                <a:sym typeface="Calibri"/>
              </a:defRPr>
            </a:pPr>
            <a:r>
              <a:rPr u="sng" dirty="0"/>
              <a:t>The functions of the Regional Secretariat: </a:t>
            </a:r>
          </a:p>
          <a:p>
            <a:pPr marL="315913" indent="-249238">
              <a:spcBef>
                <a:spcPts val="600"/>
              </a:spcBef>
              <a:buSzPct val="100000"/>
              <a:buFont typeface="Courier New" panose="02070309020205020404" pitchFamily="49" charset="0"/>
              <a:buChar char="o"/>
              <a:defRPr>
                <a:latin typeface="+mj-lt"/>
                <a:ea typeface="+mj-ea"/>
                <a:cs typeface="+mj-cs"/>
                <a:sym typeface="Calibri"/>
              </a:defRPr>
            </a:pPr>
            <a:r>
              <a:rPr sz="2000" dirty="0"/>
              <a:t>Initiate and participate in </a:t>
            </a:r>
            <a:r>
              <a:rPr sz="2000" b="1" dirty="0"/>
              <a:t>committee meetings </a:t>
            </a:r>
            <a:r>
              <a:rPr sz="2000" dirty="0"/>
              <a:t>as scheduled and as outlined in the respective works plans, take minutes and provide feedback</a:t>
            </a:r>
            <a:r>
              <a:rPr lang="en-US" sz="2000" dirty="0"/>
              <a:t>;</a:t>
            </a:r>
            <a:endParaRPr sz="2000" dirty="0"/>
          </a:p>
          <a:p>
            <a:pPr marL="315913" indent="-249238">
              <a:spcBef>
                <a:spcPts val="600"/>
              </a:spcBef>
              <a:buSzPct val="100000"/>
              <a:buFont typeface="Courier New" panose="02070309020205020404" pitchFamily="49" charset="0"/>
              <a:buChar char="o"/>
              <a:defRPr>
                <a:latin typeface="+mj-lt"/>
                <a:ea typeface="+mj-ea"/>
                <a:cs typeface="+mj-cs"/>
                <a:sym typeface="Calibri"/>
              </a:defRPr>
            </a:pPr>
            <a:r>
              <a:rPr sz="2000" dirty="0"/>
              <a:t>Provide </a:t>
            </a:r>
            <a:r>
              <a:rPr sz="2000" b="1" dirty="0"/>
              <a:t>administrative support </a:t>
            </a:r>
            <a:r>
              <a:rPr sz="2000" dirty="0"/>
              <a:t>and collaborate with respective chairs in convening meetings</a:t>
            </a:r>
            <a:r>
              <a:rPr lang="en-US" sz="2000" dirty="0"/>
              <a:t>;</a:t>
            </a:r>
            <a:endParaRPr sz="2000" dirty="0"/>
          </a:p>
          <a:p>
            <a:pPr marL="315913" indent="-249238">
              <a:spcBef>
                <a:spcPts val="600"/>
              </a:spcBef>
              <a:buSzPct val="100000"/>
              <a:buFont typeface="Courier New" panose="02070309020205020404" pitchFamily="49" charset="0"/>
              <a:buChar char="o"/>
              <a:defRPr>
                <a:latin typeface="+mj-lt"/>
                <a:ea typeface="+mj-ea"/>
                <a:cs typeface="+mj-cs"/>
                <a:sym typeface="Calibri"/>
              </a:defRPr>
            </a:pPr>
            <a:r>
              <a:rPr sz="2000" dirty="0"/>
              <a:t>Meet prior to every scheduled meeting either prior to the Council or Steering Committee meetings</a:t>
            </a:r>
            <a:r>
              <a:rPr lang="en-US" sz="2000" dirty="0"/>
              <a:t>;</a:t>
            </a:r>
            <a:endParaRPr sz="2000" dirty="0"/>
          </a:p>
          <a:p>
            <a:pPr marL="315913" indent="-249238">
              <a:spcBef>
                <a:spcPts val="600"/>
              </a:spcBef>
              <a:buSzPct val="100000"/>
              <a:buFont typeface="Courier New" panose="02070309020205020404" pitchFamily="49" charset="0"/>
              <a:buChar char="o"/>
              <a:defRPr>
                <a:latin typeface="+mj-lt"/>
                <a:ea typeface="+mj-ea"/>
                <a:cs typeface="+mj-cs"/>
                <a:sym typeface="Calibri"/>
              </a:defRPr>
            </a:pPr>
            <a:r>
              <a:rPr sz="2000" dirty="0"/>
              <a:t>Keep </a:t>
            </a:r>
            <a:r>
              <a:rPr sz="2000" b="1" dirty="0"/>
              <a:t>data base </a:t>
            </a:r>
            <a:r>
              <a:rPr sz="2000" dirty="0"/>
              <a:t>of all committee members</a:t>
            </a:r>
            <a:r>
              <a:rPr dirty="0"/>
              <a:t> (name, department, agency</a:t>
            </a:r>
            <a:r>
              <a:rPr lang="en-US" dirty="0"/>
              <a:t> </a:t>
            </a:r>
            <a:r>
              <a:rPr dirty="0"/>
              <a:t>and contact details)</a:t>
            </a:r>
            <a:r>
              <a:rPr lang="en-US" sz="2000" dirty="0"/>
              <a:t>;</a:t>
            </a:r>
            <a:endParaRPr sz="2000" dirty="0"/>
          </a:p>
          <a:p>
            <a:pPr marL="315913" indent="-249238">
              <a:spcBef>
                <a:spcPts val="600"/>
              </a:spcBef>
              <a:buSzPct val="100000"/>
              <a:buFont typeface="Courier New" panose="02070309020205020404" pitchFamily="49" charset="0"/>
              <a:buChar char="o"/>
              <a:defRPr>
                <a:latin typeface="+mj-lt"/>
                <a:ea typeface="+mj-ea"/>
                <a:cs typeface="+mj-cs"/>
                <a:sym typeface="Calibri"/>
              </a:defRPr>
            </a:pPr>
            <a:r>
              <a:rPr sz="2000" dirty="0"/>
              <a:t>Collaborate with the chairs in </a:t>
            </a:r>
            <a:r>
              <a:rPr sz="2000" b="1" dirty="0"/>
              <a:t>preparation of agendas </a:t>
            </a:r>
            <a:r>
              <a:rPr sz="2000" dirty="0"/>
              <a:t>for meetings, invitation of participants</a:t>
            </a:r>
            <a:r>
              <a:rPr lang="en-US" sz="2000" dirty="0"/>
              <a:t> and</a:t>
            </a:r>
            <a:r>
              <a:rPr sz="2000" dirty="0"/>
              <a:t> circulation of minutes</a:t>
            </a:r>
            <a:r>
              <a:rPr lang="en-US" sz="2000" dirty="0"/>
              <a:t>.</a:t>
            </a:r>
          </a:p>
          <a:p>
            <a:pPr marL="141288">
              <a:buSzPct val="100000"/>
              <a:defRPr>
                <a:latin typeface="+mj-lt"/>
                <a:ea typeface="+mj-ea"/>
                <a:cs typeface="+mj-cs"/>
                <a:sym typeface="Calibri"/>
              </a:defRPr>
            </a:pPr>
            <a:endParaRPr lang="en-US" sz="2000" dirty="0"/>
          </a:p>
          <a:p>
            <a:pPr marL="141288">
              <a:buSzPct val="100000"/>
              <a:defRPr>
                <a:latin typeface="+mj-lt"/>
                <a:ea typeface="+mj-ea"/>
                <a:cs typeface="+mj-cs"/>
                <a:sym typeface="Calibri"/>
              </a:defRPr>
            </a:pPr>
            <a:r>
              <a:rPr sz="2000" dirty="0"/>
              <a:t>See more detailed functions from </a:t>
            </a:r>
            <a:r>
              <a:rPr sz="2000" b="1" i="1" dirty="0"/>
              <a:t>page 12 </a:t>
            </a:r>
            <a:r>
              <a:rPr sz="2000" dirty="0"/>
              <a:t>of the Food and Nutrition Security Coordination Structures.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1"/>
          <p:cNvSpPr txBox="1">
            <a:spLocks noGrp="1"/>
          </p:cNvSpPr>
          <p:nvPr>
            <p:ph type="title"/>
          </p:nvPr>
        </p:nvSpPr>
        <p:spPr>
          <a:xfrm>
            <a:off x="2988623" y="939094"/>
            <a:ext cx="6839933" cy="914403"/>
          </a:xfrm>
          <a:prstGeom prst="rect">
            <a:avLst/>
          </a:prstGeom>
        </p:spPr>
        <p:txBody>
          <a:bodyPr>
            <a:normAutofit fontScale="90000"/>
          </a:bodyPr>
          <a:lstStyle/>
          <a:p>
            <a:pPr algn="l" defTabSz="324611">
              <a:defRPr sz="1900"/>
            </a:pPr>
            <a:br/>
            <a:br/>
            <a:endParaRPr/>
          </a:p>
        </p:txBody>
      </p:sp>
      <p:sp>
        <p:nvSpPr>
          <p:cNvPr id="330"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grpSp>
        <p:nvGrpSpPr>
          <p:cNvPr id="333" name="Rectangle 4"/>
          <p:cNvGrpSpPr/>
          <p:nvPr/>
        </p:nvGrpSpPr>
        <p:grpSpPr>
          <a:xfrm>
            <a:off x="0" y="-4"/>
            <a:ext cx="2133600" cy="6858004"/>
            <a:chOff x="0" y="-2"/>
            <a:chExt cx="2133600" cy="6858003"/>
          </a:xfrm>
        </p:grpSpPr>
        <p:sp>
          <p:nvSpPr>
            <p:cNvPr id="331" name="Rectangle"/>
            <p:cNvSpPr/>
            <p:nvPr/>
          </p:nvSpPr>
          <p:spPr>
            <a:xfrm>
              <a:off x="0" y="-3"/>
              <a:ext cx="213360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2800" b="1">
                  <a:solidFill>
                    <a:srgbClr val="FFFFFF"/>
                  </a:solidFill>
                  <a:latin typeface="Aharoni"/>
                  <a:ea typeface="Aharoni"/>
                  <a:cs typeface="Aharoni"/>
                  <a:sym typeface="Aharoni"/>
                </a:defRPr>
              </a:pPr>
              <a:endParaRPr/>
            </a:p>
          </p:txBody>
        </p:sp>
        <p:sp>
          <p:nvSpPr>
            <p:cNvPr id="332" name="National Secretariat"/>
            <p:cNvSpPr txBox="1"/>
            <p:nvPr/>
          </p:nvSpPr>
          <p:spPr>
            <a:xfrm>
              <a:off x="73673" y="-3"/>
              <a:ext cx="1986255" cy="34470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ctr">
                <a:defRPr sz="2800">
                  <a:solidFill>
                    <a:srgbClr val="FFFFFF"/>
                  </a:solidFill>
                  <a:latin typeface="+mj-lt"/>
                  <a:ea typeface="+mj-ea"/>
                  <a:cs typeface="+mj-cs"/>
                  <a:sym typeface="Calibri"/>
                </a:defRPr>
              </a:pPr>
              <a:r>
                <a:rPr sz="2400"/>
                <a:t>Constituency Development Committee (CDC)</a:t>
              </a:r>
              <a:r>
                <a:t> </a:t>
              </a:r>
            </a:p>
          </p:txBody>
        </p:sp>
      </p:grpSp>
      <p:pic>
        <p:nvPicPr>
          <p:cNvPr id="334" name="Picture 5" descr="Picture 5"/>
          <p:cNvPicPr>
            <a:picLocks noChangeAspect="1"/>
          </p:cNvPicPr>
          <p:nvPr/>
        </p:nvPicPr>
        <p:blipFill>
          <a:blip r:embed="rId3"/>
          <a:stretch>
            <a:fillRect/>
          </a:stretch>
        </p:blipFill>
        <p:spPr>
          <a:xfrm>
            <a:off x="415633" y="5269884"/>
            <a:ext cx="1302334" cy="1269029"/>
          </a:xfrm>
          <a:prstGeom prst="rect">
            <a:avLst/>
          </a:prstGeom>
          <a:ln w="12700">
            <a:miter lim="400000"/>
          </a:ln>
        </p:spPr>
      </p:pic>
      <p:sp>
        <p:nvSpPr>
          <p:cNvPr id="335" name="Rectangle 7"/>
          <p:cNvSpPr txBox="1"/>
          <p:nvPr/>
        </p:nvSpPr>
        <p:spPr>
          <a:xfrm>
            <a:off x="2283823" y="309684"/>
            <a:ext cx="6144353" cy="6324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lnSpc>
                <a:spcPct val="107000"/>
              </a:lnSpc>
              <a:defRPr sz="2000">
                <a:latin typeface="+mj-lt"/>
                <a:ea typeface="+mj-ea"/>
                <a:cs typeface="+mj-cs"/>
                <a:sym typeface="Calibri"/>
              </a:defRPr>
            </a:pPr>
            <a:r>
              <a:rPr dirty="0"/>
              <a:t> </a:t>
            </a:r>
            <a:r>
              <a:rPr sz="2200" b="1" dirty="0"/>
              <a:t>Mandate</a:t>
            </a:r>
            <a:r>
              <a:rPr sz="2800" b="1" dirty="0"/>
              <a:t>: </a:t>
            </a:r>
            <a:endParaRPr sz="2600" b="1" dirty="0"/>
          </a:p>
          <a:p>
            <a:pPr marL="11113" algn="just">
              <a:defRPr sz="2200">
                <a:latin typeface="+mj-lt"/>
                <a:ea typeface="+mj-ea"/>
                <a:cs typeface="+mj-cs"/>
                <a:sym typeface="Calibri"/>
              </a:defRPr>
            </a:pPr>
            <a:r>
              <a:rPr lang="en-US" dirty="0"/>
              <a:t>     </a:t>
            </a:r>
            <a:r>
              <a:rPr dirty="0"/>
              <a:t>Oversee the </a:t>
            </a:r>
            <a:r>
              <a:rPr dirty="0" err="1"/>
              <a:t>actualisation</a:t>
            </a:r>
            <a:r>
              <a:rPr dirty="0"/>
              <a:t> of related programs and determine their achievements, suitability and identify gaps.  </a:t>
            </a:r>
          </a:p>
          <a:p>
            <a:pPr algn="just">
              <a:spcBef>
                <a:spcPts val="600"/>
              </a:spcBef>
              <a:defRPr sz="2200">
                <a:latin typeface="+mj-lt"/>
                <a:ea typeface="+mj-ea"/>
                <a:cs typeface="+mj-cs"/>
                <a:sym typeface="Calibri"/>
              </a:defRPr>
            </a:pPr>
            <a:endParaRPr dirty="0"/>
          </a:p>
          <a:p>
            <a:pPr algn="just">
              <a:defRPr sz="2200" b="1">
                <a:latin typeface="+mj-lt"/>
                <a:ea typeface="+mj-ea"/>
                <a:cs typeface="+mj-cs"/>
                <a:sym typeface="Calibri"/>
              </a:defRPr>
            </a:pPr>
            <a:r>
              <a:rPr sz="2400" dirty="0"/>
              <a:t>The functions of the CDC: </a:t>
            </a:r>
          </a:p>
          <a:p>
            <a:pPr marL="407988" indent="-266700">
              <a:spcBef>
                <a:spcPts val="600"/>
              </a:spcBef>
              <a:buSzPct val="100000"/>
              <a:buFont typeface="Courier New" panose="02070309020205020404" pitchFamily="49" charset="0"/>
              <a:buChar char="o"/>
              <a:defRPr sz="2000">
                <a:latin typeface="+mj-lt"/>
                <a:ea typeface="+mj-ea"/>
                <a:cs typeface="+mj-cs"/>
                <a:sym typeface="Calibri"/>
              </a:defRPr>
            </a:pPr>
            <a:r>
              <a:rPr sz="2100" dirty="0"/>
              <a:t>Oversee, monitor and coordinate all stakeholders implementing food and Nutrition security related programs in the constituency,</a:t>
            </a:r>
          </a:p>
          <a:p>
            <a:pPr marL="407988" indent="-266700">
              <a:spcBef>
                <a:spcPts val="600"/>
              </a:spcBef>
              <a:buSzPct val="100000"/>
              <a:buFont typeface="Courier New" panose="02070309020205020404" pitchFamily="49" charset="0"/>
              <a:buChar char="o"/>
              <a:defRPr sz="2000">
                <a:latin typeface="+mj-lt"/>
                <a:ea typeface="+mj-ea"/>
                <a:cs typeface="+mj-cs"/>
                <a:sym typeface="Calibri"/>
              </a:defRPr>
            </a:pPr>
            <a:r>
              <a:rPr sz="2100" dirty="0"/>
              <a:t>Identify resources, capacity gaps and challenges experienced by partners when implementing food and nutrition security programs and relay to the Regional FNSTC for action,</a:t>
            </a:r>
          </a:p>
          <a:p>
            <a:pPr marL="407988" indent="-266700">
              <a:spcBef>
                <a:spcPts val="600"/>
              </a:spcBef>
              <a:buSzPct val="100000"/>
              <a:buFont typeface="Courier New" panose="02070309020205020404" pitchFamily="49" charset="0"/>
              <a:buChar char="o"/>
              <a:defRPr sz="2000">
                <a:latin typeface="+mj-lt"/>
                <a:ea typeface="+mj-ea"/>
                <a:cs typeface="+mj-cs"/>
                <a:sym typeface="Calibri"/>
              </a:defRPr>
            </a:pPr>
            <a:r>
              <a:rPr sz="2100" dirty="0"/>
              <a:t>In liaison with the CDC, identify communities that are food insecure and share report with RDC,</a:t>
            </a:r>
          </a:p>
          <a:p>
            <a:pPr marL="141288">
              <a:spcBef>
                <a:spcPts val="1800"/>
              </a:spcBef>
              <a:buSzPct val="100000"/>
              <a:defRPr sz="2000">
                <a:latin typeface="+mj-lt"/>
                <a:ea typeface="+mj-ea"/>
                <a:cs typeface="+mj-cs"/>
                <a:sym typeface="Calibri"/>
              </a:defRPr>
            </a:pPr>
            <a:r>
              <a:rPr sz="2100" dirty="0"/>
              <a:t>See more detailed functions from </a:t>
            </a:r>
            <a:r>
              <a:rPr sz="2100" b="1" i="1" dirty="0"/>
              <a:t>page 15 </a:t>
            </a:r>
            <a:r>
              <a:rPr sz="2100" dirty="0"/>
              <a:t>of the Food and Nutrition Security Coordination Structures.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itle 1"/>
          <p:cNvSpPr txBox="1">
            <a:spLocks noGrp="1"/>
          </p:cNvSpPr>
          <p:nvPr>
            <p:ph type="title"/>
          </p:nvPr>
        </p:nvSpPr>
        <p:spPr>
          <a:xfrm>
            <a:off x="2988623" y="939094"/>
            <a:ext cx="6839933" cy="914403"/>
          </a:xfrm>
          <a:prstGeom prst="rect">
            <a:avLst/>
          </a:prstGeom>
        </p:spPr>
        <p:txBody>
          <a:bodyPr>
            <a:normAutofit fontScale="90000"/>
          </a:bodyPr>
          <a:lstStyle/>
          <a:p>
            <a:pPr algn="l" defTabSz="324611">
              <a:defRPr sz="1900"/>
            </a:pPr>
            <a:br/>
            <a:br/>
            <a:endParaRPr/>
          </a:p>
        </p:txBody>
      </p:sp>
      <p:sp>
        <p:nvSpPr>
          <p:cNvPr id="340"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grpSp>
        <p:nvGrpSpPr>
          <p:cNvPr id="343" name="Rectangle 4"/>
          <p:cNvGrpSpPr/>
          <p:nvPr/>
        </p:nvGrpSpPr>
        <p:grpSpPr>
          <a:xfrm>
            <a:off x="0" y="-4"/>
            <a:ext cx="2133600" cy="6858004"/>
            <a:chOff x="0" y="-2"/>
            <a:chExt cx="2133600" cy="6858003"/>
          </a:xfrm>
        </p:grpSpPr>
        <p:sp>
          <p:nvSpPr>
            <p:cNvPr id="341" name="Rectangle"/>
            <p:cNvSpPr/>
            <p:nvPr/>
          </p:nvSpPr>
          <p:spPr>
            <a:xfrm>
              <a:off x="0" y="-3"/>
              <a:ext cx="213360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2800" b="1">
                  <a:solidFill>
                    <a:srgbClr val="FFFFFF"/>
                  </a:solidFill>
                  <a:latin typeface="Aharoni"/>
                  <a:ea typeface="Aharoni"/>
                  <a:cs typeface="Aharoni"/>
                  <a:sym typeface="Aharoni"/>
                </a:defRPr>
              </a:pPr>
              <a:endParaRPr/>
            </a:p>
          </p:txBody>
        </p:sp>
        <p:sp>
          <p:nvSpPr>
            <p:cNvPr id="342" name="National Secretariat"/>
            <p:cNvSpPr txBox="1"/>
            <p:nvPr/>
          </p:nvSpPr>
          <p:spPr>
            <a:xfrm>
              <a:off x="73673" y="-3"/>
              <a:ext cx="1986255" cy="34470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ctr">
                <a:defRPr sz="2800">
                  <a:solidFill>
                    <a:srgbClr val="FFFFFF"/>
                  </a:solidFill>
                  <a:latin typeface="+mj-lt"/>
                  <a:ea typeface="+mj-ea"/>
                  <a:cs typeface="+mj-cs"/>
                  <a:sym typeface="Calibri"/>
                </a:defRPr>
              </a:pPr>
              <a:r>
                <a:rPr sz="2400"/>
                <a:t>Village Development Committee (VDC)</a:t>
              </a:r>
              <a:r>
                <a:t> </a:t>
              </a:r>
            </a:p>
          </p:txBody>
        </p:sp>
      </p:grpSp>
      <p:pic>
        <p:nvPicPr>
          <p:cNvPr id="344" name="Picture 5" descr="Picture 5"/>
          <p:cNvPicPr>
            <a:picLocks noChangeAspect="1"/>
          </p:cNvPicPr>
          <p:nvPr/>
        </p:nvPicPr>
        <p:blipFill>
          <a:blip r:embed="rId3"/>
          <a:stretch>
            <a:fillRect/>
          </a:stretch>
        </p:blipFill>
        <p:spPr>
          <a:xfrm>
            <a:off x="415633" y="5269884"/>
            <a:ext cx="1302334" cy="1269029"/>
          </a:xfrm>
          <a:prstGeom prst="rect">
            <a:avLst/>
          </a:prstGeom>
          <a:ln w="12700">
            <a:miter lim="400000"/>
          </a:ln>
        </p:spPr>
      </p:pic>
      <p:sp>
        <p:nvSpPr>
          <p:cNvPr id="345" name="Rectangle 7"/>
          <p:cNvSpPr txBox="1"/>
          <p:nvPr/>
        </p:nvSpPr>
        <p:spPr>
          <a:xfrm>
            <a:off x="2298713" y="102661"/>
            <a:ext cx="6521094" cy="6560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lnSpc>
                <a:spcPct val="107000"/>
              </a:lnSpc>
              <a:defRPr sz="2000">
                <a:latin typeface="+mj-lt"/>
                <a:ea typeface="+mj-ea"/>
                <a:cs typeface="+mj-cs"/>
                <a:sym typeface="Calibri"/>
              </a:defRPr>
            </a:pPr>
            <a:r>
              <a:rPr dirty="0"/>
              <a:t> </a:t>
            </a:r>
            <a:r>
              <a:rPr sz="2300" b="1" dirty="0"/>
              <a:t>Mandate</a:t>
            </a:r>
            <a:r>
              <a:rPr sz="2900" b="1" dirty="0"/>
              <a:t>: </a:t>
            </a:r>
            <a:endParaRPr sz="2700" b="1" dirty="0"/>
          </a:p>
          <a:p>
            <a:pPr algn="just">
              <a:defRPr sz="2300">
                <a:latin typeface="+mj-lt"/>
                <a:ea typeface="+mj-ea"/>
                <a:cs typeface="+mj-cs"/>
                <a:sym typeface="Calibri"/>
              </a:defRPr>
            </a:pPr>
            <a:r>
              <a:rPr dirty="0"/>
              <a:t>    Collaborate with stakeholders to ensure food and nutrition security issues are addressed through joint planning, training, implementation and evaluation of programs at community level.  </a:t>
            </a:r>
          </a:p>
          <a:p>
            <a:pPr algn="just">
              <a:defRPr sz="1700">
                <a:latin typeface="+mj-lt"/>
                <a:ea typeface="+mj-ea"/>
                <a:cs typeface="+mj-cs"/>
                <a:sym typeface="Calibri"/>
              </a:defRPr>
            </a:pPr>
            <a:endParaRPr dirty="0"/>
          </a:p>
          <a:p>
            <a:pPr algn="just">
              <a:defRPr sz="2300" b="1">
                <a:latin typeface="+mj-lt"/>
                <a:ea typeface="+mj-ea"/>
                <a:cs typeface="+mj-cs"/>
                <a:sym typeface="Calibri"/>
              </a:defRPr>
            </a:pPr>
            <a:r>
              <a:rPr dirty="0"/>
              <a:t>The functions of the VDC: </a:t>
            </a:r>
          </a:p>
          <a:p>
            <a:pPr marL="407988" indent="-266700">
              <a:spcBef>
                <a:spcPts val="600"/>
              </a:spcBef>
              <a:buSzPct val="100000"/>
              <a:buFont typeface="Courier New" panose="02070309020205020404" pitchFamily="49" charset="0"/>
              <a:buChar char="o"/>
              <a:defRPr sz="2100">
                <a:latin typeface="+mj-lt"/>
                <a:ea typeface="+mj-ea"/>
                <a:cs typeface="+mj-cs"/>
                <a:sym typeface="Calibri"/>
              </a:defRPr>
            </a:pPr>
            <a:r>
              <a:rPr dirty="0"/>
              <a:t>Convene and coordinate meetings of all stakeholders on monthly basis,</a:t>
            </a:r>
          </a:p>
          <a:p>
            <a:pPr marL="407988" indent="-266700">
              <a:spcBef>
                <a:spcPts val="600"/>
              </a:spcBef>
              <a:buSzPct val="100000"/>
              <a:buFont typeface="Courier New" panose="02070309020205020404" pitchFamily="49" charset="0"/>
              <a:buChar char="o"/>
              <a:defRPr sz="2100">
                <a:latin typeface="+mj-lt"/>
                <a:ea typeface="+mj-ea"/>
                <a:cs typeface="+mj-cs"/>
                <a:sym typeface="Calibri"/>
              </a:defRPr>
            </a:pPr>
            <a:r>
              <a:rPr dirty="0"/>
              <a:t>Actively participate in assessing the food and nutrition situation in the community and report to the CDC,</a:t>
            </a:r>
          </a:p>
          <a:p>
            <a:pPr marL="407988" indent="-266700">
              <a:spcBef>
                <a:spcPts val="600"/>
              </a:spcBef>
              <a:buSzPct val="100000"/>
              <a:buFont typeface="Courier New" panose="02070309020205020404" pitchFamily="49" charset="0"/>
              <a:buChar char="o"/>
              <a:defRPr sz="2100">
                <a:latin typeface="+mj-lt"/>
                <a:ea typeface="+mj-ea"/>
                <a:cs typeface="+mj-cs"/>
                <a:sym typeface="Calibri"/>
              </a:defRPr>
            </a:pPr>
            <a:r>
              <a:rPr dirty="0"/>
              <a:t>Identify malnutrition cases and food insecure households and report to CDC,</a:t>
            </a:r>
          </a:p>
          <a:p>
            <a:pPr marL="407988" indent="-266700">
              <a:spcBef>
                <a:spcPts val="600"/>
              </a:spcBef>
              <a:buSzPct val="100000"/>
              <a:buFont typeface="Courier New" panose="02070309020205020404" pitchFamily="49" charset="0"/>
              <a:buChar char="o"/>
              <a:defRPr sz="2100">
                <a:latin typeface="+mj-lt"/>
                <a:ea typeface="+mj-ea"/>
                <a:cs typeface="+mj-cs"/>
                <a:sym typeface="Calibri"/>
              </a:defRPr>
            </a:pPr>
            <a:r>
              <a:rPr dirty="0"/>
              <a:t>Identify gaps and challenges facing the communities in implementing food and nutrition security programs at the community level,</a:t>
            </a:r>
          </a:p>
          <a:p>
            <a:pPr marL="141288">
              <a:spcBef>
                <a:spcPts val="1200"/>
              </a:spcBef>
              <a:buSzPct val="100000"/>
              <a:defRPr sz="2100">
                <a:latin typeface="+mj-lt"/>
                <a:ea typeface="+mj-ea"/>
                <a:cs typeface="+mj-cs"/>
                <a:sym typeface="Calibri"/>
              </a:defRPr>
            </a:pPr>
            <a:r>
              <a:rPr dirty="0"/>
              <a:t>See more detailed functions from </a:t>
            </a:r>
            <a:r>
              <a:rPr b="1" i="1" dirty="0"/>
              <a:t>page 16 </a:t>
            </a:r>
            <a:r>
              <a:rPr dirty="0"/>
              <a:t>of the Food and Nutrition Security Coordination Structures.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grpSp>
        <p:nvGrpSpPr>
          <p:cNvPr id="352" name="Rectangle 4"/>
          <p:cNvGrpSpPr/>
          <p:nvPr/>
        </p:nvGrpSpPr>
        <p:grpSpPr>
          <a:xfrm>
            <a:off x="-3" y="-4"/>
            <a:ext cx="1937089" cy="6858004"/>
            <a:chOff x="-1" y="-2"/>
            <a:chExt cx="1937087" cy="6858003"/>
          </a:xfrm>
        </p:grpSpPr>
        <p:sp>
          <p:nvSpPr>
            <p:cNvPr id="350" name="Rectangle"/>
            <p:cNvSpPr/>
            <p:nvPr/>
          </p:nvSpPr>
          <p:spPr>
            <a:xfrm>
              <a:off x="-2" y="-3"/>
              <a:ext cx="1937089"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a:latin typeface="+mj-lt"/>
                  <a:ea typeface="+mj-ea"/>
                  <a:cs typeface="+mj-cs"/>
                  <a:sym typeface="Calibri"/>
                </a:defRPr>
              </a:pPr>
              <a:endParaRPr/>
            </a:p>
          </p:txBody>
        </p:sp>
        <p:sp>
          <p:nvSpPr>
            <p:cNvPr id="351" name="FOOD SECURITY:…"/>
            <p:cNvSpPr txBox="1"/>
            <p:nvPr/>
          </p:nvSpPr>
          <p:spPr>
            <a:xfrm>
              <a:off x="73672" y="-3"/>
              <a:ext cx="1789740" cy="3763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defRPr sz="2400">
                  <a:latin typeface="+mj-lt"/>
                  <a:ea typeface="+mj-ea"/>
                  <a:cs typeface="+mj-cs"/>
                  <a:sym typeface="Calibri"/>
                </a:defRPr>
              </a:pPr>
              <a:endParaRPr/>
            </a:p>
            <a:p>
              <a:pPr>
                <a:defRPr sz="2400">
                  <a:latin typeface="+mj-lt"/>
                  <a:ea typeface="+mj-ea"/>
                  <a:cs typeface="+mj-cs"/>
                  <a:sym typeface="Calibri"/>
                </a:defRPr>
              </a:pPr>
              <a:r>
                <a:t> </a:t>
              </a:r>
            </a:p>
            <a:p>
              <a:pPr algn="ctr">
                <a:defRPr sz="2400">
                  <a:solidFill>
                    <a:srgbClr val="D0D8E8"/>
                  </a:solidFill>
                  <a:latin typeface="+mj-lt"/>
                  <a:ea typeface="+mj-ea"/>
                  <a:cs typeface="+mj-cs"/>
                  <a:sym typeface="Calibri"/>
                </a:defRPr>
              </a:pPr>
              <a:r>
                <a:t>FOOD SECURITY:</a:t>
              </a:r>
            </a:p>
            <a:p>
              <a:pPr algn="ctr">
                <a:defRPr sz="2400">
                  <a:solidFill>
                    <a:srgbClr val="D0D8E8"/>
                  </a:solidFill>
                  <a:latin typeface="+mj-lt"/>
                  <a:ea typeface="+mj-ea"/>
                  <a:cs typeface="+mj-cs"/>
                  <a:sym typeface="Calibri"/>
                </a:defRPr>
              </a:pPr>
              <a:endParaRPr/>
            </a:p>
            <a:p>
              <a:pPr algn="ctr">
                <a:defRPr sz="2400">
                  <a:solidFill>
                    <a:srgbClr val="D0D8E8"/>
                  </a:solidFill>
                  <a:latin typeface="+mj-lt"/>
                  <a:ea typeface="+mj-ea"/>
                  <a:cs typeface="+mj-cs"/>
                  <a:sym typeface="Calibri"/>
                </a:defRPr>
              </a:pPr>
              <a:r>
                <a:t>Government commitment to the sub- national    level</a:t>
              </a:r>
            </a:p>
          </p:txBody>
        </p:sp>
      </p:grpSp>
      <p:pic>
        <p:nvPicPr>
          <p:cNvPr id="353" name="Picture 5" descr="Picture 5"/>
          <p:cNvPicPr>
            <a:picLocks noChangeAspect="1"/>
          </p:cNvPicPr>
          <p:nvPr/>
        </p:nvPicPr>
        <p:blipFill>
          <a:blip r:embed="rId3"/>
          <a:stretch>
            <a:fillRect/>
          </a:stretch>
        </p:blipFill>
        <p:spPr>
          <a:xfrm>
            <a:off x="317375" y="5087322"/>
            <a:ext cx="1302334" cy="1269028"/>
          </a:xfrm>
          <a:prstGeom prst="rect">
            <a:avLst/>
          </a:prstGeom>
          <a:ln w="12700">
            <a:miter lim="400000"/>
          </a:ln>
        </p:spPr>
      </p:pic>
      <p:sp>
        <p:nvSpPr>
          <p:cNvPr id="354" name="Rectangle 1"/>
          <p:cNvSpPr txBox="1"/>
          <p:nvPr/>
        </p:nvSpPr>
        <p:spPr>
          <a:xfrm>
            <a:off x="2089684" y="32022"/>
            <a:ext cx="6974376" cy="6791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00"/>
              </a:spcBef>
              <a:defRPr sz="2000" b="1">
                <a:latin typeface="+mj-lt"/>
                <a:ea typeface="+mj-ea"/>
                <a:cs typeface="+mj-cs"/>
                <a:sym typeface="Calibri"/>
              </a:defRPr>
            </a:pPr>
            <a:r>
              <a:rPr dirty="0"/>
              <a:t>Agricultural Extension and Engineering Services  in Namibia </a:t>
            </a:r>
            <a:r>
              <a:rPr sz="1800" b="0" dirty="0"/>
              <a:t>exists to promote adoption of improved agricultural technologies and practices in order to </a:t>
            </a:r>
            <a:r>
              <a:rPr sz="1800" b="0" u="sng" dirty="0"/>
              <a:t>increase agricultural production</a:t>
            </a:r>
            <a:r>
              <a:rPr sz="1800" b="0" dirty="0"/>
              <a:t>,  </a:t>
            </a:r>
            <a:r>
              <a:rPr sz="1800" b="0" u="sng" dirty="0"/>
              <a:t>empower farmers</a:t>
            </a:r>
            <a:r>
              <a:rPr sz="1800" b="0" dirty="0"/>
              <a:t>, and    </a:t>
            </a:r>
            <a:r>
              <a:rPr sz="1800" b="0" u="sng" dirty="0"/>
              <a:t>facilitate sustainable improvement in living conditions of rural</a:t>
            </a:r>
          </a:p>
          <a:p>
            <a:pPr>
              <a:spcBef>
                <a:spcPts val="200"/>
              </a:spcBef>
              <a:defRPr u="sng">
                <a:latin typeface="+mj-lt"/>
                <a:ea typeface="+mj-ea"/>
                <a:cs typeface="+mj-cs"/>
                <a:sym typeface="Calibri"/>
              </a:defRPr>
            </a:pPr>
            <a:r>
              <a:rPr dirty="0"/>
              <a:t>communities</a:t>
            </a:r>
            <a:r>
              <a:rPr u="none" dirty="0"/>
              <a:t>.</a:t>
            </a:r>
            <a:r>
              <a:rPr sz="1400" b="1" u="none" dirty="0"/>
              <a:t> </a:t>
            </a:r>
            <a:endParaRPr lang="en-US" sz="1400" b="1" u="none" dirty="0"/>
          </a:p>
          <a:p>
            <a:pPr>
              <a:spcBef>
                <a:spcPts val="800"/>
              </a:spcBef>
              <a:spcAft>
                <a:spcPts val="600"/>
              </a:spcAft>
              <a:defRPr u="sng">
                <a:latin typeface="+mj-lt"/>
                <a:ea typeface="+mj-ea"/>
                <a:cs typeface="+mj-cs"/>
                <a:sym typeface="Calibri"/>
              </a:defRPr>
            </a:pPr>
            <a:r>
              <a:rPr sz="2200" b="1" dirty="0"/>
              <a:t>Main objectives: </a:t>
            </a:r>
            <a:endParaRPr sz="2200" dirty="0"/>
          </a:p>
          <a:p>
            <a:pPr marL="271463" indent="-258763">
              <a:spcBef>
                <a:spcPts val="300"/>
              </a:spcBef>
              <a:buSzPct val="100000"/>
              <a:buFont typeface="Calibri"/>
              <a:buChar char="✓"/>
              <a:defRPr>
                <a:latin typeface="+mj-lt"/>
                <a:ea typeface="+mj-ea"/>
                <a:cs typeface="+mj-cs"/>
                <a:sym typeface="Calibri"/>
              </a:defRPr>
            </a:pPr>
            <a:r>
              <a:rPr dirty="0"/>
              <a:t>Provide agricultural extension in the form of </a:t>
            </a:r>
            <a:r>
              <a:rPr b="1" dirty="0"/>
              <a:t>communication, advisory and training services</a:t>
            </a:r>
            <a:r>
              <a:rPr dirty="0"/>
              <a:t> to farmers and stakeholders.</a:t>
            </a:r>
          </a:p>
          <a:p>
            <a:pPr marL="271463" indent="-258763">
              <a:spcBef>
                <a:spcPts val="300"/>
              </a:spcBef>
              <a:buSzPct val="100000"/>
              <a:buFont typeface="Calibri"/>
              <a:buChar char="✓"/>
              <a:defRPr>
                <a:latin typeface="+mj-lt"/>
                <a:ea typeface="+mj-ea"/>
                <a:cs typeface="+mj-cs"/>
                <a:sym typeface="Calibri"/>
              </a:defRPr>
            </a:pPr>
            <a:r>
              <a:rPr dirty="0"/>
              <a:t>Provide subsidies agricultural inputs and services to subsistence farmers </a:t>
            </a:r>
          </a:p>
          <a:p>
            <a:pPr marL="271463" indent="-258763">
              <a:spcBef>
                <a:spcPts val="300"/>
              </a:spcBef>
              <a:buSzPct val="100000"/>
              <a:buFont typeface="Calibri"/>
              <a:buChar char="✓"/>
              <a:defRPr>
                <a:latin typeface="+mj-lt"/>
                <a:ea typeface="+mj-ea"/>
                <a:cs typeface="+mj-cs"/>
                <a:sym typeface="Calibri"/>
              </a:defRPr>
            </a:pPr>
            <a:r>
              <a:rPr dirty="0"/>
              <a:t>Contribute to the implementation of an effective drought preparedness planning and responsive </a:t>
            </a:r>
            <a:r>
              <a:rPr b="1" dirty="0"/>
              <a:t>drought management system</a:t>
            </a:r>
            <a:r>
              <a:rPr dirty="0"/>
              <a:t>,</a:t>
            </a:r>
          </a:p>
          <a:p>
            <a:pPr marL="271463" indent="-258763">
              <a:spcBef>
                <a:spcPts val="300"/>
              </a:spcBef>
              <a:buSzPct val="100000"/>
              <a:buFont typeface="Calibri"/>
              <a:buChar char="✓"/>
              <a:defRPr>
                <a:latin typeface="+mj-lt"/>
                <a:ea typeface="+mj-ea"/>
                <a:cs typeface="+mj-cs"/>
                <a:sym typeface="Calibri"/>
              </a:defRPr>
            </a:pPr>
            <a:r>
              <a:rPr dirty="0"/>
              <a:t>Establish a mechanism to </a:t>
            </a:r>
            <a:r>
              <a:rPr b="1" dirty="0"/>
              <a:t>regulate and manage irrigation</a:t>
            </a:r>
            <a:r>
              <a:rPr dirty="0"/>
              <a:t> on a national basis,</a:t>
            </a:r>
          </a:p>
          <a:p>
            <a:pPr marL="271463" indent="-258763">
              <a:spcBef>
                <a:spcPts val="300"/>
              </a:spcBef>
              <a:buSzPct val="100000"/>
              <a:buFont typeface="Calibri"/>
              <a:buChar char="✓"/>
              <a:defRPr>
                <a:latin typeface="+mj-lt"/>
                <a:ea typeface="+mj-ea"/>
                <a:cs typeface="+mj-cs"/>
                <a:sym typeface="Calibri"/>
              </a:defRPr>
            </a:pPr>
            <a:r>
              <a:rPr dirty="0"/>
              <a:t>Promote </a:t>
            </a:r>
            <a:r>
              <a:rPr b="1" dirty="0"/>
              <a:t>technology development</a:t>
            </a:r>
            <a:r>
              <a:rPr dirty="0"/>
              <a:t>, adaptation and adoption, as well as information dissemination in the agricultural sector,</a:t>
            </a:r>
          </a:p>
          <a:p>
            <a:pPr marL="271463" indent="-258763">
              <a:spcBef>
                <a:spcPts val="300"/>
              </a:spcBef>
              <a:buSzPct val="100000"/>
              <a:buFont typeface="Calibri"/>
              <a:buChar char="✓"/>
              <a:defRPr b="1">
                <a:latin typeface="+mj-lt"/>
                <a:ea typeface="+mj-ea"/>
                <a:cs typeface="+mj-cs"/>
                <a:sym typeface="Calibri"/>
              </a:defRPr>
            </a:pPr>
            <a:r>
              <a:rPr dirty="0"/>
              <a:t>Identify and implement technological needs and requirements </a:t>
            </a:r>
            <a:r>
              <a:rPr b="0" dirty="0"/>
              <a:t>in the area of agronomy, mechanization, animal husbandry, soil conservation and agricultural structures,</a:t>
            </a:r>
          </a:p>
          <a:p>
            <a:pPr marL="271463" indent="-258763">
              <a:spcBef>
                <a:spcPts val="300"/>
              </a:spcBef>
              <a:buSzPct val="100000"/>
              <a:buFont typeface="Calibri"/>
              <a:buChar char="✓"/>
              <a:defRPr>
                <a:latin typeface="+mj-lt"/>
                <a:ea typeface="+mj-ea"/>
                <a:cs typeface="+mj-cs"/>
                <a:sym typeface="Calibri"/>
              </a:defRPr>
            </a:pPr>
            <a:r>
              <a:rPr dirty="0"/>
              <a:t>Ensure </a:t>
            </a:r>
            <a:r>
              <a:rPr b="1" dirty="0"/>
              <a:t>conformity to regulations and policies </a:t>
            </a:r>
            <a:r>
              <a:rPr dirty="0"/>
              <a:t>on plant health and </a:t>
            </a:r>
            <a:r>
              <a:rPr dirty="0" err="1"/>
              <a:t>agro</a:t>
            </a:r>
            <a:r>
              <a:rPr dirty="0"/>
              <a:t>-chemicals quality and safety,</a:t>
            </a:r>
          </a:p>
          <a:p>
            <a:pPr marL="271463" indent="-258763">
              <a:spcBef>
                <a:spcPts val="300"/>
              </a:spcBef>
              <a:buSzPct val="100000"/>
              <a:buFont typeface="Calibri"/>
              <a:buChar char="✓"/>
              <a:defRPr b="1">
                <a:latin typeface="+mj-lt"/>
                <a:ea typeface="+mj-ea"/>
                <a:cs typeface="+mj-cs"/>
                <a:sym typeface="Calibri"/>
              </a:defRPr>
            </a:pPr>
            <a:r>
              <a:rPr dirty="0"/>
              <a:t>Improve the legal environment </a:t>
            </a:r>
            <a:r>
              <a:rPr b="0" dirty="0"/>
              <a:t>to improve farming production.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54">
                                            <p:txEl>
                                              <p:pRg st="3" end="3"/>
                                            </p:txEl>
                                          </p:spTgt>
                                        </p:tgtEl>
                                        <p:attrNameLst>
                                          <p:attrName>style.visibility</p:attrName>
                                        </p:attrNameLst>
                                      </p:cBhvr>
                                      <p:to>
                                        <p:strVal val="visible"/>
                                      </p:to>
                                    </p:set>
                                    <p:anim calcmode="lin" valueType="num">
                                      <p:cBhvr>
                                        <p:cTn id="7" dur="500" fill="hold"/>
                                        <p:tgtEl>
                                          <p:spTgt spid="354">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354">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354">
                                            <p:txEl>
                                              <p:pRg st="4" end="4"/>
                                            </p:txEl>
                                          </p:spTgt>
                                        </p:tgtEl>
                                        <p:attrNameLst>
                                          <p:attrName>style.visibility</p:attrName>
                                        </p:attrNameLst>
                                      </p:cBhvr>
                                      <p:to>
                                        <p:strVal val="visible"/>
                                      </p:to>
                                    </p:set>
                                    <p:anim calcmode="lin" valueType="num">
                                      <p:cBhvr>
                                        <p:cTn id="12" dur="500" fill="hold"/>
                                        <p:tgtEl>
                                          <p:spTgt spid="354">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354">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1" nodeType="afterEffect">
                                  <p:stCondLst>
                                    <p:cond delay="0"/>
                                  </p:stCondLst>
                                  <p:iterate>
                                    <p:tmAbs val="0"/>
                                  </p:iterate>
                                  <p:childTnLst>
                                    <p:set>
                                      <p:cBhvr>
                                        <p:cTn id="16" fill="hold"/>
                                        <p:tgtEl>
                                          <p:spTgt spid="354">
                                            <p:txEl>
                                              <p:pRg st="5" end="5"/>
                                            </p:txEl>
                                          </p:spTgt>
                                        </p:tgtEl>
                                        <p:attrNameLst>
                                          <p:attrName>style.visibility</p:attrName>
                                        </p:attrNameLst>
                                      </p:cBhvr>
                                      <p:to>
                                        <p:strVal val="visible"/>
                                      </p:to>
                                    </p:set>
                                    <p:anim calcmode="lin" valueType="num">
                                      <p:cBhvr>
                                        <p:cTn id="17" dur="500" fill="hold"/>
                                        <p:tgtEl>
                                          <p:spTgt spid="354">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354">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1" nodeType="afterEffect">
                                  <p:stCondLst>
                                    <p:cond delay="0"/>
                                  </p:stCondLst>
                                  <p:iterate>
                                    <p:tmAbs val="0"/>
                                  </p:iterate>
                                  <p:childTnLst>
                                    <p:set>
                                      <p:cBhvr>
                                        <p:cTn id="21" fill="hold"/>
                                        <p:tgtEl>
                                          <p:spTgt spid="354">
                                            <p:txEl>
                                              <p:pRg st="6" end="6"/>
                                            </p:txEl>
                                          </p:spTgt>
                                        </p:tgtEl>
                                        <p:attrNameLst>
                                          <p:attrName>style.visibility</p:attrName>
                                        </p:attrNameLst>
                                      </p:cBhvr>
                                      <p:to>
                                        <p:strVal val="visible"/>
                                      </p:to>
                                    </p:set>
                                    <p:anim calcmode="lin" valueType="num">
                                      <p:cBhvr>
                                        <p:cTn id="22" dur="500" fill="hold"/>
                                        <p:tgtEl>
                                          <p:spTgt spid="354">
                                            <p:txEl>
                                              <p:pRg st="6" end="6"/>
                                            </p:txEl>
                                          </p:spTgt>
                                        </p:tgtEl>
                                        <p:attrNameLst>
                                          <p:attrName>ppt_x</p:attrName>
                                        </p:attrNameLst>
                                      </p:cBhvr>
                                      <p:tavLst>
                                        <p:tav tm="0">
                                          <p:val>
                                            <p:strVal val="#ppt_x"/>
                                          </p:val>
                                        </p:tav>
                                        <p:tav tm="100000">
                                          <p:val>
                                            <p:strVal val="#ppt_x"/>
                                          </p:val>
                                        </p:tav>
                                      </p:tavLst>
                                    </p:anim>
                                    <p:anim calcmode="lin" valueType="num">
                                      <p:cBhvr>
                                        <p:cTn id="23" dur="500" fill="hold"/>
                                        <p:tgtEl>
                                          <p:spTgt spid="354">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1" nodeType="afterEffect">
                                  <p:stCondLst>
                                    <p:cond delay="0"/>
                                  </p:stCondLst>
                                  <p:iterate>
                                    <p:tmAbs val="0"/>
                                  </p:iterate>
                                  <p:childTnLst>
                                    <p:set>
                                      <p:cBhvr>
                                        <p:cTn id="26" fill="hold"/>
                                        <p:tgtEl>
                                          <p:spTgt spid="354">
                                            <p:txEl>
                                              <p:pRg st="7" end="7"/>
                                            </p:txEl>
                                          </p:spTgt>
                                        </p:tgtEl>
                                        <p:attrNameLst>
                                          <p:attrName>style.visibility</p:attrName>
                                        </p:attrNameLst>
                                      </p:cBhvr>
                                      <p:to>
                                        <p:strVal val="visible"/>
                                      </p:to>
                                    </p:set>
                                    <p:anim calcmode="lin" valueType="num">
                                      <p:cBhvr>
                                        <p:cTn id="27" dur="500" fill="hold"/>
                                        <p:tgtEl>
                                          <p:spTgt spid="354">
                                            <p:txEl>
                                              <p:pRg st="7" end="7"/>
                                            </p:txEl>
                                          </p:spTgt>
                                        </p:tgtEl>
                                        <p:attrNameLst>
                                          <p:attrName>ppt_x</p:attrName>
                                        </p:attrNameLst>
                                      </p:cBhvr>
                                      <p:tavLst>
                                        <p:tav tm="0">
                                          <p:val>
                                            <p:strVal val="#ppt_x"/>
                                          </p:val>
                                        </p:tav>
                                        <p:tav tm="100000">
                                          <p:val>
                                            <p:strVal val="#ppt_x"/>
                                          </p:val>
                                        </p:tav>
                                      </p:tavLst>
                                    </p:anim>
                                    <p:anim calcmode="lin" valueType="num">
                                      <p:cBhvr>
                                        <p:cTn id="28" dur="500" fill="hold"/>
                                        <p:tgtEl>
                                          <p:spTgt spid="354">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1" nodeType="afterEffect">
                                  <p:stCondLst>
                                    <p:cond delay="0"/>
                                  </p:stCondLst>
                                  <p:iterate>
                                    <p:tmAbs val="0"/>
                                  </p:iterate>
                                  <p:childTnLst>
                                    <p:set>
                                      <p:cBhvr>
                                        <p:cTn id="31" fill="hold"/>
                                        <p:tgtEl>
                                          <p:spTgt spid="354">
                                            <p:txEl>
                                              <p:pRg st="8" end="8"/>
                                            </p:txEl>
                                          </p:spTgt>
                                        </p:tgtEl>
                                        <p:attrNameLst>
                                          <p:attrName>style.visibility</p:attrName>
                                        </p:attrNameLst>
                                      </p:cBhvr>
                                      <p:to>
                                        <p:strVal val="visible"/>
                                      </p:to>
                                    </p:set>
                                    <p:anim calcmode="lin" valueType="num">
                                      <p:cBhvr>
                                        <p:cTn id="32" dur="500" fill="hold"/>
                                        <p:tgtEl>
                                          <p:spTgt spid="354">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354">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1" nodeType="afterEffect">
                                  <p:stCondLst>
                                    <p:cond delay="0"/>
                                  </p:stCondLst>
                                  <p:iterate>
                                    <p:tmAbs val="0"/>
                                  </p:iterate>
                                  <p:childTnLst>
                                    <p:set>
                                      <p:cBhvr>
                                        <p:cTn id="36" fill="hold"/>
                                        <p:tgtEl>
                                          <p:spTgt spid="354">
                                            <p:txEl>
                                              <p:pRg st="9" end="9"/>
                                            </p:txEl>
                                          </p:spTgt>
                                        </p:tgtEl>
                                        <p:attrNameLst>
                                          <p:attrName>style.visibility</p:attrName>
                                        </p:attrNameLst>
                                      </p:cBhvr>
                                      <p:to>
                                        <p:strVal val="visible"/>
                                      </p:to>
                                    </p:set>
                                    <p:anim calcmode="lin" valueType="num">
                                      <p:cBhvr>
                                        <p:cTn id="37" dur="500" fill="hold"/>
                                        <p:tgtEl>
                                          <p:spTgt spid="354">
                                            <p:txEl>
                                              <p:pRg st="9" end="9"/>
                                            </p:txEl>
                                          </p:spTgt>
                                        </p:tgtEl>
                                        <p:attrNameLst>
                                          <p:attrName>ppt_x</p:attrName>
                                        </p:attrNameLst>
                                      </p:cBhvr>
                                      <p:tavLst>
                                        <p:tav tm="0">
                                          <p:val>
                                            <p:strVal val="#ppt_x"/>
                                          </p:val>
                                        </p:tav>
                                        <p:tav tm="100000">
                                          <p:val>
                                            <p:strVal val="#ppt_x"/>
                                          </p:val>
                                        </p:tav>
                                      </p:tavLst>
                                    </p:anim>
                                    <p:anim calcmode="lin" valueType="num">
                                      <p:cBhvr>
                                        <p:cTn id="38" dur="500" fill="hold"/>
                                        <p:tgtEl>
                                          <p:spTgt spid="354">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1" nodeType="afterEffect">
                                  <p:stCondLst>
                                    <p:cond delay="0"/>
                                  </p:stCondLst>
                                  <p:iterate>
                                    <p:tmAbs val="0"/>
                                  </p:iterate>
                                  <p:childTnLst>
                                    <p:set>
                                      <p:cBhvr>
                                        <p:cTn id="41" fill="hold"/>
                                        <p:tgtEl>
                                          <p:spTgt spid="354">
                                            <p:txEl>
                                              <p:pRg st="10" end="10"/>
                                            </p:txEl>
                                          </p:spTgt>
                                        </p:tgtEl>
                                        <p:attrNameLst>
                                          <p:attrName>style.visibility</p:attrName>
                                        </p:attrNameLst>
                                      </p:cBhvr>
                                      <p:to>
                                        <p:strVal val="visible"/>
                                      </p:to>
                                    </p:set>
                                    <p:anim calcmode="lin" valueType="num">
                                      <p:cBhvr>
                                        <p:cTn id="42" dur="500" fill="hold"/>
                                        <p:tgtEl>
                                          <p:spTgt spid="354">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35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grpSp>
        <p:nvGrpSpPr>
          <p:cNvPr id="361" name="Rectangle 4"/>
          <p:cNvGrpSpPr/>
          <p:nvPr/>
        </p:nvGrpSpPr>
        <p:grpSpPr>
          <a:xfrm>
            <a:off x="-3" y="-4"/>
            <a:ext cx="1937089" cy="6858004"/>
            <a:chOff x="-1" y="-2"/>
            <a:chExt cx="1937087" cy="6858003"/>
          </a:xfrm>
        </p:grpSpPr>
        <p:sp>
          <p:nvSpPr>
            <p:cNvPr id="359" name="Rectangle"/>
            <p:cNvSpPr/>
            <p:nvPr/>
          </p:nvSpPr>
          <p:spPr>
            <a:xfrm>
              <a:off x="-2" y="-3"/>
              <a:ext cx="1937089"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a:latin typeface="+mj-lt"/>
                  <a:ea typeface="+mj-ea"/>
                  <a:cs typeface="+mj-cs"/>
                  <a:sym typeface="Calibri"/>
                </a:defRPr>
              </a:pPr>
              <a:endParaRPr/>
            </a:p>
          </p:txBody>
        </p:sp>
        <p:sp>
          <p:nvSpPr>
            <p:cNvPr id="360" name="NUTRITION:…"/>
            <p:cNvSpPr txBox="1"/>
            <p:nvPr/>
          </p:nvSpPr>
          <p:spPr>
            <a:xfrm>
              <a:off x="73672" y="-3"/>
              <a:ext cx="1789740" cy="41313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defRPr sz="2400">
                  <a:latin typeface="+mj-lt"/>
                  <a:ea typeface="+mj-ea"/>
                  <a:cs typeface="+mj-cs"/>
                  <a:sym typeface="Calibri"/>
                </a:defRPr>
              </a:pPr>
              <a:endParaRPr/>
            </a:p>
            <a:p>
              <a:pPr>
                <a:defRPr sz="2400">
                  <a:latin typeface="+mj-lt"/>
                  <a:ea typeface="+mj-ea"/>
                  <a:cs typeface="+mj-cs"/>
                  <a:sym typeface="Calibri"/>
                </a:defRPr>
              </a:pPr>
              <a:r>
                <a:t> </a:t>
              </a:r>
            </a:p>
            <a:p>
              <a:pPr>
                <a:defRPr sz="2400">
                  <a:latin typeface="+mj-lt"/>
                  <a:ea typeface="+mj-ea"/>
                  <a:cs typeface="+mj-cs"/>
                  <a:sym typeface="Calibri"/>
                </a:defRPr>
              </a:pPr>
              <a:endParaRPr/>
            </a:p>
            <a:p>
              <a:pPr algn="ctr">
                <a:defRPr sz="2400">
                  <a:solidFill>
                    <a:srgbClr val="D0D8E8"/>
                  </a:solidFill>
                  <a:latin typeface="+mj-lt"/>
                  <a:ea typeface="+mj-ea"/>
                  <a:cs typeface="+mj-cs"/>
                  <a:sym typeface="Calibri"/>
                </a:defRPr>
              </a:pPr>
              <a:r>
                <a:t>NUTRITION:</a:t>
              </a:r>
            </a:p>
            <a:p>
              <a:pPr>
                <a:defRPr sz="2400">
                  <a:latin typeface="+mj-lt"/>
                  <a:ea typeface="+mj-ea"/>
                  <a:cs typeface="+mj-cs"/>
                  <a:sym typeface="Calibri"/>
                </a:defRPr>
              </a:pPr>
              <a:endParaRPr/>
            </a:p>
            <a:p>
              <a:pPr>
                <a:defRPr sz="2400">
                  <a:latin typeface="+mj-lt"/>
                  <a:ea typeface="+mj-ea"/>
                  <a:cs typeface="+mj-cs"/>
                  <a:sym typeface="Calibri"/>
                </a:defRPr>
              </a:pPr>
              <a:endParaRPr/>
            </a:p>
            <a:p>
              <a:pPr algn="ctr">
                <a:defRPr sz="2400">
                  <a:solidFill>
                    <a:srgbClr val="D0D8E8"/>
                  </a:solidFill>
                  <a:latin typeface="+mj-lt"/>
                  <a:ea typeface="+mj-ea"/>
                  <a:cs typeface="+mj-cs"/>
                  <a:sym typeface="Calibri"/>
                </a:defRPr>
              </a:pPr>
              <a:r>
                <a:t>Government commitment to the sub- national    level</a:t>
              </a:r>
            </a:p>
          </p:txBody>
        </p:sp>
      </p:grpSp>
      <p:pic>
        <p:nvPicPr>
          <p:cNvPr id="362" name="Picture 5" descr="Picture 5"/>
          <p:cNvPicPr>
            <a:picLocks noChangeAspect="1"/>
          </p:cNvPicPr>
          <p:nvPr/>
        </p:nvPicPr>
        <p:blipFill>
          <a:blip r:embed="rId2"/>
          <a:stretch>
            <a:fillRect/>
          </a:stretch>
        </p:blipFill>
        <p:spPr>
          <a:xfrm>
            <a:off x="317375" y="5087322"/>
            <a:ext cx="1302334" cy="1269028"/>
          </a:xfrm>
          <a:prstGeom prst="rect">
            <a:avLst/>
          </a:prstGeom>
          <a:ln w="12700">
            <a:miter lim="400000"/>
          </a:ln>
        </p:spPr>
      </p:pic>
      <p:sp>
        <p:nvSpPr>
          <p:cNvPr id="363" name="Rectangle 1"/>
          <p:cNvSpPr txBox="1"/>
          <p:nvPr/>
        </p:nvSpPr>
        <p:spPr>
          <a:xfrm>
            <a:off x="2123901" y="470675"/>
            <a:ext cx="6657004" cy="5046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10000"/>
              </a:lnSpc>
              <a:defRPr sz="2400">
                <a:latin typeface="+mj-lt"/>
                <a:ea typeface="+mj-ea"/>
                <a:cs typeface="+mj-cs"/>
                <a:sym typeface="Calibri"/>
              </a:defRPr>
            </a:pPr>
            <a:r>
              <a:t>In addition, </a:t>
            </a:r>
          </a:p>
          <a:p>
            <a:pPr>
              <a:lnSpc>
                <a:spcPct val="110000"/>
              </a:lnSpc>
              <a:defRPr sz="2400">
                <a:latin typeface="+mj-lt"/>
                <a:ea typeface="+mj-ea"/>
                <a:cs typeface="+mj-cs"/>
                <a:sym typeface="Calibri"/>
              </a:defRPr>
            </a:pPr>
            <a:r>
              <a:t>it is expected that</a:t>
            </a:r>
          </a:p>
          <a:p>
            <a:pPr>
              <a:lnSpc>
                <a:spcPct val="110000"/>
              </a:lnSpc>
              <a:defRPr sz="2800" b="1">
                <a:latin typeface="+mj-lt"/>
                <a:ea typeface="+mj-ea"/>
                <a:cs typeface="+mj-cs"/>
                <a:sym typeface="Calibri"/>
              </a:defRPr>
            </a:pPr>
            <a:r>
              <a:t>Community Health Workers </a:t>
            </a:r>
          </a:p>
          <a:p>
            <a:pPr indent="12700">
              <a:lnSpc>
                <a:spcPct val="110000"/>
              </a:lnSpc>
              <a:defRPr sz="2400">
                <a:latin typeface="+mj-lt"/>
                <a:ea typeface="+mj-ea"/>
                <a:cs typeface="+mj-cs"/>
                <a:sym typeface="Calibri"/>
              </a:defRPr>
            </a:pPr>
            <a:r>
              <a:t>should:</a:t>
            </a:r>
          </a:p>
          <a:p>
            <a:pPr>
              <a:defRPr sz="2800" u="sng">
                <a:latin typeface="+mj-lt"/>
                <a:ea typeface="+mj-ea"/>
                <a:cs typeface="+mj-cs"/>
                <a:sym typeface="Calibri"/>
              </a:defRPr>
            </a:pPr>
            <a:endParaRPr/>
          </a:p>
          <a:p>
            <a:pPr marL="12700" indent="-12700">
              <a:defRPr sz="2600">
                <a:latin typeface="+mj-lt"/>
                <a:ea typeface="+mj-ea"/>
                <a:cs typeface="+mj-cs"/>
                <a:sym typeface="Calibri"/>
              </a:defRPr>
            </a:pPr>
            <a:r>
              <a:t>play an effective role in bringing much needed public healthcare services closer to the people,   </a:t>
            </a:r>
          </a:p>
          <a:p>
            <a:pPr marL="12700" indent="-12700">
              <a:defRPr sz="2600">
                <a:latin typeface="+mj-lt"/>
                <a:ea typeface="+mj-ea"/>
                <a:cs typeface="+mj-cs"/>
                <a:sym typeface="Calibri"/>
              </a:defRPr>
            </a:pPr>
            <a:endParaRPr/>
          </a:p>
          <a:p>
            <a:pPr marL="12700" indent="-12700">
              <a:defRPr sz="2600">
                <a:latin typeface="+mj-lt"/>
                <a:ea typeface="+mj-ea"/>
                <a:cs typeface="+mj-cs"/>
                <a:sym typeface="Calibri"/>
              </a:defRPr>
            </a:pPr>
            <a:r>
              <a:t>and </a:t>
            </a:r>
          </a:p>
          <a:p>
            <a:pPr>
              <a:defRPr sz="2600">
                <a:latin typeface="+mj-lt"/>
                <a:ea typeface="+mj-ea"/>
                <a:cs typeface="+mj-cs"/>
                <a:sym typeface="Calibri"/>
              </a:defRPr>
            </a:pPr>
            <a:endParaRPr/>
          </a:p>
          <a:p>
            <a:pPr marL="12700" indent="-12700">
              <a:defRPr sz="2600">
                <a:latin typeface="+mj-lt"/>
                <a:ea typeface="+mj-ea"/>
                <a:cs typeface="+mj-cs"/>
                <a:sym typeface="Calibri"/>
              </a:defRPr>
            </a:pPr>
            <a:r>
              <a:t>educate community members on health-related matters in addressing all forms of malnutrition.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63">
                                            <p:bg/>
                                          </p:spTgt>
                                        </p:tgtEl>
                                        <p:attrNameLst>
                                          <p:attrName>style.visibility</p:attrName>
                                        </p:attrNameLst>
                                      </p:cBhvr>
                                      <p:to>
                                        <p:strVal val="visible"/>
                                      </p:to>
                                    </p:set>
                                    <p:anim calcmode="lin" valueType="num">
                                      <p:cBhvr>
                                        <p:cTn id="7" dur="500" fill="hold"/>
                                        <p:tgtEl>
                                          <p:spTgt spid="363">
                                            <p:bg/>
                                          </p:spTgt>
                                        </p:tgtEl>
                                        <p:attrNameLst>
                                          <p:attrName>ppt_x</p:attrName>
                                        </p:attrNameLst>
                                      </p:cBhvr>
                                      <p:tavLst>
                                        <p:tav tm="0">
                                          <p:val>
                                            <p:strVal val="#ppt_x"/>
                                          </p:val>
                                        </p:tav>
                                        <p:tav tm="100000">
                                          <p:val>
                                            <p:strVal val="#ppt_x"/>
                                          </p:val>
                                        </p:tav>
                                      </p:tavLst>
                                    </p:anim>
                                    <p:anim calcmode="lin" valueType="num">
                                      <p:cBhvr>
                                        <p:cTn id="8" dur="500" fill="hold"/>
                                        <p:tgtEl>
                                          <p:spTgt spid="36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363">
                                            <p:txEl>
                                              <p:pRg st="0" end="0"/>
                                            </p:txEl>
                                          </p:spTgt>
                                        </p:tgtEl>
                                        <p:attrNameLst>
                                          <p:attrName>style.visibility</p:attrName>
                                        </p:attrNameLst>
                                      </p:cBhvr>
                                      <p:to>
                                        <p:strVal val="visible"/>
                                      </p:to>
                                    </p:set>
                                    <p:anim calcmode="lin" valueType="num">
                                      <p:cBhvr>
                                        <p:cTn id="11" dur="500" fill="hold"/>
                                        <p:tgtEl>
                                          <p:spTgt spid="36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6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363">
                                            <p:txEl>
                                              <p:pRg st="1" end="1"/>
                                            </p:txEl>
                                          </p:spTgt>
                                        </p:tgtEl>
                                        <p:attrNameLst>
                                          <p:attrName>style.visibility</p:attrName>
                                        </p:attrNameLst>
                                      </p:cBhvr>
                                      <p:to>
                                        <p:strVal val="visible"/>
                                      </p:to>
                                    </p:set>
                                    <p:anim calcmode="lin" valueType="num">
                                      <p:cBhvr>
                                        <p:cTn id="16" dur="500" fill="hold"/>
                                        <p:tgtEl>
                                          <p:spTgt spid="36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6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1" nodeType="afterEffect">
                                  <p:stCondLst>
                                    <p:cond delay="0"/>
                                  </p:stCondLst>
                                  <p:iterate>
                                    <p:tmAbs val="0"/>
                                  </p:iterate>
                                  <p:childTnLst>
                                    <p:set>
                                      <p:cBhvr>
                                        <p:cTn id="20" fill="hold"/>
                                        <p:tgtEl>
                                          <p:spTgt spid="363">
                                            <p:txEl>
                                              <p:pRg st="2" end="2"/>
                                            </p:txEl>
                                          </p:spTgt>
                                        </p:tgtEl>
                                        <p:attrNameLst>
                                          <p:attrName>style.visibility</p:attrName>
                                        </p:attrNameLst>
                                      </p:cBhvr>
                                      <p:to>
                                        <p:strVal val="visible"/>
                                      </p:to>
                                    </p:set>
                                    <p:anim calcmode="lin" valueType="num">
                                      <p:cBhvr>
                                        <p:cTn id="21" dur="500" fill="hold"/>
                                        <p:tgtEl>
                                          <p:spTgt spid="3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6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1" nodeType="afterEffect">
                                  <p:stCondLst>
                                    <p:cond delay="0"/>
                                  </p:stCondLst>
                                  <p:iterate>
                                    <p:tmAbs val="0"/>
                                  </p:iterate>
                                  <p:childTnLst>
                                    <p:set>
                                      <p:cBhvr>
                                        <p:cTn id="25" fill="hold"/>
                                        <p:tgtEl>
                                          <p:spTgt spid="363">
                                            <p:txEl>
                                              <p:pRg st="3" end="3"/>
                                            </p:txEl>
                                          </p:spTgt>
                                        </p:tgtEl>
                                        <p:attrNameLst>
                                          <p:attrName>style.visibility</p:attrName>
                                        </p:attrNameLst>
                                      </p:cBhvr>
                                      <p:to>
                                        <p:strVal val="visible"/>
                                      </p:to>
                                    </p:set>
                                    <p:anim calcmode="lin" valueType="num">
                                      <p:cBhvr>
                                        <p:cTn id="26" dur="500" fill="hold"/>
                                        <p:tgtEl>
                                          <p:spTgt spid="36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6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1" nodeType="afterEffect">
                                  <p:stCondLst>
                                    <p:cond delay="0"/>
                                  </p:stCondLst>
                                  <p:iterate>
                                    <p:tmAbs val="0"/>
                                  </p:iterate>
                                  <p:childTnLst>
                                    <p:set>
                                      <p:cBhvr>
                                        <p:cTn id="30" fill="hold"/>
                                        <p:tgtEl>
                                          <p:spTgt spid="363">
                                            <p:txEl>
                                              <p:pRg st="4" end="4"/>
                                            </p:txEl>
                                          </p:spTgt>
                                        </p:tgtEl>
                                        <p:attrNameLst>
                                          <p:attrName>style.visibility</p:attrName>
                                        </p:attrNameLst>
                                      </p:cBhvr>
                                      <p:to>
                                        <p:strVal val="visible"/>
                                      </p:to>
                                    </p:set>
                                    <p:anim calcmode="lin" valueType="num">
                                      <p:cBhvr>
                                        <p:cTn id="31" dur="500" fill="hold"/>
                                        <p:tgtEl>
                                          <p:spTgt spid="36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6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1" nodeType="afterEffect">
                                  <p:stCondLst>
                                    <p:cond delay="0"/>
                                  </p:stCondLst>
                                  <p:iterate>
                                    <p:tmAbs val="0"/>
                                  </p:iterate>
                                  <p:childTnLst>
                                    <p:set>
                                      <p:cBhvr>
                                        <p:cTn id="35" fill="hold"/>
                                        <p:tgtEl>
                                          <p:spTgt spid="363">
                                            <p:txEl>
                                              <p:pRg st="5" end="5"/>
                                            </p:txEl>
                                          </p:spTgt>
                                        </p:tgtEl>
                                        <p:attrNameLst>
                                          <p:attrName>style.visibility</p:attrName>
                                        </p:attrNameLst>
                                      </p:cBhvr>
                                      <p:to>
                                        <p:strVal val="visible"/>
                                      </p:to>
                                    </p:set>
                                    <p:anim calcmode="lin" valueType="num">
                                      <p:cBhvr>
                                        <p:cTn id="36" dur="500" fill="hold"/>
                                        <p:tgtEl>
                                          <p:spTgt spid="36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iterate>
                                    <p:tmAbs val="0"/>
                                  </p:iterate>
                                  <p:childTnLst>
                                    <p:set>
                                      <p:cBhvr>
                                        <p:cTn id="41" fill="hold"/>
                                        <p:tgtEl>
                                          <p:spTgt spid="363">
                                            <p:txEl>
                                              <p:pRg st="6" end="6"/>
                                            </p:txEl>
                                          </p:spTgt>
                                        </p:tgtEl>
                                        <p:attrNameLst>
                                          <p:attrName>style.visibility</p:attrName>
                                        </p:attrNameLst>
                                      </p:cBhvr>
                                      <p:to>
                                        <p:strVal val="visible"/>
                                      </p:to>
                                    </p:set>
                                    <p:anim calcmode="lin" valueType="num">
                                      <p:cBhvr>
                                        <p:cTn id="42" dur="500" fill="hold"/>
                                        <p:tgtEl>
                                          <p:spTgt spid="363">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6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1" nodeType="afterEffect">
                                  <p:stCondLst>
                                    <p:cond delay="0"/>
                                  </p:stCondLst>
                                  <p:iterate>
                                    <p:tmAbs val="0"/>
                                  </p:iterate>
                                  <p:childTnLst>
                                    <p:set>
                                      <p:cBhvr>
                                        <p:cTn id="46" fill="hold"/>
                                        <p:tgtEl>
                                          <p:spTgt spid="363">
                                            <p:txEl>
                                              <p:pRg st="7" end="7"/>
                                            </p:txEl>
                                          </p:spTgt>
                                        </p:tgtEl>
                                        <p:attrNameLst>
                                          <p:attrName>style.visibility</p:attrName>
                                        </p:attrNameLst>
                                      </p:cBhvr>
                                      <p:to>
                                        <p:strVal val="visible"/>
                                      </p:to>
                                    </p:set>
                                    <p:anim calcmode="lin" valueType="num">
                                      <p:cBhvr>
                                        <p:cTn id="47" dur="500" fill="hold"/>
                                        <p:tgtEl>
                                          <p:spTgt spid="363">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6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grpId="1" nodeType="afterEffect">
                                  <p:stCondLst>
                                    <p:cond delay="0"/>
                                  </p:stCondLst>
                                  <p:iterate>
                                    <p:tmAbs val="0"/>
                                  </p:iterate>
                                  <p:childTnLst>
                                    <p:set>
                                      <p:cBhvr>
                                        <p:cTn id="51" fill="hold"/>
                                        <p:tgtEl>
                                          <p:spTgt spid="363">
                                            <p:txEl>
                                              <p:pRg st="8" end="8"/>
                                            </p:txEl>
                                          </p:spTgt>
                                        </p:tgtEl>
                                        <p:attrNameLst>
                                          <p:attrName>style.visibility</p:attrName>
                                        </p:attrNameLst>
                                      </p:cBhvr>
                                      <p:to>
                                        <p:strVal val="visible"/>
                                      </p:to>
                                    </p:set>
                                    <p:anim calcmode="lin" valueType="num">
                                      <p:cBhvr>
                                        <p:cTn id="52" dur="500" fill="hold"/>
                                        <p:tgtEl>
                                          <p:spTgt spid="363">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363">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grpId="1" nodeType="afterEffect">
                                  <p:stCondLst>
                                    <p:cond delay="0"/>
                                  </p:stCondLst>
                                  <p:iterate>
                                    <p:tmAbs val="0"/>
                                  </p:iterate>
                                  <p:childTnLst>
                                    <p:set>
                                      <p:cBhvr>
                                        <p:cTn id="56" fill="hold"/>
                                        <p:tgtEl>
                                          <p:spTgt spid="363">
                                            <p:txEl>
                                              <p:pRg st="9" end="9"/>
                                            </p:txEl>
                                          </p:spTgt>
                                        </p:tgtEl>
                                        <p:attrNameLst>
                                          <p:attrName>style.visibility</p:attrName>
                                        </p:attrNameLst>
                                      </p:cBhvr>
                                      <p:to>
                                        <p:strVal val="visible"/>
                                      </p:to>
                                    </p:set>
                                    <p:anim calcmode="lin" valueType="num">
                                      <p:cBhvr>
                                        <p:cTn id="57" dur="500" fill="hold"/>
                                        <p:tgtEl>
                                          <p:spTgt spid="363">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3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1"/>
          <p:cNvSpPr txBox="1">
            <a:spLocks noGrp="1"/>
          </p:cNvSpPr>
          <p:nvPr>
            <p:ph type="title"/>
          </p:nvPr>
        </p:nvSpPr>
        <p:spPr>
          <a:xfrm>
            <a:off x="457200" y="274636"/>
            <a:ext cx="8229600" cy="681371"/>
          </a:xfrm>
          <a:prstGeom prst="rect">
            <a:avLst/>
          </a:prstGeom>
        </p:spPr>
        <p:txBody>
          <a:bodyPr>
            <a:normAutofit fontScale="90000"/>
          </a:bodyPr>
          <a:lstStyle>
            <a:lvl1pPr>
              <a:defRPr sz="3900"/>
            </a:lvl1pPr>
          </a:lstStyle>
          <a:p>
            <a:r>
              <a:t>Content of the Coordination structure</a:t>
            </a:r>
          </a:p>
        </p:txBody>
      </p:sp>
      <p:sp>
        <p:nvSpPr>
          <p:cNvPr id="103" name="Content Placeholder 2"/>
          <p:cNvSpPr txBox="1">
            <a:spLocks noGrp="1"/>
          </p:cNvSpPr>
          <p:nvPr>
            <p:ph type="body" idx="1"/>
          </p:nvPr>
        </p:nvSpPr>
        <p:spPr>
          <a:xfrm>
            <a:off x="457198" y="1092528"/>
            <a:ext cx="8591799" cy="5765474"/>
          </a:xfrm>
          <a:prstGeom prst="rect">
            <a:avLst/>
          </a:prstGeom>
        </p:spPr>
        <p:txBody>
          <a:bodyPr/>
          <a:lstStyle/>
          <a:p>
            <a:pPr marL="0" indent="0" algn="just">
              <a:lnSpc>
                <a:spcPct val="80000"/>
              </a:lnSpc>
              <a:spcBef>
                <a:spcPts val="400"/>
              </a:spcBef>
              <a:buSzTx/>
              <a:buNone/>
              <a:defRPr sz="1700"/>
            </a:pPr>
            <a:r>
              <a:t>1.	</a:t>
            </a:r>
            <a:r>
              <a:rPr sz="1500" b="1"/>
              <a:t>Foreword by Right Hon. Prime Minister</a:t>
            </a:r>
            <a:endParaRPr sz="2900"/>
          </a:p>
          <a:p>
            <a:pPr marL="742950" lvl="1" indent="-252412" algn="just">
              <a:lnSpc>
                <a:spcPct val="80000"/>
              </a:lnSpc>
              <a:spcBef>
                <a:spcPts val="300"/>
              </a:spcBef>
              <a:buFont typeface="Calibri"/>
              <a:buChar char="➢"/>
              <a:defRPr sz="1500"/>
            </a:pPr>
            <a:r>
              <a:t>Highlighting government commitment to ensure efficiency and effectiveness in coordinating the implementation of the food and nutrition security interventions. </a:t>
            </a:r>
            <a:endParaRPr sz="2500"/>
          </a:p>
          <a:p>
            <a:pPr marL="742950" lvl="1" indent="-252412" algn="just">
              <a:lnSpc>
                <a:spcPct val="80000"/>
              </a:lnSpc>
              <a:spcBef>
                <a:spcPts val="300"/>
              </a:spcBef>
              <a:buFont typeface="Calibri"/>
              <a:buChar char="➢"/>
              <a:defRPr sz="1500"/>
            </a:pPr>
            <a:r>
              <a:t>How the four levels of operation will enhance involvement of stakeholders from different sectors in planning and implementing related interventions.</a:t>
            </a:r>
            <a:endParaRPr sz="1700"/>
          </a:p>
          <a:p>
            <a:pPr marL="457200" indent="-457200" algn="just">
              <a:lnSpc>
                <a:spcPct val="80000"/>
              </a:lnSpc>
              <a:spcBef>
                <a:spcPts val="1200"/>
              </a:spcBef>
              <a:buFontTx/>
              <a:buAutoNum type="arabicPeriod" startAt="2"/>
              <a:defRPr sz="1500" b="1"/>
            </a:pPr>
            <a:r>
              <a:t>Acknowledgement</a:t>
            </a:r>
            <a:endParaRPr sz="2900"/>
          </a:p>
          <a:p>
            <a:pPr marL="0" indent="582612" algn="just">
              <a:lnSpc>
                <a:spcPct val="80000"/>
              </a:lnSpc>
              <a:spcBef>
                <a:spcPts val="300"/>
              </a:spcBef>
              <a:buSzTx/>
              <a:buNone/>
              <a:defRPr sz="1500"/>
            </a:pPr>
            <a:r>
              <a:t>GRN acknowledging the valuable contributions of all role players in developing this document. </a:t>
            </a:r>
            <a:endParaRPr sz="2900"/>
          </a:p>
          <a:p>
            <a:pPr marL="0" indent="0" algn="just">
              <a:lnSpc>
                <a:spcPct val="80000"/>
              </a:lnSpc>
              <a:spcBef>
                <a:spcPts val="1200"/>
              </a:spcBef>
              <a:buSzTx/>
              <a:buNone/>
              <a:defRPr sz="1500" b="1"/>
            </a:pPr>
            <a:r>
              <a:t>3. </a:t>
            </a:r>
            <a:r>
              <a:rPr b="0"/>
              <a:t>	</a:t>
            </a:r>
            <a:r>
              <a:t>Abbreviations and Acronyms</a:t>
            </a:r>
            <a:endParaRPr sz="2900"/>
          </a:p>
          <a:p>
            <a:pPr marL="457200" indent="-457200" algn="just">
              <a:lnSpc>
                <a:spcPct val="80000"/>
              </a:lnSpc>
              <a:spcBef>
                <a:spcPts val="1200"/>
              </a:spcBef>
              <a:buFontTx/>
              <a:buAutoNum type="arabicPeriod" startAt="4"/>
              <a:defRPr sz="1500" b="1"/>
            </a:pPr>
            <a:r>
              <a:t>Executive summary providing</a:t>
            </a:r>
            <a:r>
              <a:rPr b="0"/>
              <a:t>: </a:t>
            </a:r>
            <a:endParaRPr sz="2900"/>
          </a:p>
          <a:p>
            <a:pPr marL="892175" indent="-263525" algn="just">
              <a:lnSpc>
                <a:spcPct val="80000"/>
              </a:lnSpc>
              <a:spcBef>
                <a:spcPts val="500"/>
              </a:spcBef>
              <a:buFont typeface="Courier New"/>
              <a:buChar char="o"/>
              <a:defRPr sz="1500"/>
            </a:pPr>
            <a:r>
              <a:t>The background and the rational to revise the coordination structure</a:t>
            </a:r>
            <a:endParaRPr sz="2900"/>
          </a:p>
          <a:p>
            <a:pPr marL="892175" indent="-263525" algn="just">
              <a:lnSpc>
                <a:spcPct val="80000"/>
              </a:lnSpc>
              <a:spcBef>
                <a:spcPts val="500"/>
              </a:spcBef>
              <a:buFont typeface="Courier New"/>
              <a:buChar char="o"/>
              <a:defRPr sz="1500"/>
            </a:pPr>
            <a:r>
              <a:t>The descriptions of the four levels of this Coordination Structure.</a:t>
            </a:r>
            <a:endParaRPr sz="2900"/>
          </a:p>
          <a:p>
            <a:pPr marL="892175" indent="-263525" algn="just">
              <a:lnSpc>
                <a:spcPct val="80000"/>
              </a:lnSpc>
              <a:spcBef>
                <a:spcPts val="500"/>
              </a:spcBef>
              <a:buFont typeface="Courier New"/>
              <a:buChar char="o"/>
              <a:defRPr sz="1500"/>
            </a:pPr>
            <a:r>
              <a:t>Information on how to track progress and improve on gaps. </a:t>
            </a:r>
            <a:endParaRPr sz="2900"/>
          </a:p>
          <a:p>
            <a:pPr marL="892175" indent="-263525" algn="just">
              <a:lnSpc>
                <a:spcPct val="80000"/>
              </a:lnSpc>
              <a:spcBef>
                <a:spcPts val="500"/>
              </a:spcBef>
              <a:buFont typeface="Courier New"/>
              <a:buChar char="o"/>
              <a:defRPr sz="1500"/>
            </a:pPr>
            <a:r>
              <a:t>The effective action government will employ, encouraging stakeholders to take up their rightful roles and responsibilities. </a:t>
            </a:r>
            <a:endParaRPr sz="1700"/>
          </a:p>
          <a:p>
            <a:pPr marL="457200" indent="-457200" algn="just">
              <a:lnSpc>
                <a:spcPct val="80000"/>
              </a:lnSpc>
              <a:spcBef>
                <a:spcPts val="1200"/>
              </a:spcBef>
              <a:buFontTx/>
              <a:buAutoNum type="arabicPeriod" startAt="5"/>
              <a:defRPr sz="1500" b="1"/>
            </a:pPr>
            <a:r>
              <a:t>Three chapters</a:t>
            </a:r>
            <a:r>
              <a:rPr b="0"/>
              <a:t>: </a:t>
            </a:r>
            <a:endParaRPr sz="2900"/>
          </a:p>
          <a:p>
            <a:pPr marL="0" indent="0" algn="just">
              <a:lnSpc>
                <a:spcPct val="80000"/>
              </a:lnSpc>
              <a:spcBef>
                <a:spcPts val="300"/>
              </a:spcBef>
              <a:buSzTx/>
              <a:buNone/>
              <a:defRPr sz="1500"/>
            </a:pPr>
            <a:r>
              <a:t>	   1.  Introduction:</a:t>
            </a:r>
            <a:endParaRPr sz="2900"/>
          </a:p>
          <a:p>
            <a:pPr marL="0" indent="0" algn="just">
              <a:lnSpc>
                <a:spcPct val="80000"/>
              </a:lnSpc>
              <a:spcBef>
                <a:spcPts val="300"/>
              </a:spcBef>
              <a:buSzTx/>
              <a:buNone/>
              <a:defRPr sz="1500"/>
            </a:pPr>
            <a:r>
              <a:t>	   2.  TORs for all committees (their mandate, membership, roles, meeting schedule)</a:t>
            </a:r>
            <a:endParaRPr sz="2900"/>
          </a:p>
          <a:p>
            <a:pPr marL="0" indent="0" algn="just">
              <a:lnSpc>
                <a:spcPct val="80000"/>
              </a:lnSpc>
              <a:spcBef>
                <a:spcPts val="300"/>
              </a:spcBef>
              <a:buSzTx/>
              <a:buNone/>
              <a:defRPr sz="1500"/>
            </a:pPr>
            <a:r>
              <a:t>	   3.  Progress tracking tools</a:t>
            </a:r>
            <a:endParaRPr sz="2900"/>
          </a:p>
          <a:p>
            <a:pPr marL="0" indent="0" algn="just">
              <a:lnSpc>
                <a:spcPct val="80000"/>
              </a:lnSpc>
              <a:spcBef>
                <a:spcPts val="1200"/>
              </a:spcBef>
              <a:buSzTx/>
              <a:buNone/>
              <a:defRPr sz="1500" b="1"/>
            </a:pPr>
            <a:r>
              <a:t>6. </a:t>
            </a:r>
            <a:r>
              <a:rPr b="0"/>
              <a:t>	</a:t>
            </a:r>
            <a:r>
              <a:t>Conclusions</a:t>
            </a:r>
            <a:endParaRPr sz="2900"/>
          </a:p>
          <a:p>
            <a:pPr marL="0" indent="0" algn="just">
              <a:lnSpc>
                <a:spcPct val="80000"/>
              </a:lnSpc>
              <a:spcBef>
                <a:spcPts val="1200"/>
              </a:spcBef>
              <a:buSzTx/>
              <a:buNone/>
              <a:defRPr sz="1500" b="1"/>
            </a:pPr>
            <a:r>
              <a:t>7. </a:t>
            </a:r>
            <a:r>
              <a:rPr b="0"/>
              <a:t>	</a:t>
            </a:r>
            <a:r>
              <a:t>Annexures: </a:t>
            </a:r>
            <a:r>
              <a:rPr b="0"/>
              <a:t>List of contributors   </a:t>
            </a:r>
          </a:p>
        </p:txBody>
      </p:sp>
      <p:sp>
        <p:nvSpPr>
          <p:cNvPr id="104" name="Slide Number Placeholder 3"/>
          <p:cNvSpPr txBox="1">
            <a:spLocks noGrp="1"/>
          </p:cNvSpPr>
          <p:nvPr>
            <p:ph type="sldNum" sz="quarter" idx="4294967295"/>
          </p:nvPr>
        </p:nvSpPr>
        <p:spPr>
          <a:xfrm>
            <a:off x="8505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itle 1"/>
          <p:cNvSpPr txBox="1">
            <a:spLocks noGrp="1"/>
          </p:cNvSpPr>
          <p:nvPr>
            <p:ph type="title"/>
          </p:nvPr>
        </p:nvSpPr>
        <p:spPr>
          <a:xfrm>
            <a:off x="2133597" y="449970"/>
            <a:ext cx="6884508" cy="623716"/>
          </a:xfrm>
          <a:prstGeom prst="rect">
            <a:avLst/>
          </a:prstGeom>
        </p:spPr>
        <p:txBody>
          <a:bodyPr>
            <a:normAutofit fontScale="90000"/>
          </a:bodyPr>
          <a:lstStyle>
            <a:lvl1pPr algn="l" defTabSz="315468">
              <a:defRPr sz="1900"/>
            </a:lvl1pPr>
          </a:lstStyle>
          <a:p>
            <a:br/>
            <a:endParaRPr/>
          </a:p>
        </p:txBody>
      </p:sp>
      <p:sp>
        <p:nvSpPr>
          <p:cNvPr id="366" name="Content Placeholder 2"/>
          <p:cNvSpPr txBox="1">
            <a:spLocks noGrp="1"/>
          </p:cNvSpPr>
          <p:nvPr>
            <p:ph type="body" idx="1"/>
          </p:nvPr>
        </p:nvSpPr>
        <p:spPr>
          <a:xfrm>
            <a:off x="2259495" y="106794"/>
            <a:ext cx="6758607" cy="6751205"/>
          </a:xfrm>
          <a:prstGeom prst="rect">
            <a:avLst/>
          </a:prstGeom>
        </p:spPr>
        <p:txBody>
          <a:bodyPr/>
          <a:lstStyle/>
          <a:p>
            <a:pPr marL="0" indent="0" algn="just">
              <a:lnSpc>
                <a:spcPct val="80000"/>
              </a:lnSpc>
              <a:spcBef>
                <a:spcPts val="1200"/>
              </a:spcBef>
              <a:buSzTx/>
              <a:buNone/>
              <a:defRPr sz="2800" b="1" u="sng"/>
            </a:pPr>
            <a:r>
              <a:t>NAFSAN is part of:</a:t>
            </a:r>
            <a:endParaRPr sz="1700"/>
          </a:p>
          <a:p>
            <a:pPr marL="271463" indent="-271463" algn="just">
              <a:lnSpc>
                <a:spcPct val="80000"/>
              </a:lnSpc>
              <a:spcBef>
                <a:spcPts val="1200"/>
              </a:spcBef>
              <a:buFont typeface="Calibri"/>
              <a:buChar char="➢"/>
              <a:defRPr sz="2400" b="1"/>
            </a:pPr>
            <a:r>
              <a:t>Scaling Up Nutrition (SUN) Civil Society Network</a:t>
            </a:r>
            <a:r>
              <a:rPr b="0"/>
              <a:t>: 3,000+ member organisations in over 50 countries; </a:t>
            </a:r>
            <a:endParaRPr sz="1700"/>
          </a:p>
          <a:p>
            <a:pPr marL="0" indent="0" algn="just">
              <a:lnSpc>
                <a:spcPct val="80000"/>
              </a:lnSpc>
              <a:spcBef>
                <a:spcPts val="1600"/>
              </a:spcBef>
              <a:buSzTx/>
              <a:buNone/>
              <a:defRPr sz="1700" b="1"/>
            </a:pPr>
            <a:endParaRPr sz="1700"/>
          </a:p>
          <a:p>
            <a:pPr marL="0" indent="0" algn="just">
              <a:lnSpc>
                <a:spcPct val="80000"/>
              </a:lnSpc>
              <a:spcBef>
                <a:spcPts val="600"/>
              </a:spcBef>
              <a:buSzTx/>
              <a:buNone/>
              <a:defRPr sz="2800" b="1" u="sng"/>
            </a:pPr>
            <a:r>
              <a:t>NAFSAN working closely with GRN: </a:t>
            </a:r>
            <a:endParaRPr sz="5100">
              <a:solidFill>
                <a:srgbClr val="FF0000"/>
              </a:solidFill>
            </a:endParaRPr>
          </a:p>
          <a:p>
            <a:pPr marL="273050" indent="-177800">
              <a:lnSpc>
                <a:spcPct val="90000"/>
              </a:lnSpc>
              <a:spcBef>
                <a:spcPts val="1200"/>
              </a:spcBef>
              <a:defRPr sz="2400"/>
            </a:pPr>
            <a:r>
              <a:t>Provide </a:t>
            </a:r>
            <a:r>
              <a:rPr b="1"/>
              <a:t>technical guidance </a:t>
            </a:r>
            <a:r>
              <a:t>and </a:t>
            </a:r>
            <a:r>
              <a:rPr b="1"/>
              <a:t>regular feedback </a:t>
            </a:r>
            <a:r>
              <a:t>on national and sub-national levels; </a:t>
            </a:r>
            <a:endParaRPr sz="1700"/>
          </a:p>
          <a:p>
            <a:pPr marL="273050" indent="-177800">
              <a:lnSpc>
                <a:spcPct val="90000"/>
              </a:lnSpc>
              <a:spcBef>
                <a:spcPts val="1200"/>
              </a:spcBef>
              <a:defRPr sz="2400"/>
            </a:pPr>
            <a:r>
              <a:t>Initiate and support </a:t>
            </a:r>
            <a:r>
              <a:rPr b="1"/>
              <a:t>implementation of activities</a:t>
            </a:r>
            <a:r>
              <a:t>  and play a role in </a:t>
            </a:r>
            <a:r>
              <a:rPr b="1"/>
              <a:t>monitoring </a:t>
            </a:r>
            <a:r>
              <a:t>and</a:t>
            </a:r>
            <a:r>
              <a:rPr b="1"/>
              <a:t> evaluation</a:t>
            </a:r>
            <a:r>
              <a:t>;</a:t>
            </a:r>
          </a:p>
          <a:p>
            <a:pPr marL="273050" indent="-177800">
              <a:lnSpc>
                <a:spcPct val="90000"/>
              </a:lnSpc>
              <a:spcBef>
                <a:spcPts val="1200"/>
              </a:spcBef>
              <a:defRPr sz="2400"/>
            </a:pPr>
            <a:r>
              <a:t>Facilitate </a:t>
            </a:r>
            <a:r>
              <a:rPr b="1"/>
              <a:t>dialogue platforms </a:t>
            </a:r>
            <a:r>
              <a:t>around FNS;</a:t>
            </a:r>
            <a:endParaRPr b="1"/>
          </a:p>
          <a:p>
            <a:pPr marL="273050" indent="-177800">
              <a:lnSpc>
                <a:spcPct val="90000"/>
              </a:lnSpc>
              <a:spcBef>
                <a:spcPts val="1200"/>
              </a:spcBef>
              <a:defRPr sz="2400" b="1"/>
            </a:pPr>
            <a:r>
              <a:t>Advocate</a:t>
            </a:r>
            <a:r>
              <a:rPr b="0"/>
              <a:t> for FNS policies, legislation, research etc.</a:t>
            </a:r>
          </a:p>
          <a:p>
            <a:pPr marL="273050" indent="-177800">
              <a:lnSpc>
                <a:spcPct val="90000"/>
              </a:lnSpc>
              <a:spcBef>
                <a:spcPts val="1200"/>
              </a:spcBef>
              <a:defRPr sz="2400" b="1"/>
            </a:pPr>
            <a:r>
              <a:t>Sensitize and empower communities </a:t>
            </a:r>
            <a:r>
              <a:rPr b="0"/>
              <a:t>around FNS;</a:t>
            </a:r>
          </a:p>
          <a:p>
            <a:pPr marL="273050" indent="-177800">
              <a:lnSpc>
                <a:spcPct val="90000"/>
              </a:lnSpc>
              <a:spcBef>
                <a:spcPts val="1200"/>
              </a:spcBef>
              <a:defRPr sz="2400"/>
            </a:pPr>
            <a:r>
              <a:t>Scale </a:t>
            </a:r>
            <a:r>
              <a:rPr b="1"/>
              <a:t>new technologies and other innovations</a:t>
            </a:r>
            <a:r>
              <a:t>;</a:t>
            </a:r>
          </a:p>
          <a:p>
            <a:pPr marL="273050" indent="-177800">
              <a:lnSpc>
                <a:spcPct val="90000"/>
              </a:lnSpc>
              <a:spcBef>
                <a:spcPts val="1200"/>
              </a:spcBef>
              <a:defRPr sz="2400"/>
            </a:pPr>
            <a:r>
              <a:t>Mobilise </a:t>
            </a:r>
            <a:r>
              <a:rPr b="1"/>
              <a:t>private sector </a:t>
            </a:r>
            <a:r>
              <a:t>and </a:t>
            </a:r>
            <a:r>
              <a:rPr b="1"/>
              <a:t>international donors to invest </a:t>
            </a:r>
            <a:r>
              <a:t>in food and nutrition security.</a:t>
            </a:r>
          </a:p>
        </p:txBody>
      </p:sp>
      <p:sp>
        <p:nvSpPr>
          <p:cNvPr id="367"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grpSp>
        <p:nvGrpSpPr>
          <p:cNvPr id="370" name="Rectangle 4"/>
          <p:cNvGrpSpPr/>
          <p:nvPr/>
        </p:nvGrpSpPr>
        <p:grpSpPr>
          <a:xfrm>
            <a:off x="0" y="53393"/>
            <a:ext cx="2133600" cy="6858004"/>
            <a:chOff x="0" y="0"/>
            <a:chExt cx="2133600" cy="6858003"/>
          </a:xfrm>
        </p:grpSpPr>
        <p:sp>
          <p:nvSpPr>
            <p:cNvPr id="368" name="Rectangle"/>
            <p:cNvSpPr/>
            <p:nvPr/>
          </p:nvSpPr>
          <p:spPr>
            <a:xfrm>
              <a:off x="0" y="-1"/>
              <a:ext cx="2133600" cy="6858005"/>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2400" b="1">
                  <a:solidFill>
                    <a:srgbClr val="FF6600"/>
                  </a:solidFill>
                  <a:latin typeface="Aharoni"/>
                  <a:ea typeface="Aharoni"/>
                  <a:cs typeface="Aharoni"/>
                  <a:sym typeface="Aharoni"/>
                </a:defRPr>
              </a:pPr>
              <a:endParaRPr/>
            </a:p>
          </p:txBody>
        </p:sp>
        <p:sp>
          <p:nvSpPr>
            <p:cNvPr id="369" name="Collaboration between Government NAFSAN as Civil Society Alliance…"/>
            <p:cNvSpPr txBox="1"/>
            <p:nvPr/>
          </p:nvSpPr>
          <p:spPr>
            <a:xfrm>
              <a:off x="73673" y="-1"/>
              <a:ext cx="1986255" cy="3763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just">
                <a:defRPr sz="2400">
                  <a:latin typeface="+mj-lt"/>
                  <a:ea typeface="+mj-ea"/>
                  <a:cs typeface="+mj-cs"/>
                  <a:sym typeface="Calibri"/>
                </a:defRPr>
              </a:pPr>
              <a:endParaRPr/>
            </a:p>
            <a:p>
              <a:pPr algn="ctr">
                <a:defRPr sz="2400">
                  <a:solidFill>
                    <a:srgbClr val="FFFFFF"/>
                  </a:solidFill>
                  <a:latin typeface="+mj-lt"/>
                  <a:ea typeface="+mj-ea"/>
                  <a:cs typeface="+mj-cs"/>
                  <a:sym typeface="Calibri"/>
                </a:defRPr>
              </a:pPr>
              <a:r>
                <a:t>Collaboration between Government NAFSAN as Civil Society Alliance</a:t>
              </a:r>
            </a:p>
          </p:txBody>
        </p:sp>
      </p:grpSp>
      <p:pic>
        <p:nvPicPr>
          <p:cNvPr id="371" name="Picture 5" descr="Picture 5"/>
          <p:cNvPicPr>
            <a:picLocks noChangeAspect="1"/>
          </p:cNvPicPr>
          <p:nvPr/>
        </p:nvPicPr>
        <p:blipFill>
          <a:blip r:embed="rId3"/>
          <a:stretch>
            <a:fillRect/>
          </a:stretch>
        </p:blipFill>
        <p:spPr>
          <a:xfrm>
            <a:off x="415630" y="5269884"/>
            <a:ext cx="1302337" cy="12690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366">
                                            <p:txEl>
                                              <p:pRg st="4" end="4"/>
                                            </p:txEl>
                                          </p:spTgt>
                                        </p:tgtEl>
                                        <p:attrNameLst>
                                          <p:attrName>style.visibility</p:attrName>
                                        </p:attrNameLst>
                                      </p:cBhvr>
                                      <p:to>
                                        <p:strVal val="visible"/>
                                      </p:to>
                                    </p:set>
                                    <p:animEffect transition="in" filter="wipe(up)">
                                      <p:cBhvr>
                                        <p:cTn id="7" dur="500"/>
                                        <p:tgtEl>
                                          <p:spTgt spid="36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iterate>
                                    <p:tmAbs val="0"/>
                                  </p:iterate>
                                  <p:childTnLst>
                                    <p:set>
                                      <p:cBhvr>
                                        <p:cTn id="11" fill="hold"/>
                                        <p:tgtEl>
                                          <p:spTgt spid="366">
                                            <p:txEl>
                                              <p:pRg st="5" end="5"/>
                                            </p:txEl>
                                          </p:spTgt>
                                        </p:tgtEl>
                                        <p:attrNameLst>
                                          <p:attrName>style.visibility</p:attrName>
                                        </p:attrNameLst>
                                      </p:cBhvr>
                                      <p:to>
                                        <p:strVal val="visible"/>
                                      </p:to>
                                    </p:set>
                                    <p:animEffect transition="in" filter="wipe(up)">
                                      <p:cBhvr>
                                        <p:cTn id="12" dur="500"/>
                                        <p:tgtEl>
                                          <p:spTgt spid="36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iterate>
                                    <p:tmAbs val="0"/>
                                  </p:iterate>
                                  <p:childTnLst>
                                    <p:set>
                                      <p:cBhvr>
                                        <p:cTn id="16" fill="hold"/>
                                        <p:tgtEl>
                                          <p:spTgt spid="366">
                                            <p:txEl>
                                              <p:pRg st="6" end="6"/>
                                            </p:txEl>
                                          </p:spTgt>
                                        </p:tgtEl>
                                        <p:attrNameLst>
                                          <p:attrName>style.visibility</p:attrName>
                                        </p:attrNameLst>
                                      </p:cBhvr>
                                      <p:to>
                                        <p:strVal val="visible"/>
                                      </p:to>
                                    </p:set>
                                    <p:animEffect transition="in" filter="wipe(up)">
                                      <p:cBhvr>
                                        <p:cTn id="17" dur="500"/>
                                        <p:tgtEl>
                                          <p:spTgt spid="36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iterate>
                                    <p:tmAbs val="0"/>
                                  </p:iterate>
                                  <p:childTnLst>
                                    <p:set>
                                      <p:cBhvr>
                                        <p:cTn id="21" fill="hold"/>
                                        <p:tgtEl>
                                          <p:spTgt spid="366">
                                            <p:txEl>
                                              <p:pRg st="7" end="7"/>
                                            </p:txEl>
                                          </p:spTgt>
                                        </p:tgtEl>
                                        <p:attrNameLst>
                                          <p:attrName>style.visibility</p:attrName>
                                        </p:attrNameLst>
                                      </p:cBhvr>
                                      <p:to>
                                        <p:strVal val="visible"/>
                                      </p:to>
                                    </p:set>
                                    <p:animEffect transition="in" filter="wipe(up)">
                                      <p:cBhvr>
                                        <p:cTn id="22" dur="500"/>
                                        <p:tgtEl>
                                          <p:spTgt spid="36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iterate>
                                    <p:tmAbs val="0"/>
                                  </p:iterate>
                                  <p:childTnLst>
                                    <p:set>
                                      <p:cBhvr>
                                        <p:cTn id="26" fill="hold"/>
                                        <p:tgtEl>
                                          <p:spTgt spid="366">
                                            <p:txEl>
                                              <p:pRg st="8" end="8"/>
                                            </p:txEl>
                                          </p:spTgt>
                                        </p:tgtEl>
                                        <p:attrNameLst>
                                          <p:attrName>style.visibility</p:attrName>
                                        </p:attrNameLst>
                                      </p:cBhvr>
                                      <p:to>
                                        <p:strVal val="visible"/>
                                      </p:to>
                                    </p:set>
                                    <p:animEffect transition="in" filter="wipe(up)">
                                      <p:cBhvr>
                                        <p:cTn id="27" dur="500"/>
                                        <p:tgtEl>
                                          <p:spTgt spid="36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1" nodeType="clickEffect">
                                  <p:stCondLst>
                                    <p:cond delay="0"/>
                                  </p:stCondLst>
                                  <p:iterate>
                                    <p:tmAbs val="0"/>
                                  </p:iterate>
                                  <p:childTnLst>
                                    <p:set>
                                      <p:cBhvr>
                                        <p:cTn id="31" fill="hold"/>
                                        <p:tgtEl>
                                          <p:spTgt spid="366">
                                            <p:txEl>
                                              <p:pRg st="9" end="9"/>
                                            </p:txEl>
                                          </p:spTgt>
                                        </p:tgtEl>
                                        <p:attrNameLst>
                                          <p:attrName>style.visibility</p:attrName>
                                        </p:attrNameLst>
                                      </p:cBhvr>
                                      <p:to>
                                        <p:strVal val="visible"/>
                                      </p:to>
                                    </p:set>
                                    <p:animEffect transition="in" filter="wipe(up)">
                                      <p:cBhvr>
                                        <p:cTn id="32" dur="500"/>
                                        <p:tgtEl>
                                          <p:spTgt spid="36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1" nodeType="clickEffect">
                                  <p:stCondLst>
                                    <p:cond delay="0"/>
                                  </p:stCondLst>
                                  <p:iterate>
                                    <p:tmAbs val="0"/>
                                  </p:iterate>
                                  <p:childTnLst>
                                    <p:set>
                                      <p:cBhvr>
                                        <p:cTn id="36" fill="hold"/>
                                        <p:tgtEl>
                                          <p:spTgt spid="366">
                                            <p:txEl>
                                              <p:pRg st="10" end="10"/>
                                            </p:txEl>
                                          </p:spTgt>
                                        </p:tgtEl>
                                        <p:attrNameLst>
                                          <p:attrName>style.visibility</p:attrName>
                                        </p:attrNameLst>
                                      </p:cBhvr>
                                      <p:to>
                                        <p:strVal val="visible"/>
                                      </p:to>
                                    </p:set>
                                    <p:animEffect transition="in" filter="wipe(up)">
                                      <p:cBhvr>
                                        <p:cTn id="37" dur="500"/>
                                        <p:tgtEl>
                                          <p:spTgt spid="3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itle 1"/>
          <p:cNvSpPr txBox="1">
            <a:spLocks noGrp="1"/>
          </p:cNvSpPr>
          <p:nvPr>
            <p:ph type="title"/>
          </p:nvPr>
        </p:nvSpPr>
        <p:spPr>
          <a:xfrm>
            <a:off x="1459548" y="404190"/>
            <a:ext cx="7070036" cy="623717"/>
          </a:xfrm>
          <a:prstGeom prst="rect">
            <a:avLst/>
          </a:prstGeom>
        </p:spPr>
        <p:txBody>
          <a:bodyPr>
            <a:normAutofit fontScale="90000"/>
          </a:bodyPr>
          <a:lstStyle/>
          <a:p>
            <a:pPr algn="l" defTabSz="315468">
              <a:defRPr sz="1900"/>
            </a:pPr>
            <a:r>
              <a:t> </a:t>
            </a:r>
            <a:br/>
            <a:endParaRPr/>
          </a:p>
        </p:txBody>
      </p:sp>
      <p:sp>
        <p:nvSpPr>
          <p:cNvPr id="376"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grpSp>
        <p:nvGrpSpPr>
          <p:cNvPr id="379" name="Rectangle 4"/>
          <p:cNvGrpSpPr/>
          <p:nvPr/>
        </p:nvGrpSpPr>
        <p:grpSpPr>
          <a:xfrm>
            <a:off x="-7" y="-4"/>
            <a:ext cx="1921570" cy="6858004"/>
            <a:chOff x="-3" y="-2"/>
            <a:chExt cx="1921568" cy="6858003"/>
          </a:xfrm>
        </p:grpSpPr>
        <p:sp>
          <p:nvSpPr>
            <p:cNvPr id="377" name="Rectangle"/>
            <p:cNvSpPr/>
            <p:nvPr/>
          </p:nvSpPr>
          <p:spPr>
            <a:xfrm>
              <a:off x="-4" y="-3"/>
              <a:ext cx="192157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sz="2400" b="1">
                  <a:solidFill>
                    <a:srgbClr val="FFFFFF"/>
                  </a:solidFill>
                  <a:latin typeface="Aharoni"/>
                  <a:ea typeface="Aharoni"/>
                  <a:cs typeface="Aharoni"/>
                  <a:sym typeface="Aharoni"/>
                </a:defRPr>
              </a:pPr>
              <a:endParaRPr/>
            </a:p>
          </p:txBody>
        </p:sp>
        <p:sp>
          <p:nvSpPr>
            <p:cNvPr id="378" name="List of  Contributors"/>
            <p:cNvSpPr txBox="1"/>
            <p:nvPr/>
          </p:nvSpPr>
          <p:spPr>
            <a:xfrm>
              <a:off x="73670" y="-3"/>
              <a:ext cx="1774221" cy="3394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r>
                <a:t>List of  Contributors</a:t>
              </a:r>
            </a:p>
          </p:txBody>
        </p:sp>
      </p:grpSp>
      <p:pic>
        <p:nvPicPr>
          <p:cNvPr id="380" name="Picture 5" descr="Picture 5"/>
          <p:cNvPicPr>
            <a:picLocks noChangeAspect="1"/>
          </p:cNvPicPr>
          <p:nvPr/>
        </p:nvPicPr>
        <p:blipFill>
          <a:blip r:embed="rId2"/>
          <a:stretch>
            <a:fillRect/>
          </a:stretch>
        </p:blipFill>
        <p:spPr>
          <a:xfrm>
            <a:off x="302085" y="5184780"/>
            <a:ext cx="1302334" cy="1269029"/>
          </a:xfrm>
          <a:prstGeom prst="rect">
            <a:avLst/>
          </a:prstGeom>
          <a:ln w="12700">
            <a:miter lim="400000"/>
          </a:ln>
        </p:spPr>
      </p:pic>
      <p:sp>
        <p:nvSpPr>
          <p:cNvPr id="381" name="Rectangle 6"/>
          <p:cNvSpPr txBox="1"/>
          <p:nvPr/>
        </p:nvSpPr>
        <p:spPr>
          <a:xfrm>
            <a:off x="2027473" y="-58594"/>
            <a:ext cx="6294793" cy="6975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1600" b="1">
                <a:solidFill>
                  <a:srgbClr val="C00000"/>
                </a:solidFill>
                <a:latin typeface="+mj-lt"/>
                <a:ea typeface="+mj-ea"/>
                <a:cs typeface="+mj-cs"/>
                <a:sym typeface="Calibri"/>
              </a:defRPr>
            </a:pPr>
            <a:endParaRPr/>
          </a:p>
          <a:p>
            <a:pPr algn="just">
              <a:defRPr sz="1600" b="1">
                <a:solidFill>
                  <a:srgbClr val="C00000"/>
                </a:solidFill>
                <a:latin typeface="+mj-lt"/>
                <a:ea typeface="+mj-ea"/>
                <a:cs typeface="+mj-cs"/>
                <a:sym typeface="Calibri"/>
              </a:defRPr>
            </a:pPr>
            <a:endParaRPr/>
          </a:p>
          <a:p>
            <a:pPr algn="just">
              <a:defRPr b="1">
                <a:solidFill>
                  <a:srgbClr val="C00000"/>
                </a:solidFill>
                <a:latin typeface="+mj-lt"/>
                <a:ea typeface="+mj-ea"/>
                <a:cs typeface="+mj-cs"/>
                <a:sym typeface="Calibri"/>
              </a:defRPr>
            </a:pPr>
            <a:r>
              <a:t>Office of the Prime Minister  </a:t>
            </a:r>
            <a:r>
              <a:rPr b="0">
                <a:solidFill>
                  <a:srgbClr val="000000"/>
                </a:solidFill>
              </a:rPr>
              <a:t>(Lead) </a:t>
            </a:r>
          </a:p>
          <a:p>
            <a:pPr algn="just">
              <a:defRPr>
                <a:latin typeface="+mj-lt"/>
                <a:ea typeface="+mj-ea"/>
                <a:cs typeface="+mj-cs"/>
                <a:sym typeface="Calibri"/>
              </a:defRPr>
            </a:pPr>
            <a:endParaRPr b="0">
              <a:solidFill>
                <a:srgbClr val="000000"/>
              </a:solidFill>
            </a:endParaRPr>
          </a:p>
          <a:p>
            <a:pPr algn="just">
              <a:defRPr b="1">
                <a:solidFill>
                  <a:srgbClr val="C00000"/>
                </a:solidFill>
                <a:latin typeface="+mj-lt"/>
                <a:ea typeface="+mj-ea"/>
                <a:cs typeface="+mj-cs"/>
                <a:sym typeface="Calibri"/>
              </a:defRPr>
            </a:pPr>
            <a:r>
              <a:t>Line OMAs</a:t>
            </a:r>
          </a:p>
          <a:p>
            <a:pPr indent="95250" algn="just">
              <a:defRPr>
                <a:latin typeface="+mj-lt"/>
                <a:ea typeface="+mj-ea"/>
                <a:cs typeface="+mj-cs"/>
                <a:sym typeface="Calibri"/>
              </a:defRPr>
            </a:pPr>
            <a:r>
              <a:t>National Planning Commission, </a:t>
            </a:r>
          </a:p>
          <a:p>
            <a:pPr indent="95250" algn="just">
              <a:defRPr>
                <a:latin typeface="+mj-lt"/>
                <a:ea typeface="+mj-ea"/>
                <a:cs typeface="+mj-cs"/>
                <a:sym typeface="Calibri"/>
              </a:defRPr>
            </a:pPr>
            <a:r>
              <a:t>Ministry of Health and Social Services, </a:t>
            </a:r>
          </a:p>
          <a:p>
            <a:pPr indent="95250" algn="just">
              <a:defRPr>
                <a:latin typeface="+mj-lt"/>
                <a:ea typeface="+mj-ea"/>
                <a:cs typeface="+mj-cs"/>
                <a:sym typeface="Calibri"/>
              </a:defRPr>
            </a:pPr>
            <a:r>
              <a:t>Ministry of Agriculture, Water and Land Reforms, </a:t>
            </a:r>
          </a:p>
          <a:p>
            <a:pPr indent="95250">
              <a:defRPr>
                <a:latin typeface="+mj-lt"/>
                <a:ea typeface="+mj-ea"/>
                <a:cs typeface="+mj-cs"/>
                <a:sym typeface="Calibri"/>
              </a:defRPr>
            </a:pPr>
            <a:r>
              <a:t>Ministry of Gender Equality, Poverty Eradication and Social Welfare, Ministry of Education, Arts and Culture, </a:t>
            </a:r>
          </a:p>
          <a:p>
            <a:pPr indent="95250" algn="just">
              <a:defRPr>
                <a:latin typeface="+mj-lt"/>
                <a:ea typeface="+mj-ea"/>
                <a:cs typeface="+mj-cs"/>
                <a:sym typeface="Calibri"/>
              </a:defRPr>
            </a:pPr>
            <a:r>
              <a:t>Ministry of Higher Education, Technology and Innovation, </a:t>
            </a:r>
          </a:p>
          <a:p>
            <a:pPr indent="95250" algn="just">
              <a:defRPr>
                <a:latin typeface="+mj-lt"/>
                <a:ea typeface="+mj-ea"/>
                <a:cs typeface="+mj-cs"/>
                <a:sym typeface="Calibri"/>
              </a:defRPr>
            </a:pPr>
            <a:r>
              <a:t>Ministry of Urban and Rural Development, </a:t>
            </a:r>
          </a:p>
          <a:p>
            <a:pPr indent="95250" algn="just">
              <a:defRPr>
                <a:latin typeface="+mj-lt"/>
                <a:ea typeface="+mj-ea"/>
                <a:cs typeface="+mj-cs"/>
                <a:sym typeface="Calibri"/>
              </a:defRPr>
            </a:pPr>
            <a:r>
              <a:t>Ministry of Industrialisation and Trade, </a:t>
            </a:r>
          </a:p>
          <a:p>
            <a:pPr indent="95250" algn="just">
              <a:defRPr>
                <a:latin typeface="+mj-lt"/>
                <a:ea typeface="+mj-ea"/>
                <a:cs typeface="+mj-cs"/>
                <a:sym typeface="Calibri"/>
              </a:defRPr>
            </a:pPr>
            <a:r>
              <a:t>Ministry of Information and Communication Technology, </a:t>
            </a:r>
          </a:p>
          <a:p>
            <a:pPr indent="95250" algn="just">
              <a:defRPr>
                <a:latin typeface="+mj-lt"/>
                <a:ea typeface="+mj-ea"/>
                <a:cs typeface="+mj-cs"/>
                <a:sym typeface="Calibri"/>
              </a:defRPr>
            </a:pPr>
            <a:r>
              <a:t>Ministry of Labour, Industrial Relations &amp; Employment Creation, </a:t>
            </a:r>
          </a:p>
          <a:p>
            <a:pPr indent="95250" algn="just">
              <a:defRPr>
                <a:latin typeface="+mj-lt"/>
                <a:ea typeface="+mj-ea"/>
                <a:cs typeface="+mj-cs"/>
                <a:sym typeface="Calibri"/>
              </a:defRPr>
            </a:pPr>
            <a:r>
              <a:t>Ministry of Fisheries and Marine resources , and </a:t>
            </a:r>
          </a:p>
          <a:p>
            <a:pPr indent="95250" algn="just">
              <a:defRPr>
                <a:latin typeface="+mj-lt"/>
                <a:ea typeface="+mj-ea"/>
                <a:cs typeface="+mj-cs"/>
                <a:sym typeface="Calibri"/>
              </a:defRPr>
            </a:pPr>
            <a:r>
              <a:t>Ministry of Environment, Forestry and Tourism.</a:t>
            </a:r>
          </a:p>
          <a:p>
            <a:pPr indent="95250" algn="just">
              <a:defRPr>
                <a:latin typeface="+mj-lt"/>
                <a:ea typeface="+mj-ea"/>
                <a:cs typeface="+mj-cs"/>
                <a:sym typeface="Calibri"/>
              </a:defRPr>
            </a:pPr>
            <a:r>
              <a:t>Regional Councils and Constituency Representatives</a:t>
            </a:r>
          </a:p>
          <a:p>
            <a:pPr algn="just">
              <a:defRPr>
                <a:latin typeface="+mj-lt"/>
                <a:ea typeface="+mj-ea"/>
                <a:cs typeface="+mj-cs"/>
                <a:sym typeface="Calibri"/>
              </a:defRPr>
            </a:pPr>
            <a:endParaRPr/>
          </a:p>
          <a:p>
            <a:pPr algn="just">
              <a:defRPr b="1">
                <a:solidFill>
                  <a:srgbClr val="C00000"/>
                </a:solidFill>
                <a:latin typeface="+mj-lt"/>
                <a:ea typeface="+mj-ea"/>
                <a:cs typeface="+mj-cs"/>
                <a:sym typeface="Calibri"/>
              </a:defRPr>
            </a:pPr>
            <a:r>
              <a:t>Development Partners</a:t>
            </a:r>
          </a:p>
          <a:p>
            <a:pPr indent="95250" algn="just">
              <a:defRPr>
                <a:latin typeface="+mj-lt"/>
                <a:ea typeface="+mj-ea"/>
                <a:cs typeface="+mj-cs"/>
                <a:sym typeface="Calibri"/>
              </a:defRPr>
            </a:pPr>
            <a:r>
              <a:t>UNICEF, WFP, WHO, FAO, USAID etc.  </a:t>
            </a:r>
          </a:p>
          <a:p>
            <a:pPr algn="just">
              <a:defRPr>
                <a:latin typeface="+mj-lt"/>
                <a:ea typeface="+mj-ea"/>
                <a:cs typeface="+mj-cs"/>
                <a:sym typeface="Calibri"/>
              </a:defRPr>
            </a:pPr>
            <a:endParaRPr/>
          </a:p>
          <a:p>
            <a:pPr algn="just">
              <a:defRPr b="1">
                <a:solidFill>
                  <a:srgbClr val="C00000"/>
                </a:solidFill>
                <a:latin typeface="+mj-lt"/>
                <a:ea typeface="+mj-ea"/>
                <a:cs typeface="+mj-cs"/>
                <a:sym typeface="Calibri"/>
              </a:defRPr>
            </a:pPr>
            <a:r>
              <a:t>Other coopted partners </a:t>
            </a:r>
            <a:r>
              <a:rPr b="0">
                <a:solidFill>
                  <a:srgbClr val="000000"/>
                </a:solidFill>
              </a:rPr>
              <a:t>(Technical support)</a:t>
            </a:r>
          </a:p>
          <a:p>
            <a:pPr indent="95250" algn="just">
              <a:defRPr>
                <a:latin typeface="+mj-lt"/>
                <a:ea typeface="+mj-ea"/>
                <a:cs typeface="+mj-cs"/>
                <a:sym typeface="Calibri"/>
              </a:defRPr>
            </a:pPr>
            <a:r>
              <a:t>NAFSAN (Academia, Civil Society, Private Sector and individuals)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xfrm>
            <a:off x="1459548" y="404190"/>
            <a:ext cx="7070036" cy="623717"/>
          </a:xfrm>
          <a:prstGeom prst="rect">
            <a:avLst/>
          </a:prstGeom>
        </p:spPr>
        <p:txBody>
          <a:bodyPr>
            <a:normAutofit fontScale="90000"/>
          </a:bodyPr>
          <a:lstStyle/>
          <a:p>
            <a:pPr algn="l" defTabSz="315468">
              <a:defRPr sz="1900"/>
            </a:pPr>
            <a:r>
              <a:t> </a:t>
            </a:r>
            <a:br/>
            <a:endParaRPr/>
          </a:p>
        </p:txBody>
      </p:sp>
      <p:sp>
        <p:nvSpPr>
          <p:cNvPr id="384" name="Content Placeholder 2"/>
          <p:cNvSpPr txBox="1">
            <a:spLocks noGrp="1"/>
          </p:cNvSpPr>
          <p:nvPr>
            <p:ph type="body" idx="1"/>
          </p:nvPr>
        </p:nvSpPr>
        <p:spPr>
          <a:xfrm>
            <a:off x="2157510" y="485215"/>
            <a:ext cx="6943022" cy="6710992"/>
          </a:xfrm>
          <a:prstGeom prst="rect">
            <a:avLst/>
          </a:prstGeom>
        </p:spPr>
        <p:txBody>
          <a:bodyPr/>
          <a:lstStyle/>
          <a:p>
            <a:pPr marL="285750" indent="-285750">
              <a:spcBef>
                <a:spcPts val="2400"/>
              </a:spcBef>
              <a:buFont typeface="Calibri"/>
              <a:buChar char="✓"/>
              <a:defRPr sz="2200"/>
            </a:pPr>
            <a:r>
              <a:rPr dirty="0"/>
              <a:t>Get final inputs from Regions through Validation </a:t>
            </a:r>
            <a:r>
              <a:rPr dirty="0" err="1"/>
              <a:t>processs</a:t>
            </a:r>
            <a:endParaRPr dirty="0"/>
          </a:p>
          <a:p>
            <a:pPr marL="285750" indent="-285750">
              <a:spcBef>
                <a:spcPts val="2400"/>
              </a:spcBef>
              <a:buFont typeface="Calibri"/>
              <a:buChar char="✓"/>
              <a:defRPr sz="2200"/>
            </a:pPr>
            <a:r>
              <a:rPr dirty="0"/>
              <a:t>OPM will submit the final the Policy, IAP and Coordination structure to Cabinet for approval. </a:t>
            </a:r>
            <a:endParaRPr sz="800" dirty="0"/>
          </a:p>
          <a:p>
            <a:pPr marL="285750" indent="-285750">
              <a:spcBef>
                <a:spcPts val="2400"/>
              </a:spcBef>
              <a:buFont typeface="Calibri"/>
              <a:buChar char="✓"/>
              <a:defRPr sz="2200"/>
            </a:pPr>
            <a:r>
              <a:rPr dirty="0"/>
              <a:t>Launch the Policy, IAP and coordination structure together with the revised Policy and IAP.</a:t>
            </a:r>
            <a:endParaRPr sz="800" dirty="0"/>
          </a:p>
          <a:p>
            <a:pPr marL="285750" indent="-285750">
              <a:spcBef>
                <a:spcPts val="2400"/>
              </a:spcBef>
              <a:buFont typeface="Calibri"/>
              <a:buChar char="✓"/>
              <a:defRPr sz="2200"/>
            </a:pPr>
            <a:r>
              <a:rPr dirty="0"/>
              <a:t>Government will disseminate final documents </a:t>
            </a:r>
            <a:r>
              <a:rPr dirty="0">
                <a:solidFill>
                  <a:srgbClr val="C00000"/>
                </a:solidFill>
              </a:rPr>
              <a:t>(after Cabinet approval) </a:t>
            </a:r>
            <a:r>
              <a:rPr dirty="0"/>
              <a:t>to all stakeholders. </a:t>
            </a:r>
            <a:endParaRPr sz="8800" dirty="0"/>
          </a:p>
          <a:p>
            <a:pPr marL="285750" indent="-285750">
              <a:spcBef>
                <a:spcPts val="2400"/>
              </a:spcBef>
              <a:buFont typeface="Calibri"/>
              <a:buChar char="✓"/>
              <a:defRPr sz="2200"/>
            </a:pPr>
            <a:r>
              <a:rPr dirty="0"/>
              <a:t>Strengthen the working relationship between government and NAFSAN through an MoU that is flexible for amendments on an annual basis.  </a:t>
            </a:r>
            <a:endParaRPr sz="800" dirty="0"/>
          </a:p>
          <a:p>
            <a:pPr marL="0" indent="0" algn="just">
              <a:lnSpc>
                <a:spcPct val="80000"/>
              </a:lnSpc>
              <a:spcBef>
                <a:spcPts val="100"/>
              </a:spcBef>
              <a:buSzTx/>
              <a:buNone/>
              <a:defRPr sz="800"/>
            </a:pPr>
            <a:endParaRPr sz="800" dirty="0"/>
          </a:p>
          <a:p>
            <a:pPr marL="0" indent="0" algn="ctr">
              <a:lnSpc>
                <a:spcPct val="80000"/>
              </a:lnSpc>
              <a:spcBef>
                <a:spcPts val="3600"/>
              </a:spcBef>
              <a:buSzTx/>
              <a:buNone/>
              <a:defRPr sz="3600" b="1"/>
            </a:pPr>
            <a:r>
              <a:rPr lang="en-US" dirty="0"/>
              <a:t>We</a:t>
            </a:r>
            <a:r>
              <a:rPr dirty="0"/>
              <a:t> Thank you. </a:t>
            </a:r>
          </a:p>
        </p:txBody>
      </p:sp>
      <p:sp>
        <p:nvSpPr>
          <p:cNvPr id="385" name="Slide Number Placeholder 3"/>
          <p:cNvSpPr txBox="1">
            <a:spLocks noGrp="1"/>
          </p:cNvSpPr>
          <p:nvPr>
            <p:ph type="sldNum" sz="quarter" idx="4294967295"/>
          </p:nvPr>
        </p:nvSpPr>
        <p:spPr>
          <a:xfrm>
            <a:off x="8428176" y="6414760"/>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grpSp>
        <p:nvGrpSpPr>
          <p:cNvPr id="388" name="Rectangle 4"/>
          <p:cNvGrpSpPr/>
          <p:nvPr/>
        </p:nvGrpSpPr>
        <p:grpSpPr>
          <a:xfrm>
            <a:off x="-7" y="-4"/>
            <a:ext cx="1921570" cy="6858004"/>
            <a:chOff x="-3" y="-2"/>
            <a:chExt cx="1921568" cy="6858003"/>
          </a:xfrm>
        </p:grpSpPr>
        <p:sp>
          <p:nvSpPr>
            <p:cNvPr id="386" name="Rectangle"/>
            <p:cNvSpPr/>
            <p:nvPr/>
          </p:nvSpPr>
          <p:spPr>
            <a:xfrm>
              <a:off x="-4" y="-3"/>
              <a:ext cx="1921570"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lnSpc>
                  <a:spcPct val="150000"/>
                </a:lnSpc>
                <a:defRPr>
                  <a:latin typeface="+mj-lt"/>
                  <a:ea typeface="+mj-ea"/>
                  <a:cs typeface="+mj-cs"/>
                  <a:sym typeface="Calibri"/>
                </a:defRPr>
              </a:pPr>
              <a:endParaRPr/>
            </a:p>
          </p:txBody>
        </p:sp>
        <p:sp>
          <p:nvSpPr>
            <p:cNvPr id="387" name="Way Forward"/>
            <p:cNvSpPr txBox="1"/>
            <p:nvPr/>
          </p:nvSpPr>
          <p:spPr>
            <a:xfrm>
              <a:off x="73670" y="-3"/>
              <a:ext cx="1774221" cy="28661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endParaRPr/>
            </a:p>
            <a:p>
              <a:pPr algn="ctr">
                <a:lnSpc>
                  <a:spcPct val="150000"/>
                </a:lnSpc>
                <a:defRPr sz="3600">
                  <a:solidFill>
                    <a:srgbClr val="FFFFFF"/>
                  </a:solidFill>
                  <a:latin typeface="+mj-lt"/>
                  <a:ea typeface="+mj-ea"/>
                  <a:cs typeface="+mj-cs"/>
                  <a:sym typeface="Calibri"/>
                </a:defRPr>
              </a:pPr>
              <a:r>
                <a:t>Way Forward  </a:t>
              </a:r>
            </a:p>
          </p:txBody>
        </p:sp>
      </p:grpSp>
      <p:pic>
        <p:nvPicPr>
          <p:cNvPr id="389" name="Picture 5" descr="Picture 5"/>
          <p:cNvPicPr>
            <a:picLocks noChangeAspect="1"/>
          </p:cNvPicPr>
          <p:nvPr/>
        </p:nvPicPr>
        <p:blipFill>
          <a:blip r:embed="rId2"/>
          <a:stretch>
            <a:fillRect/>
          </a:stretch>
        </p:blipFill>
        <p:spPr>
          <a:xfrm>
            <a:off x="309613" y="5184780"/>
            <a:ext cx="1302336" cy="12690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2" fill="hold" grpId="1" nodeType="clickEffect">
                                  <p:stCondLst>
                                    <p:cond delay="0"/>
                                  </p:stCondLst>
                                  <p:iterate>
                                    <p:tmAbs val="0"/>
                                  </p:iterate>
                                  <p:childTnLst>
                                    <p:set>
                                      <p:cBhvr>
                                        <p:cTn id="6" fill="hold"/>
                                        <p:tgtEl>
                                          <p:spTgt spid="384">
                                            <p:bg/>
                                          </p:spTgt>
                                        </p:tgtEl>
                                        <p:attrNameLst>
                                          <p:attrName>style.visibility</p:attrName>
                                        </p:attrNameLst>
                                      </p:cBhvr>
                                      <p:to>
                                        <p:strVal val="visible"/>
                                      </p:to>
                                    </p:set>
                                    <p:anim calcmode="lin" valueType="num">
                                      <p:cBhvr>
                                        <p:cTn id="7" dur="500" fill="hold"/>
                                        <p:tgtEl>
                                          <p:spTgt spid="384">
                                            <p:bg/>
                                          </p:spTgt>
                                        </p:tgtEl>
                                        <p:attrNameLst>
                                          <p:attrName>ppt_x</p:attrName>
                                        </p:attrNameLst>
                                      </p:cBhvr>
                                      <p:tavLst>
                                        <p:tav tm="0">
                                          <p:val>
                                            <p:strVal val="0-#ppt_w/2"/>
                                          </p:val>
                                        </p:tav>
                                        <p:tav tm="100000">
                                          <p:val>
                                            <p:strVal val="#ppt_x"/>
                                          </p:val>
                                        </p:tav>
                                      </p:tavLst>
                                    </p:anim>
                                    <p:anim calcmode="lin" valueType="num">
                                      <p:cBhvr>
                                        <p:cTn id="8" dur="500" fill="hold"/>
                                        <p:tgtEl>
                                          <p:spTgt spid="384">
                                            <p:bg/>
                                          </p:spTgt>
                                        </p:tgtEl>
                                        <p:attrNameLst>
                                          <p:attrName>ppt_y</p:attrName>
                                        </p:attrNameLst>
                                      </p:cBhvr>
                                      <p:tavLst>
                                        <p:tav tm="0">
                                          <p:val>
                                            <p:strVal val="1+#ppt_h/2"/>
                                          </p:val>
                                        </p:tav>
                                        <p:tav tm="100000">
                                          <p:val>
                                            <p:strVal val="#ppt_y"/>
                                          </p:val>
                                        </p:tav>
                                      </p:tavLst>
                                    </p:anim>
                                  </p:childTnLst>
                                </p:cTn>
                              </p:par>
                              <p:par>
                                <p:cTn id="9" presetID="2" presetClass="entr" presetSubtype="12" fill="hold" grpId="1" nodeType="withEffect">
                                  <p:stCondLst>
                                    <p:cond delay="0"/>
                                  </p:stCondLst>
                                  <p:iterate>
                                    <p:tmAbs val="0"/>
                                  </p:iterate>
                                  <p:childTnLst>
                                    <p:set>
                                      <p:cBhvr>
                                        <p:cTn id="10" fill="hold"/>
                                        <p:tgtEl>
                                          <p:spTgt spid="384">
                                            <p:txEl>
                                              <p:pRg st="0" end="0"/>
                                            </p:txEl>
                                          </p:spTgt>
                                        </p:tgtEl>
                                        <p:attrNameLst>
                                          <p:attrName>style.visibility</p:attrName>
                                        </p:attrNameLst>
                                      </p:cBhvr>
                                      <p:to>
                                        <p:strVal val="visible"/>
                                      </p:to>
                                    </p:set>
                                    <p:anim calcmode="lin" valueType="num">
                                      <p:cBhvr>
                                        <p:cTn id="11" dur="500" fill="hold"/>
                                        <p:tgtEl>
                                          <p:spTgt spid="38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8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grpId="1" nodeType="afterEffect">
                                  <p:stCondLst>
                                    <p:cond delay="0"/>
                                  </p:stCondLst>
                                  <p:iterate>
                                    <p:tmAbs val="0"/>
                                  </p:iterate>
                                  <p:childTnLst>
                                    <p:set>
                                      <p:cBhvr>
                                        <p:cTn id="15" fill="hold"/>
                                        <p:tgtEl>
                                          <p:spTgt spid="384">
                                            <p:txEl>
                                              <p:pRg st="1" end="1"/>
                                            </p:txEl>
                                          </p:spTgt>
                                        </p:tgtEl>
                                        <p:attrNameLst>
                                          <p:attrName>style.visibility</p:attrName>
                                        </p:attrNameLst>
                                      </p:cBhvr>
                                      <p:to>
                                        <p:strVal val="visible"/>
                                      </p:to>
                                    </p:set>
                                    <p:anim calcmode="lin" valueType="num">
                                      <p:cBhvr>
                                        <p:cTn id="16" dur="500" fill="hold"/>
                                        <p:tgtEl>
                                          <p:spTgt spid="384">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3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1" nodeType="clickEffect">
                                  <p:stCondLst>
                                    <p:cond delay="0"/>
                                  </p:stCondLst>
                                  <p:iterate>
                                    <p:tmAbs val="0"/>
                                  </p:iterate>
                                  <p:childTnLst>
                                    <p:set>
                                      <p:cBhvr>
                                        <p:cTn id="21" fill="hold"/>
                                        <p:tgtEl>
                                          <p:spTgt spid="384">
                                            <p:txEl>
                                              <p:pRg st="2" end="2"/>
                                            </p:txEl>
                                          </p:spTgt>
                                        </p:tgtEl>
                                        <p:attrNameLst>
                                          <p:attrName>style.visibility</p:attrName>
                                        </p:attrNameLst>
                                      </p:cBhvr>
                                      <p:to>
                                        <p:strVal val="visible"/>
                                      </p:to>
                                    </p:set>
                                    <p:anim calcmode="lin" valueType="num">
                                      <p:cBhvr>
                                        <p:cTn id="22" dur="500" fill="hold"/>
                                        <p:tgtEl>
                                          <p:spTgt spid="384">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3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1" nodeType="clickEffect">
                                  <p:stCondLst>
                                    <p:cond delay="0"/>
                                  </p:stCondLst>
                                  <p:iterate>
                                    <p:tmAbs val="0"/>
                                  </p:iterate>
                                  <p:childTnLst>
                                    <p:set>
                                      <p:cBhvr>
                                        <p:cTn id="27" fill="hold"/>
                                        <p:tgtEl>
                                          <p:spTgt spid="384">
                                            <p:txEl>
                                              <p:pRg st="3" end="3"/>
                                            </p:txEl>
                                          </p:spTgt>
                                        </p:tgtEl>
                                        <p:attrNameLst>
                                          <p:attrName>style.visibility</p:attrName>
                                        </p:attrNameLst>
                                      </p:cBhvr>
                                      <p:to>
                                        <p:strVal val="visible"/>
                                      </p:to>
                                    </p:set>
                                    <p:anim calcmode="lin" valueType="num">
                                      <p:cBhvr>
                                        <p:cTn id="28" dur="500" fill="hold"/>
                                        <p:tgtEl>
                                          <p:spTgt spid="384">
                                            <p:txEl>
                                              <p:pRg st="3" end="3"/>
                                            </p:txEl>
                                          </p:spTgt>
                                        </p:tgtEl>
                                        <p:attrNameLst>
                                          <p:attrName>ppt_x</p:attrName>
                                        </p:attrNameLst>
                                      </p:cBhvr>
                                      <p:tavLst>
                                        <p:tav tm="0">
                                          <p:val>
                                            <p:strVal val="0-#ppt_w/2"/>
                                          </p:val>
                                        </p:tav>
                                        <p:tav tm="100000">
                                          <p:val>
                                            <p:strVal val="#ppt_x"/>
                                          </p:val>
                                        </p:tav>
                                      </p:tavLst>
                                    </p:anim>
                                    <p:anim calcmode="lin" valueType="num">
                                      <p:cBhvr>
                                        <p:cTn id="29" dur="500" fill="hold"/>
                                        <p:tgtEl>
                                          <p:spTgt spid="3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1" nodeType="clickEffect">
                                  <p:stCondLst>
                                    <p:cond delay="0"/>
                                  </p:stCondLst>
                                  <p:iterate>
                                    <p:tmAbs val="0"/>
                                  </p:iterate>
                                  <p:childTnLst>
                                    <p:set>
                                      <p:cBhvr>
                                        <p:cTn id="33" fill="hold"/>
                                        <p:tgtEl>
                                          <p:spTgt spid="384">
                                            <p:txEl>
                                              <p:pRg st="4" end="4"/>
                                            </p:txEl>
                                          </p:spTgt>
                                        </p:tgtEl>
                                        <p:attrNameLst>
                                          <p:attrName>style.visibility</p:attrName>
                                        </p:attrNameLst>
                                      </p:cBhvr>
                                      <p:to>
                                        <p:strVal val="visible"/>
                                      </p:to>
                                    </p:set>
                                    <p:anim calcmode="lin" valueType="num">
                                      <p:cBhvr>
                                        <p:cTn id="34" dur="500" fill="hold"/>
                                        <p:tgtEl>
                                          <p:spTgt spid="384">
                                            <p:txEl>
                                              <p:pRg st="4" end="4"/>
                                            </p:txEl>
                                          </p:spTgt>
                                        </p:tgtEl>
                                        <p:attrNameLst>
                                          <p:attrName>ppt_x</p:attrName>
                                        </p:attrNameLst>
                                      </p:cBhvr>
                                      <p:tavLst>
                                        <p:tav tm="0">
                                          <p:val>
                                            <p:strVal val="0-#ppt_w/2"/>
                                          </p:val>
                                        </p:tav>
                                        <p:tav tm="100000">
                                          <p:val>
                                            <p:strVal val="#ppt_x"/>
                                          </p:val>
                                        </p:tav>
                                      </p:tavLst>
                                    </p:anim>
                                    <p:anim calcmode="lin" valueType="num">
                                      <p:cBhvr>
                                        <p:cTn id="35" dur="500" fill="hold"/>
                                        <p:tgtEl>
                                          <p:spTgt spid="3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1" nodeType="clickEffect">
                                  <p:stCondLst>
                                    <p:cond delay="0"/>
                                  </p:stCondLst>
                                  <p:iterate>
                                    <p:tmAbs val="0"/>
                                  </p:iterate>
                                  <p:childTnLst>
                                    <p:set>
                                      <p:cBhvr>
                                        <p:cTn id="39" fill="hold"/>
                                        <p:tgtEl>
                                          <p:spTgt spid="384">
                                            <p:txEl>
                                              <p:pRg st="6" end="6"/>
                                            </p:txEl>
                                          </p:spTgt>
                                        </p:tgtEl>
                                        <p:attrNameLst>
                                          <p:attrName>style.visibility</p:attrName>
                                        </p:attrNameLst>
                                      </p:cBhvr>
                                      <p:to>
                                        <p:strVal val="visible"/>
                                      </p:to>
                                    </p:set>
                                    <p:anim calcmode="lin" valueType="num">
                                      <p:cBhvr>
                                        <p:cTn id="40" dur="500" fill="hold"/>
                                        <p:tgtEl>
                                          <p:spTgt spid="384">
                                            <p:txEl>
                                              <p:pRg st="6" end="6"/>
                                            </p:txEl>
                                          </p:spTgt>
                                        </p:tgtEl>
                                        <p:attrNameLst>
                                          <p:attrName>ppt_x</p:attrName>
                                        </p:attrNameLst>
                                      </p:cBhvr>
                                      <p:tavLst>
                                        <p:tav tm="0">
                                          <p:val>
                                            <p:strVal val="0-#ppt_w/2"/>
                                          </p:val>
                                        </p:tav>
                                        <p:tav tm="100000">
                                          <p:val>
                                            <p:strVal val="#ppt_x"/>
                                          </p:val>
                                        </p:tav>
                                      </p:tavLst>
                                    </p:anim>
                                    <p:anim calcmode="lin" valueType="num">
                                      <p:cBhvr>
                                        <p:cTn id="41" dur="500" fill="hold"/>
                                        <p:tgtEl>
                                          <p:spTgt spid="3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84">
                                            <p:txEl>
                                              <p:pRg st="1" end="1"/>
                                            </p:txEl>
                                          </p:spTgt>
                                        </p:tgtEl>
                                        <p:attrNameLst>
                                          <p:attrName>style.visibility</p:attrName>
                                        </p:attrNameLst>
                                      </p:cBhvr>
                                      <p:to>
                                        <p:strVal val="visible"/>
                                      </p:to>
                                    </p:set>
                                    <p:anim calcmode="lin" valueType="num">
                                      <p:cBhvr additive="base">
                                        <p:cTn id="46" dur="500"/>
                                        <p:tgtEl>
                                          <p:spTgt spid="384">
                                            <p:txEl>
                                              <p:pRg st="1" end="1"/>
                                            </p:txEl>
                                          </p:spTgt>
                                        </p:tgtEl>
                                        <p:attrNameLst>
                                          <p:attrName>ppt_y</p:attrName>
                                        </p:attrNameLst>
                                      </p:cBhvr>
                                      <p:tavLst>
                                        <p:tav tm="0">
                                          <p:val>
                                            <p:strVal val="#ppt_y+#ppt_h*1.125000"/>
                                          </p:val>
                                        </p:tav>
                                        <p:tav tm="100000">
                                          <p:val>
                                            <p:strVal val="#ppt_y"/>
                                          </p:val>
                                        </p:tav>
                                      </p:tavLst>
                                    </p:anim>
                                    <p:animEffect transition="in" filter="wipe(up)">
                                      <p:cBhvr>
                                        <p:cTn id="47" dur="500"/>
                                        <p:tgtEl>
                                          <p:spTgt spid="38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84">
                                            <p:txEl>
                                              <p:pRg st="2" end="2"/>
                                            </p:txEl>
                                          </p:spTgt>
                                        </p:tgtEl>
                                        <p:attrNameLst>
                                          <p:attrName>style.visibility</p:attrName>
                                        </p:attrNameLst>
                                      </p:cBhvr>
                                      <p:to>
                                        <p:strVal val="visible"/>
                                      </p:to>
                                    </p:set>
                                    <p:anim calcmode="lin" valueType="num">
                                      <p:cBhvr additive="base">
                                        <p:cTn id="52" dur="500"/>
                                        <p:tgtEl>
                                          <p:spTgt spid="384">
                                            <p:txEl>
                                              <p:pRg st="2" end="2"/>
                                            </p:txEl>
                                          </p:spTgt>
                                        </p:tgtEl>
                                        <p:attrNameLst>
                                          <p:attrName>ppt_y</p:attrName>
                                        </p:attrNameLst>
                                      </p:cBhvr>
                                      <p:tavLst>
                                        <p:tav tm="0">
                                          <p:val>
                                            <p:strVal val="#ppt_y+#ppt_h*1.125000"/>
                                          </p:val>
                                        </p:tav>
                                        <p:tav tm="100000">
                                          <p:val>
                                            <p:strVal val="#ppt_y"/>
                                          </p:val>
                                        </p:tav>
                                      </p:tavLst>
                                    </p:anim>
                                    <p:animEffect transition="in" filter="wipe(up)">
                                      <p:cBhvr>
                                        <p:cTn id="53" dur="500"/>
                                        <p:tgtEl>
                                          <p:spTgt spid="38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384">
                                            <p:txEl>
                                              <p:pRg st="3" end="3"/>
                                            </p:txEl>
                                          </p:spTgt>
                                        </p:tgtEl>
                                        <p:attrNameLst>
                                          <p:attrName>style.visibility</p:attrName>
                                        </p:attrNameLst>
                                      </p:cBhvr>
                                      <p:to>
                                        <p:strVal val="visible"/>
                                      </p:to>
                                    </p:set>
                                    <p:anim calcmode="lin" valueType="num">
                                      <p:cBhvr additive="base">
                                        <p:cTn id="58" dur="500"/>
                                        <p:tgtEl>
                                          <p:spTgt spid="384">
                                            <p:txEl>
                                              <p:pRg st="3" end="3"/>
                                            </p:txEl>
                                          </p:spTgt>
                                        </p:tgtEl>
                                        <p:attrNameLst>
                                          <p:attrName>ppt_y</p:attrName>
                                        </p:attrNameLst>
                                      </p:cBhvr>
                                      <p:tavLst>
                                        <p:tav tm="0">
                                          <p:val>
                                            <p:strVal val="#ppt_y+#ppt_h*1.125000"/>
                                          </p:val>
                                        </p:tav>
                                        <p:tav tm="100000">
                                          <p:val>
                                            <p:strVal val="#ppt_y"/>
                                          </p:val>
                                        </p:tav>
                                      </p:tavLst>
                                    </p:anim>
                                    <p:animEffect transition="in" filter="wipe(up)">
                                      <p:cBhvr>
                                        <p:cTn id="59" dur="500"/>
                                        <p:tgtEl>
                                          <p:spTgt spid="38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1" fill="hold">
                                          <p:stCondLst>
                                            <p:cond delay="0"/>
                                          </p:stCondLst>
                                        </p:cTn>
                                        <p:tgtEl>
                                          <p:spTgt spid="384">
                                            <p:txEl>
                                              <p:pRg st="4" end="4"/>
                                            </p:txEl>
                                          </p:spTgt>
                                        </p:tgtEl>
                                        <p:attrNameLst>
                                          <p:attrName>style.visibility</p:attrName>
                                        </p:attrNameLst>
                                      </p:cBhvr>
                                      <p:to>
                                        <p:strVal val="visible"/>
                                      </p:to>
                                    </p:set>
                                    <p:anim calcmode="lin" valueType="num">
                                      <p:cBhvr additive="base">
                                        <p:cTn id="64" dur="500"/>
                                        <p:tgtEl>
                                          <p:spTgt spid="384">
                                            <p:txEl>
                                              <p:pRg st="4" end="4"/>
                                            </p:txEl>
                                          </p:spTgt>
                                        </p:tgtEl>
                                        <p:attrNameLst>
                                          <p:attrName>ppt_y</p:attrName>
                                        </p:attrNameLst>
                                      </p:cBhvr>
                                      <p:tavLst>
                                        <p:tav tm="0">
                                          <p:val>
                                            <p:strVal val="#ppt_y+#ppt_h*1.125000"/>
                                          </p:val>
                                        </p:tav>
                                        <p:tav tm="100000">
                                          <p:val>
                                            <p:strVal val="#ppt_y"/>
                                          </p:val>
                                        </p:tav>
                                      </p:tavLst>
                                    </p:anim>
                                    <p:animEffect transition="in" filter="wipe(up)">
                                      <p:cBhvr>
                                        <p:cTn id="65" dur="500"/>
                                        <p:tgtEl>
                                          <p:spTgt spid="38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84">
                                            <p:txEl>
                                              <p:pRg st="6" end="6"/>
                                            </p:txEl>
                                          </p:spTgt>
                                        </p:tgtEl>
                                        <p:attrNameLst>
                                          <p:attrName>style.visibility</p:attrName>
                                        </p:attrNameLst>
                                      </p:cBhvr>
                                      <p:to>
                                        <p:strVal val="visible"/>
                                      </p:to>
                                    </p:set>
                                    <p:anim calcmode="lin" valueType="num">
                                      <p:cBhvr>
                                        <p:cTn id="70" dur="1000" fill="hold"/>
                                        <p:tgtEl>
                                          <p:spTgt spid="384">
                                            <p:txEl>
                                              <p:pRg st="6" end="6"/>
                                            </p:txEl>
                                          </p:spTgt>
                                        </p:tgtEl>
                                        <p:attrNameLst>
                                          <p:attrName>ppt_w</p:attrName>
                                        </p:attrNameLst>
                                      </p:cBhvr>
                                      <p:tavLst>
                                        <p:tav tm="0">
                                          <p:val>
                                            <p:strVal val="#ppt_w*0.70"/>
                                          </p:val>
                                        </p:tav>
                                        <p:tav tm="100000">
                                          <p:val>
                                            <p:strVal val="#ppt_w"/>
                                          </p:val>
                                        </p:tav>
                                      </p:tavLst>
                                    </p:anim>
                                    <p:anim calcmode="lin" valueType="num">
                                      <p:cBhvr>
                                        <p:cTn id="71" dur="1000" fill="hold"/>
                                        <p:tgtEl>
                                          <p:spTgt spid="384">
                                            <p:txEl>
                                              <p:pRg st="6" end="6"/>
                                            </p:txEl>
                                          </p:spTgt>
                                        </p:tgtEl>
                                        <p:attrNameLst>
                                          <p:attrName>ppt_h</p:attrName>
                                        </p:attrNameLst>
                                      </p:cBhvr>
                                      <p:tavLst>
                                        <p:tav tm="0">
                                          <p:val>
                                            <p:strVal val="#ppt_h"/>
                                          </p:val>
                                        </p:tav>
                                        <p:tav tm="100000">
                                          <p:val>
                                            <p:strVal val="#ppt_h"/>
                                          </p:val>
                                        </p:tav>
                                      </p:tavLst>
                                    </p:anim>
                                    <p:animEffect transition="in" filter="fade">
                                      <p:cBhvr>
                                        <p:cTn id="72" dur="1000"/>
                                        <p:tgtEl>
                                          <p:spTgt spid="3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txBox="1">
            <a:spLocks noGrp="1"/>
          </p:cNvSpPr>
          <p:nvPr>
            <p:ph type="title"/>
          </p:nvPr>
        </p:nvSpPr>
        <p:spPr>
          <a:xfrm>
            <a:off x="211595" y="-67234"/>
            <a:ext cx="8229601" cy="957014"/>
          </a:xfrm>
          <a:prstGeom prst="rect">
            <a:avLst/>
          </a:prstGeom>
        </p:spPr>
        <p:txBody>
          <a:bodyPr/>
          <a:lstStyle/>
          <a:p>
            <a:r>
              <a:t>Background </a:t>
            </a:r>
          </a:p>
        </p:txBody>
      </p:sp>
      <p:sp>
        <p:nvSpPr>
          <p:cNvPr id="109" name="Content Placeholder 2"/>
          <p:cNvSpPr txBox="1">
            <a:spLocks noGrp="1"/>
          </p:cNvSpPr>
          <p:nvPr>
            <p:ph type="body" idx="1"/>
          </p:nvPr>
        </p:nvSpPr>
        <p:spPr>
          <a:xfrm>
            <a:off x="160021" y="889780"/>
            <a:ext cx="8772384" cy="5862539"/>
          </a:xfrm>
          <a:prstGeom prst="rect">
            <a:avLst/>
          </a:prstGeom>
        </p:spPr>
        <p:txBody>
          <a:bodyPr>
            <a:normAutofit lnSpcReduction="10000"/>
          </a:bodyPr>
          <a:lstStyle/>
          <a:p>
            <a:pPr marL="146349" indent="-146349" algn="just" defTabSz="195132">
              <a:spcBef>
                <a:spcPts val="0"/>
              </a:spcBef>
              <a:buFontTx/>
              <a:buChar char="▪"/>
              <a:defRPr sz="1940"/>
            </a:pPr>
            <a:r>
              <a:rPr dirty="0"/>
              <a:t>In September </a:t>
            </a:r>
            <a:r>
              <a:rPr b="1" dirty="0"/>
              <a:t>1994</a:t>
            </a:r>
            <a:r>
              <a:rPr dirty="0"/>
              <a:t>, the Cabinet approved the establishment of a three-tier institutional structure named the </a:t>
            </a:r>
            <a:r>
              <a:rPr b="1" dirty="0"/>
              <a:t>Food Security and Nutrition Council</a:t>
            </a:r>
            <a:r>
              <a:rPr dirty="0"/>
              <a:t> (FSNC) at the national level to address food and nutrition security. </a:t>
            </a:r>
          </a:p>
          <a:p>
            <a:pPr marL="146349" indent="-146349" algn="just" defTabSz="195132">
              <a:spcBef>
                <a:spcPts val="400"/>
              </a:spcBef>
              <a:buFontTx/>
              <a:buChar char="▪"/>
              <a:defRPr sz="1940"/>
            </a:pPr>
            <a:r>
              <a:rPr dirty="0"/>
              <a:t>Chaired by then Permanent Secretary of Ministry of Health and Social Services.</a:t>
            </a:r>
          </a:p>
          <a:p>
            <a:pPr marL="146349" indent="-146349" algn="just" defTabSz="195132">
              <a:spcBef>
                <a:spcPts val="400"/>
              </a:spcBef>
              <a:buFontTx/>
              <a:buChar char="▪"/>
              <a:defRPr sz="1940"/>
            </a:pPr>
            <a:r>
              <a:rPr dirty="0"/>
              <a:t>Technical Committee was chaired MAWRD. </a:t>
            </a:r>
            <a:endParaRPr sz="1358" dirty="0"/>
          </a:p>
          <a:p>
            <a:pPr marL="0" indent="0" algn="just" defTabSz="195132">
              <a:spcBef>
                <a:spcPts val="0"/>
              </a:spcBef>
              <a:buSzTx/>
              <a:buNone/>
              <a:defRPr sz="4268"/>
            </a:pPr>
            <a:endParaRPr sz="1358" dirty="0"/>
          </a:p>
          <a:p>
            <a:pPr marL="0" indent="0" algn="just" defTabSz="195132">
              <a:spcBef>
                <a:spcPts val="0"/>
              </a:spcBef>
              <a:buSzTx/>
              <a:buNone/>
              <a:defRPr sz="5820"/>
            </a:pPr>
            <a:endParaRPr lang="en-US"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lang="en-NA" sz="1358" dirty="0"/>
          </a:p>
          <a:p>
            <a:pPr marL="0" indent="0" algn="just" defTabSz="195132">
              <a:spcBef>
                <a:spcPts val="0"/>
              </a:spcBef>
              <a:buSzTx/>
              <a:buNone/>
              <a:defRPr sz="5820"/>
            </a:pPr>
            <a:endParaRPr sz="1358" dirty="0"/>
          </a:p>
          <a:p>
            <a:pPr marL="0" indent="0" algn="just" defTabSz="195132">
              <a:spcBef>
                <a:spcPts val="0"/>
              </a:spcBef>
              <a:buSzTx/>
              <a:buNone/>
              <a:defRPr sz="3395"/>
            </a:pPr>
            <a:endParaRPr sz="1358" dirty="0"/>
          </a:p>
          <a:p>
            <a:pPr marL="146349" indent="-146349" algn="just" defTabSz="195132">
              <a:spcBef>
                <a:spcPts val="600"/>
              </a:spcBef>
              <a:buFontTx/>
              <a:buChar char="▪"/>
              <a:defRPr sz="1940"/>
            </a:pPr>
            <a:r>
              <a:rPr dirty="0"/>
              <a:t>Institutional re-arrangement, led to the division of Rural Development relocated from the then MAWRD to the then MRLG, as a result the Food Security and Nutrition Committee and the entire Council </a:t>
            </a:r>
            <a:r>
              <a:rPr b="1" i="1" dirty="0"/>
              <a:t>became dormant. </a:t>
            </a:r>
            <a:endParaRPr sz="1552" b="1" i="1" dirty="0"/>
          </a:p>
          <a:p>
            <a:pPr marL="146349" indent="-146349" algn="just" defTabSz="195132">
              <a:spcBef>
                <a:spcPts val="1400"/>
              </a:spcBef>
              <a:buFontTx/>
              <a:buChar char="▪"/>
              <a:defRPr sz="1940"/>
            </a:pPr>
            <a:r>
              <a:rPr dirty="0"/>
              <a:t>In </a:t>
            </a:r>
            <a:r>
              <a:rPr b="1" dirty="0"/>
              <a:t>2010</a:t>
            </a:r>
            <a:r>
              <a:rPr dirty="0"/>
              <a:t>, the </a:t>
            </a:r>
            <a:r>
              <a:rPr b="1" dirty="0"/>
              <a:t>National Alliance for Improved Nutrition (NAFIN) </a:t>
            </a:r>
            <a:r>
              <a:rPr dirty="0"/>
              <a:t>was established,  yet in recent years became dormant and didn’t have the proper convening power.</a:t>
            </a:r>
          </a:p>
        </p:txBody>
      </p:sp>
      <p:sp>
        <p:nvSpPr>
          <p:cNvPr id="110" name="Slide Number Placeholder 3"/>
          <p:cNvSpPr txBox="1">
            <a:spLocks noGrp="1"/>
          </p:cNvSpPr>
          <p:nvPr>
            <p:ph type="sldNum" sz="quarter" idx="4294967295"/>
          </p:nvPr>
        </p:nvSpPr>
        <p:spPr>
          <a:xfrm>
            <a:off x="8505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grpSp>
        <p:nvGrpSpPr>
          <p:cNvPr id="138" name="Diagram 4"/>
          <p:cNvGrpSpPr/>
          <p:nvPr/>
        </p:nvGrpSpPr>
        <p:grpSpPr>
          <a:xfrm>
            <a:off x="2045970" y="2240280"/>
            <a:ext cx="6640831" cy="2299262"/>
            <a:chOff x="0" y="-1"/>
            <a:chExt cx="6309360" cy="2207822"/>
          </a:xfrm>
        </p:grpSpPr>
        <p:sp>
          <p:nvSpPr>
            <p:cNvPr id="111" name="Line"/>
            <p:cNvSpPr/>
            <p:nvPr/>
          </p:nvSpPr>
          <p:spPr>
            <a:xfrm>
              <a:off x="2706327" y="574954"/>
              <a:ext cx="448355" cy="3449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12" name="Line"/>
            <p:cNvSpPr/>
            <p:nvPr/>
          </p:nvSpPr>
          <p:spPr>
            <a:xfrm>
              <a:off x="3154678" y="574954"/>
              <a:ext cx="2614496" cy="1057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135"/>
                  </a:lnTo>
                  <a:lnTo>
                    <a:pt x="21600" y="19135"/>
                  </a:lnTo>
                  <a:lnTo>
                    <a:pt x="21600" y="21600"/>
                  </a:ln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13" name="Line"/>
            <p:cNvSpPr/>
            <p:nvPr/>
          </p:nvSpPr>
          <p:spPr>
            <a:xfrm>
              <a:off x="3154678" y="574954"/>
              <a:ext cx="1307249" cy="1057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135"/>
                  </a:lnTo>
                  <a:lnTo>
                    <a:pt x="21600" y="19135"/>
                  </a:lnTo>
                  <a:lnTo>
                    <a:pt x="21600" y="21600"/>
                  </a:ln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14" name="Line"/>
            <p:cNvSpPr/>
            <p:nvPr/>
          </p:nvSpPr>
          <p:spPr>
            <a:xfrm>
              <a:off x="3154679" y="574954"/>
              <a:ext cx="2" cy="1057908"/>
            </a:xfrm>
            <a:prstGeom prst="line">
              <a:avLst/>
            </a:prstGeom>
            <a:noFill/>
            <a:ln w="25400" cap="flat">
              <a:solidFill>
                <a:srgbClr val="3F6696"/>
              </a:solidFill>
              <a:prstDash val="solid"/>
              <a:round/>
            </a:ln>
            <a:effectLst/>
          </p:spPr>
          <p:txBody>
            <a:bodyPr wrap="square" lIns="45718" tIns="45718" rIns="45718" bIns="45718" numCol="1" anchor="t">
              <a:noAutofit/>
            </a:bodyPr>
            <a:lstStyle/>
            <a:p>
              <a:endParaRPr/>
            </a:p>
          </p:txBody>
        </p:sp>
        <p:sp>
          <p:nvSpPr>
            <p:cNvPr id="115" name="Line"/>
            <p:cNvSpPr/>
            <p:nvPr/>
          </p:nvSpPr>
          <p:spPr>
            <a:xfrm>
              <a:off x="1847431" y="574954"/>
              <a:ext cx="1307249" cy="1057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9135"/>
                  </a:lnTo>
                  <a:lnTo>
                    <a:pt x="0" y="19135"/>
                  </a:lnTo>
                  <a:lnTo>
                    <a:pt x="0" y="21600"/>
                  </a:ln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16" name="Line"/>
            <p:cNvSpPr/>
            <p:nvPr/>
          </p:nvSpPr>
          <p:spPr>
            <a:xfrm>
              <a:off x="540184" y="574954"/>
              <a:ext cx="2614496" cy="10579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9135"/>
                  </a:lnTo>
                  <a:lnTo>
                    <a:pt x="0" y="19135"/>
                  </a:lnTo>
                  <a:lnTo>
                    <a:pt x="0" y="21600"/>
                  </a:ln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17" name="Line"/>
            <p:cNvSpPr/>
            <p:nvPr/>
          </p:nvSpPr>
          <p:spPr>
            <a:xfrm>
              <a:off x="2947776" y="-2"/>
              <a:ext cx="413807" cy="102699"/>
            </a:xfrm>
            <a:custGeom>
              <a:avLst/>
              <a:gdLst/>
              <a:ahLst/>
              <a:cxnLst>
                <a:cxn ang="0">
                  <a:pos x="wd2" y="hd2"/>
                </a:cxn>
                <a:cxn ang="5400000">
                  <a:pos x="wd2" y="hd2"/>
                </a:cxn>
                <a:cxn ang="10800000">
                  <a:pos x="wd2" y="hd2"/>
                </a:cxn>
                <a:cxn ang="16200000">
                  <a:pos x="wd2" y="hd2"/>
                </a:cxn>
              </a:cxnLst>
              <a:rect l="0" t="0" r="r" b="b"/>
              <a:pathLst>
                <a:path w="21600" h="16134" extrusionOk="0">
                  <a:moveTo>
                    <a:pt x="0" y="16134"/>
                  </a:moveTo>
                  <a:cubicBezTo>
                    <a:pt x="5005" y="-2974"/>
                    <a:pt x="13898" y="-5466"/>
                    <a:pt x="19862" y="10567"/>
                  </a:cubicBezTo>
                  <a:cubicBezTo>
                    <a:pt x="20491" y="12257"/>
                    <a:pt x="21072" y="14120"/>
                    <a:pt x="21600" y="16134"/>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18" name="Line"/>
            <p:cNvSpPr/>
            <p:nvPr/>
          </p:nvSpPr>
          <p:spPr>
            <a:xfrm>
              <a:off x="2947776" y="472264"/>
              <a:ext cx="413809" cy="102700"/>
            </a:xfrm>
            <a:custGeom>
              <a:avLst/>
              <a:gdLst/>
              <a:ahLst/>
              <a:cxnLst>
                <a:cxn ang="0">
                  <a:pos x="wd2" y="hd2"/>
                </a:cxn>
                <a:cxn ang="5400000">
                  <a:pos x="wd2" y="hd2"/>
                </a:cxn>
                <a:cxn ang="10800000">
                  <a:pos x="wd2" y="hd2"/>
                </a:cxn>
                <a:cxn ang="16200000">
                  <a:pos x="wd2" y="hd2"/>
                </a:cxn>
              </a:cxnLst>
              <a:rect l="0" t="0" r="r" b="b"/>
              <a:pathLst>
                <a:path w="21600" h="16134" extrusionOk="0">
                  <a:moveTo>
                    <a:pt x="21600" y="0"/>
                  </a:moveTo>
                  <a:cubicBezTo>
                    <a:pt x="16595" y="19108"/>
                    <a:pt x="7702" y="21600"/>
                    <a:pt x="1738" y="5567"/>
                  </a:cubicBezTo>
                  <a:cubicBezTo>
                    <a:pt x="1109" y="3877"/>
                    <a:pt x="528" y="2014"/>
                    <a:pt x="0" y="0"/>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19" name="FSNC"/>
            <p:cNvSpPr txBox="1"/>
            <p:nvPr/>
          </p:nvSpPr>
          <p:spPr>
            <a:xfrm>
              <a:off x="2614493" y="223981"/>
              <a:ext cx="108037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713" tIns="5713" rIns="5713" bIns="5713" numCol="1" anchor="ctr">
              <a:spAutoFit/>
            </a:bodyPr>
            <a:lstStyle>
              <a:lvl1pPr algn="ctr" defTabSz="400050">
                <a:lnSpc>
                  <a:spcPct val="90000"/>
                </a:lnSpc>
                <a:spcBef>
                  <a:spcPts val="300"/>
                </a:spcBef>
                <a:defRPr sz="900">
                  <a:latin typeface="+mj-lt"/>
                  <a:ea typeface="+mj-ea"/>
                  <a:cs typeface="+mj-cs"/>
                  <a:sym typeface="Calibri"/>
                </a:defRPr>
              </a:lvl1pPr>
            </a:lstStyle>
            <a:p>
              <a:r>
                <a:t>FSNC</a:t>
              </a:r>
            </a:p>
          </p:txBody>
        </p:sp>
        <p:sp>
          <p:nvSpPr>
            <p:cNvPr id="120" name="Line"/>
            <p:cNvSpPr/>
            <p:nvPr/>
          </p:nvSpPr>
          <p:spPr>
            <a:xfrm>
              <a:off x="333280" y="1632855"/>
              <a:ext cx="413808" cy="102699"/>
            </a:xfrm>
            <a:custGeom>
              <a:avLst/>
              <a:gdLst/>
              <a:ahLst/>
              <a:cxnLst>
                <a:cxn ang="0">
                  <a:pos x="wd2" y="hd2"/>
                </a:cxn>
                <a:cxn ang="5400000">
                  <a:pos x="wd2" y="hd2"/>
                </a:cxn>
                <a:cxn ang="10800000">
                  <a:pos x="wd2" y="hd2"/>
                </a:cxn>
                <a:cxn ang="16200000">
                  <a:pos x="wd2" y="hd2"/>
                </a:cxn>
              </a:cxnLst>
              <a:rect l="0" t="0" r="r" b="b"/>
              <a:pathLst>
                <a:path w="21600" h="16134" extrusionOk="0">
                  <a:moveTo>
                    <a:pt x="0" y="16134"/>
                  </a:moveTo>
                  <a:cubicBezTo>
                    <a:pt x="5005" y="-2974"/>
                    <a:pt x="13898" y="-5466"/>
                    <a:pt x="19862" y="10567"/>
                  </a:cubicBezTo>
                  <a:cubicBezTo>
                    <a:pt x="20491" y="12257"/>
                    <a:pt x="21072" y="14120"/>
                    <a:pt x="21600" y="16134"/>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21" name="Line"/>
            <p:cNvSpPr/>
            <p:nvPr/>
          </p:nvSpPr>
          <p:spPr>
            <a:xfrm>
              <a:off x="333281" y="2105121"/>
              <a:ext cx="413809" cy="102701"/>
            </a:xfrm>
            <a:custGeom>
              <a:avLst/>
              <a:gdLst/>
              <a:ahLst/>
              <a:cxnLst>
                <a:cxn ang="0">
                  <a:pos x="wd2" y="hd2"/>
                </a:cxn>
                <a:cxn ang="5400000">
                  <a:pos x="wd2" y="hd2"/>
                </a:cxn>
                <a:cxn ang="10800000">
                  <a:pos x="wd2" y="hd2"/>
                </a:cxn>
                <a:cxn ang="16200000">
                  <a:pos x="wd2" y="hd2"/>
                </a:cxn>
              </a:cxnLst>
              <a:rect l="0" t="0" r="r" b="b"/>
              <a:pathLst>
                <a:path w="21600" h="16134" extrusionOk="0">
                  <a:moveTo>
                    <a:pt x="21600" y="0"/>
                  </a:moveTo>
                  <a:cubicBezTo>
                    <a:pt x="16595" y="19108"/>
                    <a:pt x="7702" y="21600"/>
                    <a:pt x="1738" y="5567"/>
                  </a:cubicBezTo>
                  <a:cubicBezTo>
                    <a:pt x="1109" y="3877"/>
                    <a:pt x="528" y="2014"/>
                    <a:pt x="0" y="0"/>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22" name="GOVERMENT MINISTRIES ( 7)"/>
            <p:cNvSpPr txBox="1"/>
            <p:nvPr/>
          </p:nvSpPr>
          <p:spPr>
            <a:xfrm>
              <a:off x="0" y="1793260"/>
              <a:ext cx="1080371" cy="2541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713" tIns="5713" rIns="5713" bIns="5713" numCol="1" anchor="ctr">
              <a:spAutoFit/>
            </a:bodyPr>
            <a:lstStyle>
              <a:lvl1pPr algn="ctr" defTabSz="400050">
                <a:lnSpc>
                  <a:spcPct val="90000"/>
                </a:lnSpc>
                <a:spcBef>
                  <a:spcPts val="300"/>
                </a:spcBef>
                <a:defRPr sz="900">
                  <a:latin typeface="+mj-lt"/>
                  <a:ea typeface="+mj-ea"/>
                  <a:cs typeface="+mj-cs"/>
                  <a:sym typeface="Calibri"/>
                </a:defRPr>
              </a:lvl1pPr>
            </a:lstStyle>
            <a:p>
              <a:r>
                <a:t>GOVERMENT MINISTRIES ( 7)</a:t>
              </a:r>
            </a:p>
          </p:txBody>
        </p:sp>
        <p:sp>
          <p:nvSpPr>
            <p:cNvPr id="123" name="Line"/>
            <p:cNvSpPr/>
            <p:nvPr/>
          </p:nvSpPr>
          <p:spPr>
            <a:xfrm>
              <a:off x="1640528" y="1632855"/>
              <a:ext cx="413808" cy="102699"/>
            </a:xfrm>
            <a:custGeom>
              <a:avLst/>
              <a:gdLst/>
              <a:ahLst/>
              <a:cxnLst>
                <a:cxn ang="0">
                  <a:pos x="wd2" y="hd2"/>
                </a:cxn>
                <a:cxn ang="5400000">
                  <a:pos x="wd2" y="hd2"/>
                </a:cxn>
                <a:cxn ang="10800000">
                  <a:pos x="wd2" y="hd2"/>
                </a:cxn>
                <a:cxn ang="16200000">
                  <a:pos x="wd2" y="hd2"/>
                </a:cxn>
              </a:cxnLst>
              <a:rect l="0" t="0" r="r" b="b"/>
              <a:pathLst>
                <a:path w="21600" h="16134" extrusionOk="0">
                  <a:moveTo>
                    <a:pt x="0" y="16134"/>
                  </a:moveTo>
                  <a:cubicBezTo>
                    <a:pt x="5005" y="-2974"/>
                    <a:pt x="13898" y="-5466"/>
                    <a:pt x="19862" y="10567"/>
                  </a:cubicBezTo>
                  <a:cubicBezTo>
                    <a:pt x="20491" y="12257"/>
                    <a:pt x="21072" y="14120"/>
                    <a:pt x="21600" y="16134"/>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24" name="Line"/>
            <p:cNvSpPr/>
            <p:nvPr/>
          </p:nvSpPr>
          <p:spPr>
            <a:xfrm>
              <a:off x="1640529" y="2105121"/>
              <a:ext cx="413807" cy="102701"/>
            </a:xfrm>
            <a:custGeom>
              <a:avLst/>
              <a:gdLst/>
              <a:ahLst/>
              <a:cxnLst>
                <a:cxn ang="0">
                  <a:pos x="wd2" y="hd2"/>
                </a:cxn>
                <a:cxn ang="5400000">
                  <a:pos x="wd2" y="hd2"/>
                </a:cxn>
                <a:cxn ang="10800000">
                  <a:pos x="wd2" y="hd2"/>
                </a:cxn>
                <a:cxn ang="16200000">
                  <a:pos x="wd2" y="hd2"/>
                </a:cxn>
              </a:cxnLst>
              <a:rect l="0" t="0" r="r" b="b"/>
              <a:pathLst>
                <a:path w="21600" h="16134" extrusionOk="0">
                  <a:moveTo>
                    <a:pt x="21600" y="0"/>
                  </a:moveTo>
                  <a:cubicBezTo>
                    <a:pt x="16595" y="19108"/>
                    <a:pt x="7702" y="21600"/>
                    <a:pt x="1738" y="5567"/>
                  </a:cubicBezTo>
                  <a:cubicBezTo>
                    <a:pt x="1109" y="3877"/>
                    <a:pt x="528" y="2014"/>
                    <a:pt x="0" y="0"/>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25" name="ACADEMIC INSTITUTIONS"/>
            <p:cNvSpPr txBox="1"/>
            <p:nvPr/>
          </p:nvSpPr>
          <p:spPr>
            <a:xfrm>
              <a:off x="1307247" y="1793260"/>
              <a:ext cx="1080371" cy="2541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713" tIns="5713" rIns="5713" bIns="5713" numCol="1" anchor="ctr">
              <a:spAutoFit/>
            </a:bodyPr>
            <a:lstStyle>
              <a:lvl1pPr algn="ctr" defTabSz="400050">
                <a:lnSpc>
                  <a:spcPct val="90000"/>
                </a:lnSpc>
                <a:spcBef>
                  <a:spcPts val="300"/>
                </a:spcBef>
                <a:defRPr sz="900">
                  <a:latin typeface="+mj-lt"/>
                  <a:ea typeface="+mj-ea"/>
                  <a:cs typeface="+mj-cs"/>
                  <a:sym typeface="Calibri"/>
                </a:defRPr>
              </a:lvl1pPr>
            </a:lstStyle>
            <a:p>
              <a:r>
                <a:t>ACADEMIC INSTITUTIONS</a:t>
              </a:r>
            </a:p>
          </p:txBody>
        </p:sp>
        <p:sp>
          <p:nvSpPr>
            <p:cNvPr id="126" name="Line"/>
            <p:cNvSpPr/>
            <p:nvPr/>
          </p:nvSpPr>
          <p:spPr>
            <a:xfrm>
              <a:off x="2947776" y="1632855"/>
              <a:ext cx="413807" cy="102699"/>
            </a:xfrm>
            <a:custGeom>
              <a:avLst/>
              <a:gdLst/>
              <a:ahLst/>
              <a:cxnLst>
                <a:cxn ang="0">
                  <a:pos x="wd2" y="hd2"/>
                </a:cxn>
                <a:cxn ang="5400000">
                  <a:pos x="wd2" y="hd2"/>
                </a:cxn>
                <a:cxn ang="10800000">
                  <a:pos x="wd2" y="hd2"/>
                </a:cxn>
                <a:cxn ang="16200000">
                  <a:pos x="wd2" y="hd2"/>
                </a:cxn>
              </a:cxnLst>
              <a:rect l="0" t="0" r="r" b="b"/>
              <a:pathLst>
                <a:path w="21600" h="16134" extrusionOk="0">
                  <a:moveTo>
                    <a:pt x="0" y="16134"/>
                  </a:moveTo>
                  <a:cubicBezTo>
                    <a:pt x="5005" y="-2974"/>
                    <a:pt x="13898" y="-5466"/>
                    <a:pt x="19862" y="10567"/>
                  </a:cubicBezTo>
                  <a:cubicBezTo>
                    <a:pt x="20491" y="12257"/>
                    <a:pt x="21072" y="14120"/>
                    <a:pt x="21600" y="16134"/>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27" name="Line"/>
            <p:cNvSpPr/>
            <p:nvPr/>
          </p:nvSpPr>
          <p:spPr>
            <a:xfrm>
              <a:off x="2947776" y="2105121"/>
              <a:ext cx="413809" cy="102701"/>
            </a:xfrm>
            <a:custGeom>
              <a:avLst/>
              <a:gdLst/>
              <a:ahLst/>
              <a:cxnLst>
                <a:cxn ang="0">
                  <a:pos x="wd2" y="hd2"/>
                </a:cxn>
                <a:cxn ang="5400000">
                  <a:pos x="wd2" y="hd2"/>
                </a:cxn>
                <a:cxn ang="10800000">
                  <a:pos x="wd2" y="hd2"/>
                </a:cxn>
                <a:cxn ang="16200000">
                  <a:pos x="wd2" y="hd2"/>
                </a:cxn>
              </a:cxnLst>
              <a:rect l="0" t="0" r="r" b="b"/>
              <a:pathLst>
                <a:path w="21600" h="16134" extrusionOk="0">
                  <a:moveTo>
                    <a:pt x="21600" y="0"/>
                  </a:moveTo>
                  <a:cubicBezTo>
                    <a:pt x="16595" y="19108"/>
                    <a:pt x="7702" y="21600"/>
                    <a:pt x="1738" y="5567"/>
                  </a:cubicBezTo>
                  <a:cubicBezTo>
                    <a:pt x="1109" y="3877"/>
                    <a:pt x="528" y="2014"/>
                    <a:pt x="0" y="0"/>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28" name="NGOS"/>
            <p:cNvSpPr txBox="1"/>
            <p:nvPr/>
          </p:nvSpPr>
          <p:spPr>
            <a:xfrm>
              <a:off x="2614493" y="1856837"/>
              <a:ext cx="108037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713" tIns="5713" rIns="5713" bIns="5713" numCol="1" anchor="ctr">
              <a:spAutoFit/>
            </a:bodyPr>
            <a:lstStyle>
              <a:lvl1pPr algn="ctr" defTabSz="400050">
                <a:lnSpc>
                  <a:spcPct val="90000"/>
                </a:lnSpc>
                <a:spcBef>
                  <a:spcPts val="300"/>
                </a:spcBef>
                <a:defRPr sz="900">
                  <a:latin typeface="+mj-lt"/>
                  <a:ea typeface="+mj-ea"/>
                  <a:cs typeface="+mj-cs"/>
                  <a:sym typeface="Calibri"/>
                </a:defRPr>
              </a:lvl1pPr>
            </a:lstStyle>
            <a:p>
              <a:r>
                <a:t>NGOS</a:t>
              </a:r>
            </a:p>
          </p:txBody>
        </p:sp>
        <p:sp>
          <p:nvSpPr>
            <p:cNvPr id="129" name="Line"/>
            <p:cNvSpPr/>
            <p:nvPr/>
          </p:nvSpPr>
          <p:spPr>
            <a:xfrm>
              <a:off x="4255023" y="1632855"/>
              <a:ext cx="413807" cy="102699"/>
            </a:xfrm>
            <a:custGeom>
              <a:avLst/>
              <a:gdLst/>
              <a:ahLst/>
              <a:cxnLst>
                <a:cxn ang="0">
                  <a:pos x="wd2" y="hd2"/>
                </a:cxn>
                <a:cxn ang="5400000">
                  <a:pos x="wd2" y="hd2"/>
                </a:cxn>
                <a:cxn ang="10800000">
                  <a:pos x="wd2" y="hd2"/>
                </a:cxn>
                <a:cxn ang="16200000">
                  <a:pos x="wd2" y="hd2"/>
                </a:cxn>
              </a:cxnLst>
              <a:rect l="0" t="0" r="r" b="b"/>
              <a:pathLst>
                <a:path w="21600" h="16134" extrusionOk="0">
                  <a:moveTo>
                    <a:pt x="0" y="16134"/>
                  </a:moveTo>
                  <a:cubicBezTo>
                    <a:pt x="5005" y="-2974"/>
                    <a:pt x="13898" y="-5466"/>
                    <a:pt x="19862" y="10567"/>
                  </a:cubicBezTo>
                  <a:cubicBezTo>
                    <a:pt x="20491" y="12257"/>
                    <a:pt x="21072" y="14120"/>
                    <a:pt x="21600" y="16134"/>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30" name="Line"/>
            <p:cNvSpPr/>
            <p:nvPr/>
          </p:nvSpPr>
          <p:spPr>
            <a:xfrm>
              <a:off x="4255023" y="2105121"/>
              <a:ext cx="413809" cy="102701"/>
            </a:xfrm>
            <a:custGeom>
              <a:avLst/>
              <a:gdLst/>
              <a:ahLst/>
              <a:cxnLst>
                <a:cxn ang="0">
                  <a:pos x="wd2" y="hd2"/>
                </a:cxn>
                <a:cxn ang="5400000">
                  <a:pos x="wd2" y="hd2"/>
                </a:cxn>
                <a:cxn ang="10800000">
                  <a:pos x="wd2" y="hd2"/>
                </a:cxn>
                <a:cxn ang="16200000">
                  <a:pos x="wd2" y="hd2"/>
                </a:cxn>
              </a:cxnLst>
              <a:rect l="0" t="0" r="r" b="b"/>
              <a:pathLst>
                <a:path w="21600" h="16134" extrusionOk="0">
                  <a:moveTo>
                    <a:pt x="21600" y="0"/>
                  </a:moveTo>
                  <a:cubicBezTo>
                    <a:pt x="16595" y="19108"/>
                    <a:pt x="7702" y="21600"/>
                    <a:pt x="1738" y="5567"/>
                  </a:cubicBezTo>
                  <a:cubicBezTo>
                    <a:pt x="1109" y="3877"/>
                    <a:pt x="528" y="2014"/>
                    <a:pt x="0" y="0"/>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31" name="INTERNATIONAL AGENCIES"/>
            <p:cNvSpPr txBox="1"/>
            <p:nvPr/>
          </p:nvSpPr>
          <p:spPr>
            <a:xfrm>
              <a:off x="3921742" y="1793260"/>
              <a:ext cx="1080371" cy="2541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713" tIns="5713" rIns="5713" bIns="5713" numCol="1" anchor="ctr">
              <a:spAutoFit/>
            </a:bodyPr>
            <a:lstStyle>
              <a:lvl1pPr algn="ctr" defTabSz="400050">
                <a:lnSpc>
                  <a:spcPct val="90000"/>
                </a:lnSpc>
                <a:spcBef>
                  <a:spcPts val="300"/>
                </a:spcBef>
                <a:defRPr sz="900">
                  <a:latin typeface="+mj-lt"/>
                  <a:ea typeface="+mj-ea"/>
                  <a:cs typeface="+mj-cs"/>
                  <a:sym typeface="Calibri"/>
                </a:defRPr>
              </a:lvl1pPr>
            </a:lstStyle>
            <a:p>
              <a:r>
                <a:t>INTERNATIONAL AGENCIES</a:t>
              </a:r>
            </a:p>
          </p:txBody>
        </p:sp>
        <p:sp>
          <p:nvSpPr>
            <p:cNvPr id="132" name="Line"/>
            <p:cNvSpPr/>
            <p:nvPr/>
          </p:nvSpPr>
          <p:spPr>
            <a:xfrm>
              <a:off x="5562271" y="1632855"/>
              <a:ext cx="413807" cy="102699"/>
            </a:xfrm>
            <a:custGeom>
              <a:avLst/>
              <a:gdLst/>
              <a:ahLst/>
              <a:cxnLst>
                <a:cxn ang="0">
                  <a:pos x="wd2" y="hd2"/>
                </a:cxn>
                <a:cxn ang="5400000">
                  <a:pos x="wd2" y="hd2"/>
                </a:cxn>
                <a:cxn ang="10800000">
                  <a:pos x="wd2" y="hd2"/>
                </a:cxn>
                <a:cxn ang="16200000">
                  <a:pos x="wd2" y="hd2"/>
                </a:cxn>
              </a:cxnLst>
              <a:rect l="0" t="0" r="r" b="b"/>
              <a:pathLst>
                <a:path w="21600" h="16134" extrusionOk="0">
                  <a:moveTo>
                    <a:pt x="0" y="16134"/>
                  </a:moveTo>
                  <a:cubicBezTo>
                    <a:pt x="5005" y="-2974"/>
                    <a:pt x="13898" y="-5466"/>
                    <a:pt x="19862" y="10567"/>
                  </a:cubicBezTo>
                  <a:cubicBezTo>
                    <a:pt x="20491" y="12257"/>
                    <a:pt x="21072" y="14120"/>
                    <a:pt x="21600" y="16134"/>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33" name="Line"/>
            <p:cNvSpPr/>
            <p:nvPr/>
          </p:nvSpPr>
          <p:spPr>
            <a:xfrm>
              <a:off x="5562271" y="2105121"/>
              <a:ext cx="413809" cy="102701"/>
            </a:xfrm>
            <a:custGeom>
              <a:avLst/>
              <a:gdLst/>
              <a:ahLst/>
              <a:cxnLst>
                <a:cxn ang="0">
                  <a:pos x="wd2" y="hd2"/>
                </a:cxn>
                <a:cxn ang="5400000">
                  <a:pos x="wd2" y="hd2"/>
                </a:cxn>
                <a:cxn ang="10800000">
                  <a:pos x="wd2" y="hd2"/>
                </a:cxn>
                <a:cxn ang="16200000">
                  <a:pos x="wd2" y="hd2"/>
                </a:cxn>
              </a:cxnLst>
              <a:rect l="0" t="0" r="r" b="b"/>
              <a:pathLst>
                <a:path w="21600" h="16134" extrusionOk="0">
                  <a:moveTo>
                    <a:pt x="21600" y="0"/>
                  </a:moveTo>
                  <a:cubicBezTo>
                    <a:pt x="16595" y="19108"/>
                    <a:pt x="7702" y="21600"/>
                    <a:pt x="1738" y="5567"/>
                  </a:cubicBezTo>
                  <a:cubicBezTo>
                    <a:pt x="1109" y="3877"/>
                    <a:pt x="528" y="2014"/>
                    <a:pt x="0" y="0"/>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34" name="CO-OPTED MEMBERS"/>
            <p:cNvSpPr txBox="1"/>
            <p:nvPr/>
          </p:nvSpPr>
          <p:spPr>
            <a:xfrm>
              <a:off x="5228990" y="1856837"/>
              <a:ext cx="108037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713" tIns="5713" rIns="5713" bIns="5713" numCol="1" anchor="ctr">
              <a:spAutoFit/>
            </a:bodyPr>
            <a:lstStyle>
              <a:lvl1pPr algn="ctr" defTabSz="400050">
                <a:lnSpc>
                  <a:spcPct val="90000"/>
                </a:lnSpc>
                <a:spcBef>
                  <a:spcPts val="300"/>
                </a:spcBef>
                <a:defRPr sz="900">
                  <a:latin typeface="+mj-lt"/>
                  <a:ea typeface="+mj-ea"/>
                  <a:cs typeface="+mj-cs"/>
                  <a:sym typeface="Calibri"/>
                </a:defRPr>
              </a:lvl1pPr>
            </a:lstStyle>
            <a:p>
              <a:r>
                <a:t>CO-OPTED MEMBERS</a:t>
              </a:r>
            </a:p>
          </p:txBody>
        </p:sp>
        <p:sp>
          <p:nvSpPr>
            <p:cNvPr id="135" name="Line"/>
            <p:cNvSpPr/>
            <p:nvPr/>
          </p:nvSpPr>
          <p:spPr>
            <a:xfrm>
              <a:off x="2294153" y="816424"/>
              <a:ext cx="413807" cy="102701"/>
            </a:xfrm>
            <a:custGeom>
              <a:avLst/>
              <a:gdLst/>
              <a:ahLst/>
              <a:cxnLst>
                <a:cxn ang="0">
                  <a:pos x="wd2" y="hd2"/>
                </a:cxn>
                <a:cxn ang="5400000">
                  <a:pos x="wd2" y="hd2"/>
                </a:cxn>
                <a:cxn ang="10800000">
                  <a:pos x="wd2" y="hd2"/>
                </a:cxn>
                <a:cxn ang="16200000">
                  <a:pos x="wd2" y="hd2"/>
                </a:cxn>
              </a:cxnLst>
              <a:rect l="0" t="0" r="r" b="b"/>
              <a:pathLst>
                <a:path w="21600" h="16134" extrusionOk="0">
                  <a:moveTo>
                    <a:pt x="0" y="16134"/>
                  </a:moveTo>
                  <a:cubicBezTo>
                    <a:pt x="5005" y="-2974"/>
                    <a:pt x="13898" y="-5466"/>
                    <a:pt x="19862" y="10567"/>
                  </a:cubicBezTo>
                  <a:cubicBezTo>
                    <a:pt x="20491" y="12257"/>
                    <a:pt x="21072" y="14120"/>
                    <a:pt x="21600" y="16134"/>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36" name="Line"/>
            <p:cNvSpPr/>
            <p:nvPr/>
          </p:nvSpPr>
          <p:spPr>
            <a:xfrm>
              <a:off x="2294153" y="1288692"/>
              <a:ext cx="413808" cy="102700"/>
            </a:xfrm>
            <a:custGeom>
              <a:avLst/>
              <a:gdLst/>
              <a:ahLst/>
              <a:cxnLst>
                <a:cxn ang="0">
                  <a:pos x="wd2" y="hd2"/>
                </a:cxn>
                <a:cxn ang="5400000">
                  <a:pos x="wd2" y="hd2"/>
                </a:cxn>
                <a:cxn ang="10800000">
                  <a:pos x="wd2" y="hd2"/>
                </a:cxn>
                <a:cxn ang="16200000">
                  <a:pos x="wd2" y="hd2"/>
                </a:cxn>
              </a:cxnLst>
              <a:rect l="0" t="0" r="r" b="b"/>
              <a:pathLst>
                <a:path w="21600" h="16134" extrusionOk="0">
                  <a:moveTo>
                    <a:pt x="21600" y="0"/>
                  </a:moveTo>
                  <a:cubicBezTo>
                    <a:pt x="16595" y="19108"/>
                    <a:pt x="7702" y="21600"/>
                    <a:pt x="1738" y="5567"/>
                  </a:cubicBezTo>
                  <a:cubicBezTo>
                    <a:pt x="1109" y="3877"/>
                    <a:pt x="528" y="2014"/>
                    <a:pt x="0" y="0"/>
                  </a:cubicBezTo>
                </a:path>
              </a:pathLst>
            </a:custGeom>
            <a:noFill/>
            <a:ln w="25400" cap="flat">
              <a:solidFill>
                <a:srgbClr val="3F6696"/>
              </a:solidFill>
              <a:prstDash val="solid"/>
              <a:round/>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37" name="FSNS"/>
            <p:cNvSpPr txBox="1"/>
            <p:nvPr/>
          </p:nvSpPr>
          <p:spPr>
            <a:xfrm>
              <a:off x="1960870" y="1040409"/>
              <a:ext cx="108037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713" tIns="5713" rIns="5713" bIns="5713" numCol="1" anchor="ctr">
              <a:spAutoFit/>
            </a:bodyPr>
            <a:lstStyle>
              <a:lvl1pPr algn="ctr" defTabSz="400050">
                <a:lnSpc>
                  <a:spcPct val="90000"/>
                </a:lnSpc>
                <a:spcBef>
                  <a:spcPts val="300"/>
                </a:spcBef>
                <a:defRPr sz="900">
                  <a:latin typeface="+mj-lt"/>
                  <a:ea typeface="+mj-ea"/>
                  <a:cs typeface="+mj-cs"/>
                  <a:sym typeface="Calibri"/>
                </a:defRPr>
              </a:lvl1pPr>
            </a:lstStyle>
            <a:p>
              <a:r>
                <a:t>FSNS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9">
                                            <p:txEl>
                                              <p:pRg st="16" end="16"/>
                                            </p:txEl>
                                          </p:spTgt>
                                        </p:tgtEl>
                                        <p:attrNameLst>
                                          <p:attrName>style.visibility</p:attrName>
                                        </p:attrNameLst>
                                      </p:cBhvr>
                                      <p:to>
                                        <p:strVal val="visible"/>
                                      </p:to>
                                    </p:set>
                                    <p:anim calcmode="lin" valueType="num">
                                      <p:cBhvr>
                                        <p:cTn id="7" dur="500" fill="hold"/>
                                        <p:tgtEl>
                                          <p:spTgt spid="109">
                                            <p:txEl>
                                              <p:pRg st="16" end="16"/>
                                            </p:txEl>
                                          </p:spTgt>
                                        </p:tgtEl>
                                        <p:attrNameLst>
                                          <p:attrName>ppt_x</p:attrName>
                                        </p:attrNameLst>
                                      </p:cBhvr>
                                      <p:tavLst>
                                        <p:tav tm="0">
                                          <p:val>
                                            <p:strVal val="#ppt_x"/>
                                          </p:val>
                                        </p:tav>
                                        <p:tav tm="100000">
                                          <p:val>
                                            <p:strVal val="#ppt_x"/>
                                          </p:val>
                                        </p:tav>
                                      </p:tavLst>
                                    </p:anim>
                                    <p:anim calcmode="lin" valueType="num">
                                      <p:cBhvr>
                                        <p:cTn id="8" dur="500" fill="hold"/>
                                        <p:tgtEl>
                                          <p:spTgt spid="10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109">
                                            <p:txEl>
                                              <p:pRg st="17" end="17"/>
                                            </p:txEl>
                                          </p:spTgt>
                                        </p:tgtEl>
                                        <p:attrNameLst>
                                          <p:attrName>style.visibility</p:attrName>
                                        </p:attrNameLst>
                                      </p:cBhvr>
                                      <p:to>
                                        <p:strVal val="visible"/>
                                      </p:to>
                                    </p:set>
                                    <p:anim calcmode="lin" valueType="num">
                                      <p:cBhvr>
                                        <p:cTn id="13" dur="500" fill="hold"/>
                                        <p:tgtEl>
                                          <p:spTgt spid="109">
                                            <p:txEl>
                                              <p:pRg st="17" end="17"/>
                                            </p:txEl>
                                          </p:spTgt>
                                        </p:tgtEl>
                                        <p:attrNameLst>
                                          <p:attrName>ppt_x</p:attrName>
                                        </p:attrNameLst>
                                      </p:cBhvr>
                                      <p:tavLst>
                                        <p:tav tm="0">
                                          <p:val>
                                            <p:strVal val="#ppt_x"/>
                                          </p:val>
                                        </p:tav>
                                        <p:tav tm="100000">
                                          <p:val>
                                            <p:strVal val="#ppt_x"/>
                                          </p:val>
                                        </p:tav>
                                      </p:tavLst>
                                    </p:anim>
                                    <p:anim calcmode="lin" valueType="num">
                                      <p:cBhvr>
                                        <p:cTn id="14" dur="500" fill="hold"/>
                                        <p:tgtEl>
                                          <p:spTgt spid="109">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xfrm>
            <a:off x="457200" y="73786"/>
            <a:ext cx="8229600" cy="675388"/>
          </a:xfrm>
          <a:prstGeom prst="rect">
            <a:avLst/>
          </a:prstGeom>
        </p:spPr>
        <p:txBody>
          <a:bodyPr/>
          <a:lstStyle>
            <a:lvl1pPr>
              <a:defRPr sz="3200"/>
            </a:lvl1pPr>
          </a:lstStyle>
          <a:p>
            <a:r>
              <a:t>Background Cont…</a:t>
            </a:r>
          </a:p>
        </p:txBody>
      </p:sp>
      <p:sp>
        <p:nvSpPr>
          <p:cNvPr id="143" name="Content Placeholder 2"/>
          <p:cNvSpPr txBox="1">
            <a:spLocks noGrp="1"/>
          </p:cNvSpPr>
          <p:nvPr>
            <p:ph type="body" idx="1"/>
          </p:nvPr>
        </p:nvSpPr>
        <p:spPr>
          <a:xfrm>
            <a:off x="178129" y="881111"/>
            <a:ext cx="8787742" cy="5781955"/>
          </a:xfrm>
          <a:prstGeom prst="rect">
            <a:avLst/>
          </a:prstGeom>
        </p:spPr>
        <p:txBody>
          <a:bodyPr/>
          <a:lstStyle/>
          <a:p>
            <a:pPr marL="0" indent="0" algn="just" defTabSz="452627">
              <a:spcBef>
                <a:spcPts val="400"/>
              </a:spcBef>
              <a:buSzTx/>
              <a:buNone/>
              <a:defRPr sz="1900"/>
            </a:pPr>
            <a:r>
              <a:t>OPM approached Cabinet with existing challenges.  </a:t>
            </a:r>
          </a:p>
          <a:p>
            <a:pPr marL="0" indent="0" algn="just" defTabSz="452627">
              <a:spcBef>
                <a:spcPts val="500"/>
              </a:spcBef>
              <a:buSzTx/>
              <a:buNone/>
              <a:defRPr sz="2300" b="1"/>
            </a:pPr>
            <a:r>
              <a:t>Cabinet Decision No: 1</a:t>
            </a:r>
            <a:r>
              <a:rPr baseline="29978"/>
              <a:t>st</a:t>
            </a:r>
            <a:r>
              <a:t>/14.02.17/004</a:t>
            </a:r>
            <a:r>
              <a:rPr b="0"/>
              <a:t>, resolved that OPM:</a:t>
            </a:r>
          </a:p>
          <a:p>
            <a:pPr marL="0" indent="0" algn="just" defTabSz="452627">
              <a:buSzTx/>
              <a:buNone/>
              <a:defRPr sz="1700"/>
            </a:pPr>
            <a:endParaRPr b="0"/>
          </a:p>
          <a:p>
            <a:pPr marL="339470" indent="-339470" algn="just" defTabSz="452627">
              <a:lnSpc>
                <a:spcPct val="110000"/>
              </a:lnSpc>
              <a:spcBef>
                <a:spcPts val="400"/>
              </a:spcBef>
              <a:buFontTx/>
              <a:buAutoNum type="alphaLcParenR"/>
              <a:defRPr sz="2000" b="1"/>
            </a:pPr>
            <a:r>
              <a:t>Revive</a:t>
            </a:r>
            <a:r>
              <a:rPr b="0"/>
              <a:t> the National Food Security and Nutrition Council to be chaired by the Office of the Prime Minister.</a:t>
            </a:r>
            <a:endParaRPr sz="1700"/>
          </a:p>
          <a:p>
            <a:pPr marL="339470" indent="-339470" algn="just" defTabSz="452627">
              <a:lnSpc>
                <a:spcPct val="110000"/>
              </a:lnSpc>
              <a:spcBef>
                <a:spcPts val="1500"/>
              </a:spcBef>
              <a:buFontTx/>
              <a:buAutoNum type="alphaLcParenR"/>
              <a:defRPr sz="2000"/>
            </a:pPr>
            <a:r>
              <a:t>Endorse the National Alliance for Improved Nutrition (NAFIN) to serve as a technical partner to advocate for nutrition specific interventions.</a:t>
            </a:r>
            <a:endParaRPr sz="1700"/>
          </a:p>
          <a:p>
            <a:pPr marL="537495" indent="-179164" defTabSz="452627">
              <a:lnSpc>
                <a:spcPct val="110000"/>
              </a:lnSpc>
              <a:spcBef>
                <a:spcPts val="1200"/>
              </a:spcBef>
              <a:defRPr sz="2000"/>
            </a:pPr>
            <a:r>
              <a:t>OPM established a committee comprising of relevant OMAs and UN Agencies.  </a:t>
            </a:r>
            <a:endParaRPr sz="1700"/>
          </a:p>
          <a:p>
            <a:pPr marL="537495" indent="-179164" defTabSz="452627">
              <a:lnSpc>
                <a:spcPct val="110000"/>
              </a:lnSpc>
              <a:spcBef>
                <a:spcPts val="1200"/>
              </a:spcBef>
              <a:defRPr sz="2000"/>
            </a:pPr>
            <a:r>
              <a:t>In 2019, a participatory process with support from the global SUN </a:t>
            </a:r>
            <a:r>
              <a:rPr i="1"/>
              <a:t>(‘Scaling Up Nutrition’</a:t>
            </a:r>
            <a:r>
              <a:t>) Movement lead to a transition out of NAFIN to the establishment of the </a:t>
            </a:r>
            <a:r>
              <a:rPr b="1"/>
              <a:t>Nutrition and Food Security Alliance of Namibia (NAFSAN)</a:t>
            </a:r>
            <a:r>
              <a:t>.</a:t>
            </a:r>
            <a:endParaRPr sz="1700"/>
          </a:p>
          <a:p>
            <a:pPr marL="537495" indent="-179164" defTabSz="452627">
              <a:lnSpc>
                <a:spcPct val="110000"/>
              </a:lnSpc>
              <a:spcBef>
                <a:spcPts val="1200"/>
              </a:spcBef>
              <a:defRPr sz="2000"/>
            </a:pPr>
            <a:r>
              <a:t>NAFSAN serves as a coordinating platform for </a:t>
            </a:r>
            <a:r>
              <a:rPr b="1"/>
              <a:t>civil society organisations, academia, private sector organisations </a:t>
            </a:r>
            <a:r>
              <a:t>and </a:t>
            </a:r>
            <a:r>
              <a:rPr b="1"/>
              <a:t>committed individuals </a:t>
            </a:r>
            <a:r>
              <a:t>to improve nutrition in Namibia and </a:t>
            </a:r>
            <a:r>
              <a:rPr u="sng"/>
              <a:t>support government through coordinated efforts</a:t>
            </a:r>
            <a:r>
              <a:t>. </a:t>
            </a:r>
          </a:p>
        </p:txBody>
      </p:sp>
      <p:sp>
        <p:nvSpPr>
          <p:cNvPr id="144" name="Slide Number Placeholder 3"/>
          <p:cNvSpPr txBox="1">
            <a:spLocks noGrp="1"/>
          </p:cNvSpPr>
          <p:nvPr>
            <p:ph type="sldNum" sz="quarter" idx="4294967295"/>
          </p:nvPr>
        </p:nvSpPr>
        <p:spPr>
          <a:xfrm>
            <a:off x="8505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3">
                                            <p:txEl>
                                              <p:pRg st="3" end="3"/>
                                            </p:txEl>
                                          </p:spTgt>
                                        </p:tgtEl>
                                        <p:attrNameLst>
                                          <p:attrName>style.visibility</p:attrName>
                                        </p:attrNameLst>
                                      </p:cBhvr>
                                      <p:to>
                                        <p:strVal val="visible"/>
                                      </p:to>
                                    </p:set>
                                    <p:anim calcmode="lin" valueType="num">
                                      <p:cBhvr>
                                        <p:cTn id="7" dur="500" fill="hold"/>
                                        <p:tgtEl>
                                          <p:spTgt spid="143">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143">
                                            <p:txEl>
                                              <p:pRg st="4" end="4"/>
                                            </p:txEl>
                                          </p:spTgt>
                                        </p:tgtEl>
                                        <p:attrNameLst>
                                          <p:attrName>style.visibility</p:attrName>
                                        </p:attrNameLst>
                                      </p:cBhvr>
                                      <p:to>
                                        <p:strVal val="visible"/>
                                      </p:to>
                                    </p:set>
                                    <p:anim calcmode="lin" valueType="num">
                                      <p:cBhvr>
                                        <p:cTn id="13" dur="500" fill="hold"/>
                                        <p:tgtEl>
                                          <p:spTgt spid="14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iterate>
                                    <p:tmAbs val="0"/>
                                  </p:iterate>
                                  <p:childTnLst>
                                    <p:set>
                                      <p:cBhvr>
                                        <p:cTn id="18" fill="hold"/>
                                        <p:tgtEl>
                                          <p:spTgt spid="143">
                                            <p:txEl>
                                              <p:pRg st="5" end="5"/>
                                            </p:txEl>
                                          </p:spTgt>
                                        </p:tgtEl>
                                        <p:attrNameLst>
                                          <p:attrName>style.visibility</p:attrName>
                                        </p:attrNameLst>
                                      </p:cBhvr>
                                      <p:to>
                                        <p:strVal val="visible"/>
                                      </p:to>
                                    </p:set>
                                    <p:anim calcmode="lin" valueType="num">
                                      <p:cBhvr>
                                        <p:cTn id="19" dur="500" fill="hold"/>
                                        <p:tgtEl>
                                          <p:spTgt spid="143">
                                            <p:txEl>
                                              <p:pRg st="5" end="5"/>
                                            </p:txEl>
                                          </p:spTgt>
                                        </p:tgtEl>
                                        <p:attrNameLst>
                                          <p:attrName>ppt_x</p:attrName>
                                        </p:attrNameLst>
                                      </p:cBhvr>
                                      <p:tavLst>
                                        <p:tav tm="0">
                                          <p:val>
                                            <p:strVal val="#ppt_x"/>
                                          </p:val>
                                        </p:tav>
                                        <p:tav tm="100000">
                                          <p:val>
                                            <p:strVal val="#ppt_x"/>
                                          </p:val>
                                        </p:tav>
                                      </p:tavLst>
                                    </p:anim>
                                    <p:anim calcmode="lin" valueType="num">
                                      <p:cBhvr>
                                        <p:cTn id="20" dur="500" fill="hold"/>
                                        <p:tgtEl>
                                          <p:spTgt spid="1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iterate>
                                    <p:tmAbs val="0"/>
                                  </p:iterate>
                                  <p:childTnLst>
                                    <p:set>
                                      <p:cBhvr>
                                        <p:cTn id="24" fill="hold"/>
                                        <p:tgtEl>
                                          <p:spTgt spid="143">
                                            <p:txEl>
                                              <p:pRg st="6" end="6"/>
                                            </p:txEl>
                                          </p:spTgt>
                                        </p:tgtEl>
                                        <p:attrNameLst>
                                          <p:attrName>style.visibility</p:attrName>
                                        </p:attrNameLst>
                                      </p:cBhvr>
                                      <p:to>
                                        <p:strVal val="visible"/>
                                      </p:to>
                                    </p:set>
                                    <p:anim calcmode="lin" valueType="num">
                                      <p:cBhvr>
                                        <p:cTn id="25" dur="500" fill="hold"/>
                                        <p:tgtEl>
                                          <p:spTgt spid="14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1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iterate>
                                    <p:tmAbs val="0"/>
                                  </p:iterate>
                                  <p:childTnLst>
                                    <p:set>
                                      <p:cBhvr>
                                        <p:cTn id="30" fill="hold"/>
                                        <p:tgtEl>
                                          <p:spTgt spid="143">
                                            <p:txEl>
                                              <p:pRg st="7" end="7"/>
                                            </p:txEl>
                                          </p:spTgt>
                                        </p:tgtEl>
                                        <p:attrNameLst>
                                          <p:attrName>style.visibility</p:attrName>
                                        </p:attrNameLst>
                                      </p:cBhvr>
                                      <p:to>
                                        <p:strVal val="visible"/>
                                      </p:to>
                                    </p:set>
                                    <p:anim calcmode="lin" valueType="num">
                                      <p:cBhvr>
                                        <p:cTn id="31" dur="500" fill="hold"/>
                                        <p:tgtEl>
                                          <p:spTgt spid="143">
                                            <p:txEl>
                                              <p:pRg st="7" end="7"/>
                                            </p:txEl>
                                          </p:spTgt>
                                        </p:tgtEl>
                                        <p:attrNameLst>
                                          <p:attrName>ppt_x</p:attrName>
                                        </p:attrNameLst>
                                      </p:cBhvr>
                                      <p:tavLst>
                                        <p:tav tm="0">
                                          <p:val>
                                            <p:strVal val="#ppt_x"/>
                                          </p:val>
                                        </p:tav>
                                        <p:tav tm="100000">
                                          <p:val>
                                            <p:strVal val="#ppt_x"/>
                                          </p:val>
                                        </p:tav>
                                      </p:tavLst>
                                    </p:anim>
                                    <p:anim calcmode="lin" valueType="num">
                                      <p:cBhvr>
                                        <p:cTn id="32" dur="500" fill="hold"/>
                                        <p:tgtEl>
                                          <p:spTgt spid="1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298872F-B455-0F4D-9DEA-6C3B42EF22E3}"/>
              </a:ext>
            </a:extLst>
          </p:cNvPr>
          <p:cNvSpPr/>
          <p:nvPr/>
        </p:nvSpPr>
        <p:spPr>
          <a:xfrm>
            <a:off x="21966" y="857250"/>
            <a:ext cx="3672506" cy="2964426"/>
          </a:xfrm>
          <a:prstGeom prst="ellipse">
            <a:avLst/>
          </a:prstGeom>
          <a:solidFill>
            <a:schemeClr val="accent3">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tx1"/>
              </a:solidFill>
            </a:endParaRPr>
          </a:p>
          <a:p>
            <a:pPr algn="ctr"/>
            <a:endParaRPr lang="en-US" sz="900" b="1" dirty="0">
              <a:solidFill>
                <a:schemeClr val="tx1"/>
              </a:solidFill>
            </a:endParaRPr>
          </a:p>
          <a:p>
            <a:pPr algn="ctr"/>
            <a:endParaRPr lang="en-US" sz="2100" b="1" dirty="0">
              <a:solidFill>
                <a:schemeClr val="tx1"/>
              </a:solidFill>
            </a:endParaRPr>
          </a:p>
        </p:txBody>
      </p:sp>
      <p:sp>
        <p:nvSpPr>
          <p:cNvPr id="10" name="TextBox 9">
            <a:extLst>
              <a:ext uri="{FF2B5EF4-FFF2-40B4-BE49-F238E27FC236}">
                <a16:creationId xmlns:a16="http://schemas.microsoft.com/office/drawing/2014/main" id="{8A68B562-23ED-BF41-8904-CB30B1593D2B}"/>
              </a:ext>
            </a:extLst>
          </p:cNvPr>
          <p:cNvSpPr txBox="1"/>
          <p:nvPr/>
        </p:nvSpPr>
        <p:spPr>
          <a:xfrm>
            <a:off x="514687" y="2897353"/>
            <a:ext cx="1108145" cy="507831"/>
          </a:xfrm>
          <a:prstGeom prst="rect">
            <a:avLst/>
          </a:prstGeom>
          <a:noFill/>
        </p:spPr>
        <p:txBody>
          <a:bodyPr wrap="square" rtlCol="0">
            <a:spAutoFit/>
          </a:bodyPr>
          <a:lstStyle/>
          <a:p>
            <a:pPr algn="ctr"/>
            <a:r>
              <a:rPr lang="en-US" sz="1350" dirty="0"/>
              <a:t>Academic Institutions</a:t>
            </a:r>
          </a:p>
        </p:txBody>
      </p:sp>
      <p:pic>
        <p:nvPicPr>
          <p:cNvPr id="13" name="Picture 12" descr="A screenshot of a cell phone&#10;&#10;Description automatically generated">
            <a:extLst>
              <a:ext uri="{FF2B5EF4-FFF2-40B4-BE49-F238E27FC236}">
                <a16:creationId xmlns:a16="http://schemas.microsoft.com/office/drawing/2014/main" id="{92267836-3DD9-FD46-A477-617157E4F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662" y="2176786"/>
            <a:ext cx="5300339" cy="3752840"/>
          </a:xfrm>
          <a:prstGeom prst="rect">
            <a:avLst/>
          </a:prstGeom>
        </p:spPr>
      </p:pic>
      <p:sp>
        <p:nvSpPr>
          <p:cNvPr id="14" name="Title 1">
            <a:extLst>
              <a:ext uri="{FF2B5EF4-FFF2-40B4-BE49-F238E27FC236}">
                <a16:creationId xmlns:a16="http://schemas.microsoft.com/office/drawing/2014/main" id="{BFA3700B-3FF3-B747-BD32-BFBE78451171}"/>
              </a:ext>
            </a:extLst>
          </p:cNvPr>
          <p:cNvSpPr txBox="1">
            <a:spLocks/>
          </p:cNvSpPr>
          <p:nvPr/>
        </p:nvSpPr>
        <p:spPr>
          <a:xfrm rot="744661">
            <a:off x="3298417" y="2563636"/>
            <a:ext cx="83600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6">
                    <a:lumMod val="60000"/>
                    <a:lumOff val="40000"/>
                  </a:schemeClr>
                </a:solidFill>
                <a:sym typeface="Wingdings" pitchFamily="2" charset="2"/>
              </a:rPr>
              <a:t></a:t>
            </a:r>
            <a:endParaRPr lang="en-US" sz="3300" dirty="0">
              <a:solidFill>
                <a:schemeClr val="accent6">
                  <a:lumMod val="60000"/>
                  <a:lumOff val="40000"/>
                </a:schemeClr>
              </a:solidFill>
            </a:endParaRPr>
          </a:p>
        </p:txBody>
      </p:sp>
      <p:sp>
        <p:nvSpPr>
          <p:cNvPr id="9" name="TextBox 8">
            <a:extLst>
              <a:ext uri="{FF2B5EF4-FFF2-40B4-BE49-F238E27FC236}">
                <a16:creationId xmlns:a16="http://schemas.microsoft.com/office/drawing/2014/main" id="{756BF4F6-9131-E449-80AB-0DC2E02141A9}"/>
              </a:ext>
            </a:extLst>
          </p:cNvPr>
          <p:cNvSpPr txBox="1"/>
          <p:nvPr/>
        </p:nvSpPr>
        <p:spPr>
          <a:xfrm>
            <a:off x="2479912" y="2146952"/>
            <a:ext cx="1108145" cy="507831"/>
          </a:xfrm>
          <a:prstGeom prst="rect">
            <a:avLst/>
          </a:prstGeom>
          <a:noFill/>
        </p:spPr>
        <p:txBody>
          <a:bodyPr wrap="square" rtlCol="0">
            <a:spAutoFit/>
          </a:bodyPr>
          <a:lstStyle/>
          <a:p>
            <a:pPr algn="ctr"/>
            <a:r>
              <a:rPr lang="en-US" sz="1350" dirty="0"/>
              <a:t>Private Sector </a:t>
            </a:r>
          </a:p>
        </p:txBody>
      </p:sp>
      <p:sp>
        <p:nvSpPr>
          <p:cNvPr id="11" name="TextBox 10">
            <a:extLst>
              <a:ext uri="{FF2B5EF4-FFF2-40B4-BE49-F238E27FC236}">
                <a16:creationId xmlns:a16="http://schemas.microsoft.com/office/drawing/2014/main" id="{2D179469-9F24-A44A-9DD3-D2FE11CAB0A8}"/>
              </a:ext>
            </a:extLst>
          </p:cNvPr>
          <p:cNvSpPr txBox="1"/>
          <p:nvPr/>
        </p:nvSpPr>
        <p:spPr>
          <a:xfrm>
            <a:off x="2115552" y="2894043"/>
            <a:ext cx="1108145" cy="507831"/>
          </a:xfrm>
          <a:prstGeom prst="rect">
            <a:avLst/>
          </a:prstGeom>
          <a:noFill/>
        </p:spPr>
        <p:txBody>
          <a:bodyPr wrap="square" rtlCol="0">
            <a:spAutoFit/>
          </a:bodyPr>
          <a:lstStyle/>
          <a:p>
            <a:pPr algn="ctr"/>
            <a:r>
              <a:rPr lang="en-US" sz="1350" dirty="0"/>
              <a:t>UN/Global Partners</a:t>
            </a:r>
          </a:p>
        </p:txBody>
      </p:sp>
      <p:sp>
        <p:nvSpPr>
          <p:cNvPr id="8" name="TextBox 7">
            <a:extLst>
              <a:ext uri="{FF2B5EF4-FFF2-40B4-BE49-F238E27FC236}">
                <a16:creationId xmlns:a16="http://schemas.microsoft.com/office/drawing/2014/main" id="{B9A414B1-0D42-BC43-A3A4-EAEF3A375E36}"/>
              </a:ext>
            </a:extLst>
          </p:cNvPr>
          <p:cNvSpPr txBox="1"/>
          <p:nvPr/>
        </p:nvSpPr>
        <p:spPr>
          <a:xfrm>
            <a:off x="71383" y="2130408"/>
            <a:ext cx="1108145" cy="300082"/>
          </a:xfrm>
          <a:prstGeom prst="rect">
            <a:avLst/>
          </a:prstGeom>
          <a:noFill/>
        </p:spPr>
        <p:txBody>
          <a:bodyPr wrap="square" rtlCol="0">
            <a:spAutoFit/>
          </a:bodyPr>
          <a:lstStyle/>
          <a:p>
            <a:pPr algn="ctr"/>
            <a:r>
              <a:rPr lang="en-US" sz="1350" dirty="0"/>
              <a:t>Civil Society</a:t>
            </a:r>
          </a:p>
        </p:txBody>
      </p:sp>
      <p:sp>
        <p:nvSpPr>
          <p:cNvPr id="24" name="Title 1">
            <a:extLst>
              <a:ext uri="{FF2B5EF4-FFF2-40B4-BE49-F238E27FC236}">
                <a16:creationId xmlns:a16="http://schemas.microsoft.com/office/drawing/2014/main" id="{385FF7ED-2549-324D-B040-617E230F9069}"/>
              </a:ext>
            </a:extLst>
          </p:cNvPr>
          <p:cNvSpPr txBox="1">
            <a:spLocks/>
          </p:cNvSpPr>
          <p:nvPr/>
        </p:nvSpPr>
        <p:spPr>
          <a:xfrm rot="16549794">
            <a:off x="6138727" y="3335675"/>
            <a:ext cx="71021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50" dirty="0">
                <a:sym typeface="Wingdings" pitchFamily="2" charset="2"/>
              </a:rPr>
              <a:t></a:t>
            </a:r>
            <a:endParaRPr lang="en-US" sz="3150" dirty="0"/>
          </a:p>
        </p:txBody>
      </p:sp>
      <p:sp>
        <p:nvSpPr>
          <p:cNvPr id="17" name="Oval 16">
            <a:extLst>
              <a:ext uri="{FF2B5EF4-FFF2-40B4-BE49-F238E27FC236}">
                <a16:creationId xmlns:a16="http://schemas.microsoft.com/office/drawing/2014/main" id="{D40F33C3-1E3C-8543-9369-96606A001964}"/>
              </a:ext>
            </a:extLst>
          </p:cNvPr>
          <p:cNvSpPr/>
          <p:nvPr/>
        </p:nvSpPr>
        <p:spPr>
          <a:xfrm>
            <a:off x="4240261" y="887635"/>
            <a:ext cx="4389053" cy="2707656"/>
          </a:xfrm>
          <a:prstGeom prst="ellipse">
            <a:avLst/>
          </a:prstGeom>
          <a:gradFill flip="none" rotWithShape="1">
            <a:gsLst>
              <a:gs pos="0">
                <a:schemeClr val="accent4">
                  <a:lumMod val="5000"/>
                  <a:lumOff val="95000"/>
                </a:schemeClr>
              </a:gs>
              <a:gs pos="74000">
                <a:srgbClr val="ECEEB1"/>
              </a:gs>
              <a:gs pos="83000">
                <a:srgbClr val="ECEEB1"/>
              </a:gs>
              <a:gs pos="100000">
                <a:srgbClr val="ECEEB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B05ADDDF-6EC2-BE41-8ECB-C3FF52D98AC4}"/>
              </a:ext>
            </a:extLst>
          </p:cNvPr>
          <p:cNvSpPr txBox="1"/>
          <p:nvPr/>
        </p:nvSpPr>
        <p:spPr>
          <a:xfrm>
            <a:off x="6015352" y="3060722"/>
            <a:ext cx="956959" cy="507831"/>
          </a:xfrm>
          <a:prstGeom prst="rect">
            <a:avLst/>
          </a:prstGeom>
          <a:noFill/>
        </p:spPr>
        <p:txBody>
          <a:bodyPr wrap="square" rtlCol="0">
            <a:spAutoFit/>
          </a:bodyPr>
          <a:lstStyle/>
          <a:p>
            <a:pPr algn="ctr"/>
            <a:r>
              <a:rPr lang="en-US" sz="1350" i="1" dirty="0"/>
              <a:t>Country Network</a:t>
            </a:r>
          </a:p>
        </p:txBody>
      </p:sp>
      <p:pic>
        <p:nvPicPr>
          <p:cNvPr id="6" name="Content Placeholder 5">
            <a:extLst>
              <a:ext uri="{FF2B5EF4-FFF2-40B4-BE49-F238E27FC236}">
                <a16:creationId xmlns:a16="http://schemas.microsoft.com/office/drawing/2014/main" id="{637B8FF5-9AE3-A444-B00A-F3F02D5EB34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52677" y="887635"/>
            <a:ext cx="933495" cy="994172"/>
          </a:xfrm>
        </p:spPr>
      </p:pic>
      <p:sp>
        <p:nvSpPr>
          <p:cNvPr id="7" name="TextBox 6">
            <a:extLst>
              <a:ext uri="{FF2B5EF4-FFF2-40B4-BE49-F238E27FC236}">
                <a16:creationId xmlns:a16="http://schemas.microsoft.com/office/drawing/2014/main" id="{B5B7101C-5F94-8A42-B999-D5AC4F950F02}"/>
              </a:ext>
            </a:extLst>
          </p:cNvPr>
          <p:cNvSpPr txBox="1"/>
          <p:nvPr/>
        </p:nvSpPr>
        <p:spPr>
          <a:xfrm>
            <a:off x="1265352" y="1899787"/>
            <a:ext cx="1108145" cy="300082"/>
          </a:xfrm>
          <a:prstGeom prst="rect">
            <a:avLst/>
          </a:prstGeom>
          <a:noFill/>
        </p:spPr>
        <p:txBody>
          <a:bodyPr wrap="square" rtlCol="0">
            <a:spAutoFit/>
          </a:bodyPr>
          <a:lstStyle/>
          <a:p>
            <a:pPr algn="ctr"/>
            <a:r>
              <a:rPr lang="en-US" sz="1350" dirty="0">
                <a:latin typeface="+mj-lt"/>
              </a:rPr>
              <a:t>Government</a:t>
            </a:r>
          </a:p>
        </p:txBody>
      </p:sp>
      <p:sp>
        <p:nvSpPr>
          <p:cNvPr id="30" name="TextBox 29">
            <a:extLst>
              <a:ext uri="{FF2B5EF4-FFF2-40B4-BE49-F238E27FC236}">
                <a16:creationId xmlns:a16="http://schemas.microsoft.com/office/drawing/2014/main" id="{C9ABE289-41F3-6644-872F-733F634729DB}"/>
              </a:ext>
            </a:extLst>
          </p:cNvPr>
          <p:cNvSpPr txBox="1"/>
          <p:nvPr/>
        </p:nvSpPr>
        <p:spPr>
          <a:xfrm>
            <a:off x="5056557" y="2244704"/>
            <a:ext cx="2756458" cy="692497"/>
          </a:xfrm>
          <a:prstGeom prst="rect">
            <a:avLst/>
          </a:prstGeom>
          <a:noFill/>
        </p:spPr>
        <p:txBody>
          <a:bodyPr wrap="square" rtlCol="0">
            <a:spAutoFit/>
          </a:bodyPr>
          <a:lstStyle/>
          <a:p>
            <a:pPr algn="ctr"/>
            <a:r>
              <a:rPr lang="en-US" sz="1950" b="1" dirty="0"/>
              <a:t>Food and Nutrition Security Council  (2020)</a:t>
            </a:r>
          </a:p>
        </p:txBody>
      </p:sp>
      <p:grpSp>
        <p:nvGrpSpPr>
          <p:cNvPr id="5" name="Group 4">
            <a:extLst>
              <a:ext uri="{FF2B5EF4-FFF2-40B4-BE49-F238E27FC236}">
                <a16:creationId xmlns:a16="http://schemas.microsoft.com/office/drawing/2014/main" id="{95948AD9-AAD9-5B4E-9C2D-334E428185F0}"/>
              </a:ext>
            </a:extLst>
          </p:cNvPr>
          <p:cNvGrpSpPr/>
          <p:nvPr/>
        </p:nvGrpSpPr>
        <p:grpSpPr>
          <a:xfrm>
            <a:off x="1166939" y="2188048"/>
            <a:ext cx="1306556" cy="966834"/>
            <a:chOff x="1555918" y="1774397"/>
            <a:chExt cx="1742075" cy="1289111"/>
          </a:xfrm>
        </p:grpSpPr>
        <p:pic>
          <p:nvPicPr>
            <p:cNvPr id="31" name="Picture 30" descr="Description: LOGO2">
              <a:extLst>
                <a:ext uri="{FF2B5EF4-FFF2-40B4-BE49-F238E27FC236}">
                  <a16:creationId xmlns:a16="http://schemas.microsoft.com/office/drawing/2014/main" id="{AE237FD8-4B7A-D245-9A49-E1CED973A12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918" y="1774397"/>
              <a:ext cx="1742075" cy="965283"/>
            </a:xfrm>
            <a:prstGeom prst="rect">
              <a:avLst/>
            </a:prstGeom>
            <a:noFill/>
            <a:ln>
              <a:noFill/>
            </a:ln>
          </p:spPr>
        </p:pic>
        <p:sp>
          <p:nvSpPr>
            <p:cNvPr id="2" name="TextBox 1">
              <a:extLst>
                <a:ext uri="{FF2B5EF4-FFF2-40B4-BE49-F238E27FC236}">
                  <a16:creationId xmlns:a16="http://schemas.microsoft.com/office/drawing/2014/main" id="{E53860F4-5619-6B4B-8FA3-0B6680EDEA6A}"/>
                </a:ext>
              </a:extLst>
            </p:cNvPr>
            <p:cNvSpPr txBox="1"/>
            <p:nvPr/>
          </p:nvSpPr>
          <p:spPr>
            <a:xfrm>
              <a:off x="1886787" y="2694176"/>
              <a:ext cx="1101442" cy="369332"/>
            </a:xfrm>
            <a:prstGeom prst="rect">
              <a:avLst/>
            </a:prstGeom>
            <a:noFill/>
          </p:spPr>
          <p:txBody>
            <a:bodyPr wrap="square" rtlCol="0">
              <a:spAutoFit/>
            </a:bodyPr>
            <a:lstStyle/>
            <a:p>
              <a:pPr algn="ctr"/>
              <a:r>
                <a:rPr lang="en-US" sz="1200" b="1" dirty="0">
                  <a:solidFill>
                    <a:srgbClr val="1F3113"/>
                  </a:solidFill>
                </a:rPr>
                <a:t>2010-19</a:t>
              </a:r>
            </a:p>
          </p:txBody>
        </p:sp>
      </p:grpSp>
      <p:sp>
        <p:nvSpPr>
          <p:cNvPr id="27" name="Oval 26">
            <a:extLst>
              <a:ext uri="{FF2B5EF4-FFF2-40B4-BE49-F238E27FC236}">
                <a16:creationId xmlns:a16="http://schemas.microsoft.com/office/drawing/2014/main" id="{EE23DF68-92C7-4040-B600-E98F0B345F92}"/>
              </a:ext>
            </a:extLst>
          </p:cNvPr>
          <p:cNvSpPr/>
          <p:nvPr/>
        </p:nvSpPr>
        <p:spPr>
          <a:xfrm>
            <a:off x="3850812" y="2928252"/>
            <a:ext cx="5271222" cy="81966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Food and Nutrition Security</a:t>
            </a:r>
          </a:p>
          <a:p>
            <a:pPr algn="ctr"/>
            <a:r>
              <a:rPr lang="en-US" b="1" dirty="0">
                <a:solidFill>
                  <a:schemeClr val="tx1"/>
                </a:solidFill>
                <a:latin typeface="+mj-lt"/>
              </a:rPr>
              <a:t>INTER-AGENCY STEERING COMMITEE</a:t>
            </a:r>
          </a:p>
        </p:txBody>
      </p:sp>
      <p:grpSp>
        <p:nvGrpSpPr>
          <p:cNvPr id="16" name="Group 15">
            <a:extLst>
              <a:ext uri="{FF2B5EF4-FFF2-40B4-BE49-F238E27FC236}">
                <a16:creationId xmlns:a16="http://schemas.microsoft.com/office/drawing/2014/main" id="{27151854-58E0-6449-B778-87B476B17541}"/>
              </a:ext>
            </a:extLst>
          </p:cNvPr>
          <p:cNvGrpSpPr/>
          <p:nvPr/>
        </p:nvGrpSpPr>
        <p:grpSpPr>
          <a:xfrm>
            <a:off x="3876853" y="3682208"/>
            <a:ext cx="5205399" cy="729455"/>
            <a:chOff x="5169137" y="3766611"/>
            <a:chExt cx="6940532" cy="972606"/>
          </a:xfrm>
        </p:grpSpPr>
        <p:sp>
          <p:nvSpPr>
            <p:cNvPr id="28" name="Oval 27">
              <a:extLst>
                <a:ext uri="{FF2B5EF4-FFF2-40B4-BE49-F238E27FC236}">
                  <a16:creationId xmlns:a16="http://schemas.microsoft.com/office/drawing/2014/main" id="{4AC2FEB9-0F3A-B64A-8BD6-5B091A840041}"/>
                </a:ext>
              </a:extLst>
            </p:cNvPr>
            <p:cNvSpPr/>
            <p:nvPr/>
          </p:nvSpPr>
          <p:spPr>
            <a:xfrm>
              <a:off x="5169137" y="3769222"/>
              <a:ext cx="1414894" cy="37191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3" name="Oval 32">
              <a:extLst>
                <a:ext uri="{FF2B5EF4-FFF2-40B4-BE49-F238E27FC236}">
                  <a16:creationId xmlns:a16="http://schemas.microsoft.com/office/drawing/2014/main" id="{0709E950-F56D-674D-BEB7-440EA0D65CF0}"/>
                </a:ext>
              </a:extLst>
            </p:cNvPr>
            <p:cNvSpPr/>
            <p:nvPr/>
          </p:nvSpPr>
          <p:spPr>
            <a:xfrm>
              <a:off x="5618695" y="4259637"/>
              <a:ext cx="1414894" cy="37191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4" name="Oval 33">
              <a:extLst>
                <a:ext uri="{FF2B5EF4-FFF2-40B4-BE49-F238E27FC236}">
                  <a16:creationId xmlns:a16="http://schemas.microsoft.com/office/drawing/2014/main" id="{372DA636-6697-274F-BFB4-AE963FC2CFBF}"/>
                </a:ext>
              </a:extLst>
            </p:cNvPr>
            <p:cNvSpPr/>
            <p:nvPr/>
          </p:nvSpPr>
          <p:spPr>
            <a:xfrm>
              <a:off x="10283293" y="4268582"/>
              <a:ext cx="1414894" cy="37191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5" name="Oval 34">
              <a:extLst>
                <a:ext uri="{FF2B5EF4-FFF2-40B4-BE49-F238E27FC236}">
                  <a16:creationId xmlns:a16="http://schemas.microsoft.com/office/drawing/2014/main" id="{1C761250-E393-5E46-8FC9-63FEA6B4BAD8}"/>
                </a:ext>
              </a:extLst>
            </p:cNvPr>
            <p:cNvSpPr/>
            <p:nvPr/>
          </p:nvSpPr>
          <p:spPr>
            <a:xfrm>
              <a:off x="7950994" y="4367303"/>
              <a:ext cx="1414894" cy="37191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6" name="Oval 35">
              <a:extLst>
                <a:ext uri="{FF2B5EF4-FFF2-40B4-BE49-F238E27FC236}">
                  <a16:creationId xmlns:a16="http://schemas.microsoft.com/office/drawing/2014/main" id="{7E0C6E3B-995C-FD42-83CD-99924A1490D7}"/>
                </a:ext>
              </a:extLst>
            </p:cNvPr>
            <p:cNvSpPr/>
            <p:nvPr/>
          </p:nvSpPr>
          <p:spPr>
            <a:xfrm>
              <a:off x="10694775" y="3766611"/>
              <a:ext cx="1414894" cy="37191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7" name="Oval 36">
              <a:extLst>
                <a:ext uri="{FF2B5EF4-FFF2-40B4-BE49-F238E27FC236}">
                  <a16:creationId xmlns:a16="http://schemas.microsoft.com/office/drawing/2014/main" id="{459EE1D6-3FE2-D543-AECC-628584DE3BE8}"/>
                </a:ext>
              </a:extLst>
            </p:cNvPr>
            <p:cNvSpPr/>
            <p:nvPr/>
          </p:nvSpPr>
          <p:spPr>
            <a:xfrm>
              <a:off x="8894303" y="3955179"/>
              <a:ext cx="1414894" cy="37191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8" name="Oval 37">
              <a:extLst>
                <a:ext uri="{FF2B5EF4-FFF2-40B4-BE49-F238E27FC236}">
                  <a16:creationId xmlns:a16="http://schemas.microsoft.com/office/drawing/2014/main" id="{E08AD31B-8349-E34B-853C-5381CE043990}"/>
                </a:ext>
              </a:extLst>
            </p:cNvPr>
            <p:cNvSpPr/>
            <p:nvPr/>
          </p:nvSpPr>
          <p:spPr>
            <a:xfrm>
              <a:off x="6891266" y="3974895"/>
              <a:ext cx="1414894" cy="371914"/>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15" name="Group 14">
            <a:extLst>
              <a:ext uri="{FF2B5EF4-FFF2-40B4-BE49-F238E27FC236}">
                <a16:creationId xmlns:a16="http://schemas.microsoft.com/office/drawing/2014/main" id="{73699809-1EFD-BD40-AAF5-4EC412EFD34F}"/>
              </a:ext>
            </a:extLst>
          </p:cNvPr>
          <p:cNvGrpSpPr/>
          <p:nvPr/>
        </p:nvGrpSpPr>
        <p:grpSpPr>
          <a:xfrm>
            <a:off x="4023081" y="5058910"/>
            <a:ext cx="4941500" cy="763367"/>
            <a:chOff x="5364107" y="4919232"/>
            <a:chExt cx="6588667" cy="1017823"/>
          </a:xfrm>
        </p:grpSpPr>
        <p:grpSp>
          <p:nvGrpSpPr>
            <p:cNvPr id="12" name="Group 11">
              <a:extLst>
                <a:ext uri="{FF2B5EF4-FFF2-40B4-BE49-F238E27FC236}">
                  <a16:creationId xmlns:a16="http://schemas.microsoft.com/office/drawing/2014/main" id="{29ADBD2C-4EDD-4348-8DE3-42A7DAAACCCE}"/>
                </a:ext>
              </a:extLst>
            </p:cNvPr>
            <p:cNvGrpSpPr/>
            <p:nvPr/>
          </p:nvGrpSpPr>
          <p:grpSpPr>
            <a:xfrm>
              <a:off x="7746321" y="4920533"/>
              <a:ext cx="1924069" cy="395997"/>
              <a:chOff x="7746321" y="4920533"/>
              <a:chExt cx="1924069" cy="395997"/>
            </a:xfrm>
          </p:grpSpPr>
          <p:sp>
            <p:nvSpPr>
              <p:cNvPr id="39" name="Oval 38">
                <a:extLst>
                  <a:ext uri="{FF2B5EF4-FFF2-40B4-BE49-F238E27FC236}">
                    <a16:creationId xmlns:a16="http://schemas.microsoft.com/office/drawing/2014/main" id="{DB60AB89-9E47-B24B-A7D6-FB781716BBD7}"/>
                  </a:ext>
                </a:extLst>
              </p:cNvPr>
              <p:cNvSpPr/>
              <p:nvPr/>
            </p:nvSpPr>
            <p:spPr>
              <a:xfrm>
                <a:off x="7746321" y="4920533"/>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1" name="Oval 40">
                <a:extLst>
                  <a:ext uri="{FF2B5EF4-FFF2-40B4-BE49-F238E27FC236}">
                    <a16:creationId xmlns:a16="http://schemas.microsoft.com/office/drawing/2014/main" id="{61E3B203-E472-5F46-BF21-BB59B5E11132}"/>
                  </a:ext>
                </a:extLst>
              </p:cNvPr>
              <p:cNvSpPr/>
              <p:nvPr/>
            </p:nvSpPr>
            <p:spPr>
              <a:xfrm>
                <a:off x="8017620" y="5150761"/>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3" name="Oval 42">
                <a:extLst>
                  <a:ext uri="{FF2B5EF4-FFF2-40B4-BE49-F238E27FC236}">
                    <a16:creationId xmlns:a16="http://schemas.microsoft.com/office/drawing/2014/main" id="{55305550-63F3-DA44-983B-7CF71BD70596}"/>
                  </a:ext>
                </a:extLst>
              </p:cNvPr>
              <p:cNvSpPr/>
              <p:nvPr/>
            </p:nvSpPr>
            <p:spPr>
              <a:xfrm>
                <a:off x="9110551" y="4930036"/>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4" name="Oval 43">
                <a:extLst>
                  <a:ext uri="{FF2B5EF4-FFF2-40B4-BE49-F238E27FC236}">
                    <a16:creationId xmlns:a16="http://schemas.microsoft.com/office/drawing/2014/main" id="{71F60855-5F14-B341-AE64-079C82665E96}"/>
                  </a:ext>
                </a:extLst>
              </p:cNvPr>
              <p:cNvSpPr/>
              <p:nvPr/>
            </p:nvSpPr>
            <p:spPr>
              <a:xfrm>
                <a:off x="8736575" y="5164130"/>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6" name="Oval 45">
                <a:extLst>
                  <a:ext uri="{FF2B5EF4-FFF2-40B4-BE49-F238E27FC236}">
                    <a16:creationId xmlns:a16="http://schemas.microsoft.com/office/drawing/2014/main" id="{8E2305CC-EE6B-EA4D-A094-251843ADF126}"/>
                  </a:ext>
                </a:extLst>
              </p:cNvPr>
              <p:cNvSpPr/>
              <p:nvPr/>
            </p:nvSpPr>
            <p:spPr>
              <a:xfrm>
                <a:off x="8428436" y="4933924"/>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48" name="Group 47">
              <a:extLst>
                <a:ext uri="{FF2B5EF4-FFF2-40B4-BE49-F238E27FC236}">
                  <a16:creationId xmlns:a16="http://schemas.microsoft.com/office/drawing/2014/main" id="{A587899E-78DF-644C-8D61-66BC8E431A7C}"/>
                </a:ext>
              </a:extLst>
            </p:cNvPr>
            <p:cNvGrpSpPr/>
            <p:nvPr/>
          </p:nvGrpSpPr>
          <p:grpSpPr>
            <a:xfrm>
              <a:off x="5364107" y="4919232"/>
              <a:ext cx="1924069" cy="395997"/>
              <a:chOff x="7746321" y="4920533"/>
              <a:chExt cx="1924069" cy="395997"/>
            </a:xfrm>
          </p:grpSpPr>
          <p:sp>
            <p:nvSpPr>
              <p:cNvPr id="49" name="Oval 48">
                <a:extLst>
                  <a:ext uri="{FF2B5EF4-FFF2-40B4-BE49-F238E27FC236}">
                    <a16:creationId xmlns:a16="http://schemas.microsoft.com/office/drawing/2014/main" id="{9DEFB643-0DF8-BE45-A4F6-B9D1C4173C80}"/>
                  </a:ext>
                </a:extLst>
              </p:cNvPr>
              <p:cNvSpPr/>
              <p:nvPr/>
            </p:nvSpPr>
            <p:spPr>
              <a:xfrm>
                <a:off x="7746321" y="4920533"/>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0" name="Oval 49">
                <a:extLst>
                  <a:ext uri="{FF2B5EF4-FFF2-40B4-BE49-F238E27FC236}">
                    <a16:creationId xmlns:a16="http://schemas.microsoft.com/office/drawing/2014/main" id="{B4610424-F87C-E445-8183-A800BAAED6C8}"/>
                  </a:ext>
                </a:extLst>
              </p:cNvPr>
              <p:cNvSpPr/>
              <p:nvPr/>
            </p:nvSpPr>
            <p:spPr>
              <a:xfrm>
                <a:off x="8017620" y="5150761"/>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1" name="Oval 50">
                <a:extLst>
                  <a:ext uri="{FF2B5EF4-FFF2-40B4-BE49-F238E27FC236}">
                    <a16:creationId xmlns:a16="http://schemas.microsoft.com/office/drawing/2014/main" id="{4E6CD213-4D3E-734F-804C-3F02747813C6}"/>
                  </a:ext>
                </a:extLst>
              </p:cNvPr>
              <p:cNvSpPr/>
              <p:nvPr/>
            </p:nvSpPr>
            <p:spPr>
              <a:xfrm>
                <a:off x="9110551" y="4930036"/>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2" name="Oval 51">
                <a:extLst>
                  <a:ext uri="{FF2B5EF4-FFF2-40B4-BE49-F238E27FC236}">
                    <a16:creationId xmlns:a16="http://schemas.microsoft.com/office/drawing/2014/main" id="{65F34DBF-4298-E24D-B0EE-C71A6B8E4538}"/>
                  </a:ext>
                </a:extLst>
              </p:cNvPr>
              <p:cNvSpPr/>
              <p:nvPr/>
            </p:nvSpPr>
            <p:spPr>
              <a:xfrm>
                <a:off x="8736575" y="5164130"/>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3" name="Oval 52">
                <a:extLst>
                  <a:ext uri="{FF2B5EF4-FFF2-40B4-BE49-F238E27FC236}">
                    <a16:creationId xmlns:a16="http://schemas.microsoft.com/office/drawing/2014/main" id="{AE0A1470-B07F-2040-A96C-3CBC21CC2871}"/>
                  </a:ext>
                </a:extLst>
              </p:cNvPr>
              <p:cNvSpPr/>
              <p:nvPr/>
            </p:nvSpPr>
            <p:spPr>
              <a:xfrm>
                <a:off x="8428436" y="4933924"/>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54" name="Group 53">
              <a:extLst>
                <a:ext uri="{FF2B5EF4-FFF2-40B4-BE49-F238E27FC236}">
                  <a16:creationId xmlns:a16="http://schemas.microsoft.com/office/drawing/2014/main" id="{EFF69FAA-DDA9-F641-9C86-B843AEB8D228}"/>
                </a:ext>
              </a:extLst>
            </p:cNvPr>
            <p:cNvGrpSpPr/>
            <p:nvPr/>
          </p:nvGrpSpPr>
          <p:grpSpPr>
            <a:xfrm>
              <a:off x="10028705" y="4951135"/>
              <a:ext cx="1924069" cy="395997"/>
              <a:chOff x="7746321" y="4920533"/>
              <a:chExt cx="1924069" cy="395997"/>
            </a:xfrm>
          </p:grpSpPr>
          <p:sp>
            <p:nvSpPr>
              <p:cNvPr id="55" name="Oval 54">
                <a:extLst>
                  <a:ext uri="{FF2B5EF4-FFF2-40B4-BE49-F238E27FC236}">
                    <a16:creationId xmlns:a16="http://schemas.microsoft.com/office/drawing/2014/main" id="{909051A9-3160-0546-8BC3-4AC1BD7B991B}"/>
                  </a:ext>
                </a:extLst>
              </p:cNvPr>
              <p:cNvSpPr/>
              <p:nvPr/>
            </p:nvSpPr>
            <p:spPr>
              <a:xfrm>
                <a:off x="7746321" y="4920533"/>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6" name="Oval 55">
                <a:extLst>
                  <a:ext uri="{FF2B5EF4-FFF2-40B4-BE49-F238E27FC236}">
                    <a16:creationId xmlns:a16="http://schemas.microsoft.com/office/drawing/2014/main" id="{3D5FBCBB-A570-244F-B246-F44A1397B497}"/>
                  </a:ext>
                </a:extLst>
              </p:cNvPr>
              <p:cNvSpPr/>
              <p:nvPr/>
            </p:nvSpPr>
            <p:spPr>
              <a:xfrm>
                <a:off x="8017620" y="5150761"/>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7" name="Oval 56">
                <a:extLst>
                  <a:ext uri="{FF2B5EF4-FFF2-40B4-BE49-F238E27FC236}">
                    <a16:creationId xmlns:a16="http://schemas.microsoft.com/office/drawing/2014/main" id="{D4F633B8-5370-C74F-B038-295AC80CDD99}"/>
                  </a:ext>
                </a:extLst>
              </p:cNvPr>
              <p:cNvSpPr/>
              <p:nvPr/>
            </p:nvSpPr>
            <p:spPr>
              <a:xfrm>
                <a:off x="9110551" y="4930036"/>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8" name="Oval 57">
                <a:extLst>
                  <a:ext uri="{FF2B5EF4-FFF2-40B4-BE49-F238E27FC236}">
                    <a16:creationId xmlns:a16="http://schemas.microsoft.com/office/drawing/2014/main" id="{F743AD92-453A-BB43-8123-FF89C3A49E2B}"/>
                  </a:ext>
                </a:extLst>
              </p:cNvPr>
              <p:cNvSpPr/>
              <p:nvPr/>
            </p:nvSpPr>
            <p:spPr>
              <a:xfrm>
                <a:off x="8736575" y="5164130"/>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9" name="Oval 58">
                <a:extLst>
                  <a:ext uri="{FF2B5EF4-FFF2-40B4-BE49-F238E27FC236}">
                    <a16:creationId xmlns:a16="http://schemas.microsoft.com/office/drawing/2014/main" id="{6A1B2F9E-B3A6-5A44-AD67-05E86B88D7DB}"/>
                  </a:ext>
                </a:extLst>
              </p:cNvPr>
              <p:cNvSpPr/>
              <p:nvPr/>
            </p:nvSpPr>
            <p:spPr>
              <a:xfrm>
                <a:off x="8428436" y="4933924"/>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60" name="Group 59">
              <a:extLst>
                <a:ext uri="{FF2B5EF4-FFF2-40B4-BE49-F238E27FC236}">
                  <a16:creationId xmlns:a16="http://schemas.microsoft.com/office/drawing/2014/main" id="{2DB9768D-FD39-F541-B3D4-F5BFB6EFCC0C}"/>
                </a:ext>
              </a:extLst>
            </p:cNvPr>
            <p:cNvGrpSpPr/>
            <p:nvPr/>
          </p:nvGrpSpPr>
          <p:grpSpPr>
            <a:xfrm>
              <a:off x="9016494" y="5541058"/>
              <a:ext cx="1924069" cy="395997"/>
              <a:chOff x="7746321" y="4920533"/>
              <a:chExt cx="1924069" cy="395997"/>
            </a:xfrm>
          </p:grpSpPr>
          <p:sp>
            <p:nvSpPr>
              <p:cNvPr id="61" name="Oval 60">
                <a:extLst>
                  <a:ext uri="{FF2B5EF4-FFF2-40B4-BE49-F238E27FC236}">
                    <a16:creationId xmlns:a16="http://schemas.microsoft.com/office/drawing/2014/main" id="{99A59A92-D8D5-EC40-8043-6A8D9FF1F196}"/>
                  </a:ext>
                </a:extLst>
              </p:cNvPr>
              <p:cNvSpPr/>
              <p:nvPr/>
            </p:nvSpPr>
            <p:spPr>
              <a:xfrm>
                <a:off x="7746321" y="4920533"/>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2" name="Oval 61">
                <a:extLst>
                  <a:ext uri="{FF2B5EF4-FFF2-40B4-BE49-F238E27FC236}">
                    <a16:creationId xmlns:a16="http://schemas.microsoft.com/office/drawing/2014/main" id="{8EAE21EB-8B1B-7944-9FB3-BF3C0EC7C492}"/>
                  </a:ext>
                </a:extLst>
              </p:cNvPr>
              <p:cNvSpPr/>
              <p:nvPr/>
            </p:nvSpPr>
            <p:spPr>
              <a:xfrm>
                <a:off x="8017620" y="5150761"/>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3" name="Oval 62">
                <a:extLst>
                  <a:ext uri="{FF2B5EF4-FFF2-40B4-BE49-F238E27FC236}">
                    <a16:creationId xmlns:a16="http://schemas.microsoft.com/office/drawing/2014/main" id="{A8C9D018-607E-B349-9AE1-B2027E119EF8}"/>
                  </a:ext>
                </a:extLst>
              </p:cNvPr>
              <p:cNvSpPr/>
              <p:nvPr/>
            </p:nvSpPr>
            <p:spPr>
              <a:xfrm>
                <a:off x="9110551" y="4930036"/>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4" name="Oval 63">
                <a:extLst>
                  <a:ext uri="{FF2B5EF4-FFF2-40B4-BE49-F238E27FC236}">
                    <a16:creationId xmlns:a16="http://schemas.microsoft.com/office/drawing/2014/main" id="{5042F625-0BDF-0140-B223-3601BEC95777}"/>
                  </a:ext>
                </a:extLst>
              </p:cNvPr>
              <p:cNvSpPr/>
              <p:nvPr/>
            </p:nvSpPr>
            <p:spPr>
              <a:xfrm>
                <a:off x="8736575" y="5164130"/>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5" name="Oval 64">
                <a:extLst>
                  <a:ext uri="{FF2B5EF4-FFF2-40B4-BE49-F238E27FC236}">
                    <a16:creationId xmlns:a16="http://schemas.microsoft.com/office/drawing/2014/main" id="{0BFB889F-959D-8D49-8F4D-9A25B8E2F49C}"/>
                  </a:ext>
                </a:extLst>
              </p:cNvPr>
              <p:cNvSpPr/>
              <p:nvPr/>
            </p:nvSpPr>
            <p:spPr>
              <a:xfrm>
                <a:off x="8428436" y="4933924"/>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nvGrpSpPr>
            <p:cNvPr id="66" name="Group 65">
              <a:extLst>
                <a:ext uri="{FF2B5EF4-FFF2-40B4-BE49-F238E27FC236}">
                  <a16:creationId xmlns:a16="http://schemas.microsoft.com/office/drawing/2014/main" id="{C0FB314E-0243-E740-8FE2-0750D301A0AB}"/>
                </a:ext>
              </a:extLst>
            </p:cNvPr>
            <p:cNvGrpSpPr/>
            <p:nvPr/>
          </p:nvGrpSpPr>
          <p:grpSpPr>
            <a:xfrm>
              <a:off x="6373470" y="5531555"/>
              <a:ext cx="1924069" cy="395997"/>
              <a:chOff x="7746321" y="4920533"/>
              <a:chExt cx="1924069" cy="395997"/>
            </a:xfrm>
          </p:grpSpPr>
          <p:sp>
            <p:nvSpPr>
              <p:cNvPr id="67" name="Oval 66">
                <a:extLst>
                  <a:ext uri="{FF2B5EF4-FFF2-40B4-BE49-F238E27FC236}">
                    <a16:creationId xmlns:a16="http://schemas.microsoft.com/office/drawing/2014/main" id="{C1D64AA4-E9D3-E146-A119-1C9D7C5010EC}"/>
                  </a:ext>
                </a:extLst>
              </p:cNvPr>
              <p:cNvSpPr/>
              <p:nvPr/>
            </p:nvSpPr>
            <p:spPr>
              <a:xfrm>
                <a:off x="7746321" y="4920533"/>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8" name="Oval 67">
                <a:extLst>
                  <a:ext uri="{FF2B5EF4-FFF2-40B4-BE49-F238E27FC236}">
                    <a16:creationId xmlns:a16="http://schemas.microsoft.com/office/drawing/2014/main" id="{A540C072-5EDD-784F-83EC-67ACD8E9A455}"/>
                  </a:ext>
                </a:extLst>
              </p:cNvPr>
              <p:cNvSpPr/>
              <p:nvPr/>
            </p:nvSpPr>
            <p:spPr>
              <a:xfrm>
                <a:off x="8017620" y="5150761"/>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9" name="Oval 68">
                <a:extLst>
                  <a:ext uri="{FF2B5EF4-FFF2-40B4-BE49-F238E27FC236}">
                    <a16:creationId xmlns:a16="http://schemas.microsoft.com/office/drawing/2014/main" id="{5137FB3E-BF1B-F04D-9AB7-78FDD045FB57}"/>
                  </a:ext>
                </a:extLst>
              </p:cNvPr>
              <p:cNvSpPr/>
              <p:nvPr/>
            </p:nvSpPr>
            <p:spPr>
              <a:xfrm>
                <a:off x="9110551" y="4930036"/>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0" name="Oval 69">
                <a:extLst>
                  <a:ext uri="{FF2B5EF4-FFF2-40B4-BE49-F238E27FC236}">
                    <a16:creationId xmlns:a16="http://schemas.microsoft.com/office/drawing/2014/main" id="{BE1A52B0-3883-064E-9CAF-6E6354657827}"/>
                  </a:ext>
                </a:extLst>
              </p:cNvPr>
              <p:cNvSpPr/>
              <p:nvPr/>
            </p:nvSpPr>
            <p:spPr>
              <a:xfrm>
                <a:off x="8736575" y="5164130"/>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1" name="Oval 70">
                <a:extLst>
                  <a:ext uri="{FF2B5EF4-FFF2-40B4-BE49-F238E27FC236}">
                    <a16:creationId xmlns:a16="http://schemas.microsoft.com/office/drawing/2014/main" id="{C88A0908-8DC8-214B-908B-9F1CF6CFDA8B}"/>
                  </a:ext>
                </a:extLst>
              </p:cNvPr>
              <p:cNvSpPr/>
              <p:nvPr/>
            </p:nvSpPr>
            <p:spPr>
              <a:xfrm>
                <a:off x="8428436" y="4933924"/>
                <a:ext cx="559839" cy="152400"/>
              </a:xfrm>
              <a:prstGeom prst="ellipse">
                <a:avLst/>
              </a:prstGeom>
              <a:gradFill flip="none" rotWithShape="1">
                <a:gsLst>
                  <a:gs pos="0">
                    <a:schemeClr val="accent4">
                      <a:lumMod val="5000"/>
                      <a:lumOff val="95000"/>
                    </a:schemeClr>
                  </a:gs>
                  <a:gs pos="74000">
                    <a:srgbClr val="E8A97E"/>
                  </a:gs>
                  <a:gs pos="83000">
                    <a:srgbClr val="E8A97E"/>
                  </a:gs>
                  <a:gs pos="100000">
                    <a:srgbClr val="E8A97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grpSp>
      <p:sp>
        <p:nvSpPr>
          <p:cNvPr id="19" name="TextBox 18">
            <a:extLst>
              <a:ext uri="{FF2B5EF4-FFF2-40B4-BE49-F238E27FC236}">
                <a16:creationId xmlns:a16="http://schemas.microsoft.com/office/drawing/2014/main" id="{326539F8-EE96-E244-8133-39C8543BCEB0}"/>
              </a:ext>
            </a:extLst>
          </p:cNvPr>
          <p:cNvSpPr txBox="1"/>
          <p:nvPr/>
        </p:nvSpPr>
        <p:spPr>
          <a:xfrm>
            <a:off x="4961135" y="4274903"/>
            <a:ext cx="3047402" cy="611706"/>
          </a:xfrm>
          <a:prstGeom prst="rect">
            <a:avLst/>
          </a:prstGeom>
          <a:noFill/>
        </p:spPr>
        <p:txBody>
          <a:bodyPr wrap="square" rtlCol="0">
            <a:spAutoFit/>
          </a:bodyPr>
          <a:lstStyle/>
          <a:p>
            <a:pPr algn="ctr">
              <a:lnSpc>
                <a:spcPct val="150000"/>
              </a:lnSpc>
            </a:pPr>
            <a:r>
              <a:rPr lang="en-NA" sz="1350" dirty="0"/>
              <a:t>Integrated into and aligned with</a:t>
            </a:r>
          </a:p>
          <a:p>
            <a:pPr algn="ctr"/>
            <a:r>
              <a:rPr lang="en-NA" sz="1350" b="1" dirty="0"/>
              <a:t>Regional Structures</a:t>
            </a:r>
          </a:p>
        </p:txBody>
      </p:sp>
      <p:sp>
        <p:nvSpPr>
          <p:cNvPr id="72" name="TextBox 71">
            <a:extLst>
              <a:ext uri="{FF2B5EF4-FFF2-40B4-BE49-F238E27FC236}">
                <a16:creationId xmlns:a16="http://schemas.microsoft.com/office/drawing/2014/main" id="{0232AA66-59AE-A644-94BD-A55017E6EB13}"/>
              </a:ext>
            </a:extLst>
          </p:cNvPr>
          <p:cNvSpPr txBox="1"/>
          <p:nvPr/>
        </p:nvSpPr>
        <p:spPr>
          <a:xfrm>
            <a:off x="4990042" y="5671960"/>
            <a:ext cx="3047402" cy="611706"/>
          </a:xfrm>
          <a:prstGeom prst="rect">
            <a:avLst/>
          </a:prstGeom>
          <a:noFill/>
        </p:spPr>
        <p:txBody>
          <a:bodyPr wrap="square" rtlCol="0">
            <a:spAutoFit/>
          </a:bodyPr>
          <a:lstStyle/>
          <a:p>
            <a:pPr algn="ctr">
              <a:lnSpc>
                <a:spcPct val="150000"/>
              </a:lnSpc>
            </a:pPr>
            <a:r>
              <a:rPr lang="en-NA" sz="1350" dirty="0"/>
              <a:t>Integrated into and aligned with</a:t>
            </a:r>
          </a:p>
          <a:p>
            <a:pPr algn="ctr"/>
            <a:r>
              <a:rPr lang="en-NA" sz="1350" b="1" dirty="0"/>
              <a:t>Structures at Constituency Level</a:t>
            </a:r>
          </a:p>
        </p:txBody>
      </p:sp>
      <p:sp>
        <p:nvSpPr>
          <p:cNvPr id="3" name="Striped Right Arrow 2">
            <a:extLst>
              <a:ext uri="{FF2B5EF4-FFF2-40B4-BE49-F238E27FC236}">
                <a16:creationId xmlns:a16="http://schemas.microsoft.com/office/drawing/2014/main" id="{801D5ADD-E440-7545-8049-C03C47107DE9}"/>
              </a:ext>
            </a:extLst>
          </p:cNvPr>
          <p:cNvSpPr/>
          <p:nvPr/>
        </p:nvSpPr>
        <p:spPr>
          <a:xfrm rot="1200634">
            <a:off x="2888083" y="2486575"/>
            <a:ext cx="2028676" cy="865683"/>
          </a:xfrm>
          <a:prstGeom prst="stripedRightArrow">
            <a:avLst/>
          </a:prstGeom>
          <a:gradFill flip="none" rotWithShape="1">
            <a:gsLst>
              <a:gs pos="0">
                <a:schemeClr val="accent2">
                  <a:lumMod val="0"/>
                  <a:lumOff val="100000"/>
                </a:schemeClr>
              </a:gs>
              <a:gs pos="35000">
                <a:schemeClr val="accent2">
                  <a:lumMod val="0"/>
                  <a:lumOff val="100000"/>
                </a:schemeClr>
              </a:gs>
              <a:gs pos="100000">
                <a:srgbClr val="92D050"/>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a:solidFill>
                  <a:schemeClr val="tx1"/>
                </a:solidFill>
                <a:latin typeface="+mj-lt"/>
              </a:rPr>
              <a:t>Technical Guidance &amp; Regular Feedback</a:t>
            </a:r>
          </a:p>
        </p:txBody>
      </p:sp>
      <p:sp>
        <p:nvSpPr>
          <p:cNvPr id="73" name="Striped Right Arrow 72">
            <a:extLst>
              <a:ext uri="{FF2B5EF4-FFF2-40B4-BE49-F238E27FC236}">
                <a16:creationId xmlns:a16="http://schemas.microsoft.com/office/drawing/2014/main" id="{DE74E782-EC58-3C4E-9C7E-D0562BC93E26}"/>
              </a:ext>
            </a:extLst>
          </p:cNvPr>
          <p:cNvSpPr/>
          <p:nvPr/>
        </p:nvSpPr>
        <p:spPr>
          <a:xfrm rot="1221731">
            <a:off x="2309667" y="3720748"/>
            <a:ext cx="2047166" cy="799627"/>
          </a:xfrm>
          <a:prstGeom prst="stripedRightArrow">
            <a:avLst/>
          </a:prstGeom>
          <a:gradFill flip="none" rotWithShape="1">
            <a:gsLst>
              <a:gs pos="0">
                <a:schemeClr val="accent2">
                  <a:lumMod val="0"/>
                  <a:lumOff val="100000"/>
                </a:schemeClr>
              </a:gs>
              <a:gs pos="35000">
                <a:schemeClr val="accent2">
                  <a:lumMod val="0"/>
                  <a:lumOff val="100000"/>
                </a:schemeClr>
              </a:gs>
              <a:gs pos="100000">
                <a:srgbClr val="92D050"/>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a:solidFill>
                  <a:schemeClr val="tx1"/>
                </a:solidFill>
                <a:latin typeface="+mj-lt"/>
              </a:rPr>
              <a:t>Initiate &amp; Support</a:t>
            </a:r>
          </a:p>
          <a:p>
            <a:pPr algn="ctr"/>
            <a:r>
              <a:rPr lang="en-US" sz="1350" b="1" i="1" dirty="0">
                <a:solidFill>
                  <a:schemeClr val="tx1"/>
                </a:solidFill>
                <a:latin typeface="+mj-lt"/>
              </a:rPr>
              <a:t>Implementation</a:t>
            </a:r>
          </a:p>
        </p:txBody>
      </p:sp>
      <p:sp>
        <p:nvSpPr>
          <p:cNvPr id="75" name="Oval 74">
            <a:extLst>
              <a:ext uri="{FF2B5EF4-FFF2-40B4-BE49-F238E27FC236}">
                <a16:creationId xmlns:a16="http://schemas.microsoft.com/office/drawing/2014/main" id="{F2CED721-61E6-1345-A0DA-E53E3B05DD69}"/>
              </a:ext>
            </a:extLst>
          </p:cNvPr>
          <p:cNvSpPr/>
          <p:nvPr/>
        </p:nvSpPr>
        <p:spPr>
          <a:xfrm>
            <a:off x="2370817" y="3362037"/>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0" name="Oval 79">
            <a:extLst>
              <a:ext uri="{FF2B5EF4-FFF2-40B4-BE49-F238E27FC236}">
                <a16:creationId xmlns:a16="http://schemas.microsoft.com/office/drawing/2014/main" id="{ADDA603F-AE97-EF4E-85E9-63D2E81996B3}"/>
              </a:ext>
            </a:extLst>
          </p:cNvPr>
          <p:cNvSpPr/>
          <p:nvPr/>
        </p:nvSpPr>
        <p:spPr>
          <a:xfrm>
            <a:off x="1378059" y="3552985"/>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1" name="Oval 80">
            <a:extLst>
              <a:ext uri="{FF2B5EF4-FFF2-40B4-BE49-F238E27FC236}">
                <a16:creationId xmlns:a16="http://schemas.microsoft.com/office/drawing/2014/main" id="{0FA548AB-AC25-8A40-BC2F-EF4DE58625FC}"/>
              </a:ext>
            </a:extLst>
          </p:cNvPr>
          <p:cNvSpPr/>
          <p:nvPr/>
        </p:nvSpPr>
        <p:spPr>
          <a:xfrm>
            <a:off x="83919" y="3732792"/>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2" name="Oval 81">
            <a:extLst>
              <a:ext uri="{FF2B5EF4-FFF2-40B4-BE49-F238E27FC236}">
                <a16:creationId xmlns:a16="http://schemas.microsoft.com/office/drawing/2014/main" id="{57559946-395D-174A-A331-2CA3D8FB23B4}"/>
              </a:ext>
            </a:extLst>
          </p:cNvPr>
          <p:cNvSpPr/>
          <p:nvPr/>
        </p:nvSpPr>
        <p:spPr>
          <a:xfrm>
            <a:off x="347561" y="3395562"/>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3" name="Oval 82">
            <a:extLst>
              <a:ext uri="{FF2B5EF4-FFF2-40B4-BE49-F238E27FC236}">
                <a16:creationId xmlns:a16="http://schemas.microsoft.com/office/drawing/2014/main" id="{BD9A1A0F-6FB3-2845-AE1B-265F06F9B279}"/>
              </a:ext>
            </a:extLst>
          </p:cNvPr>
          <p:cNvSpPr/>
          <p:nvPr/>
        </p:nvSpPr>
        <p:spPr>
          <a:xfrm>
            <a:off x="1089183" y="3885524"/>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4" name="Oval 83">
            <a:extLst>
              <a:ext uri="{FF2B5EF4-FFF2-40B4-BE49-F238E27FC236}">
                <a16:creationId xmlns:a16="http://schemas.microsoft.com/office/drawing/2014/main" id="{01C2DFFD-5385-F54A-9C7C-7F0F57654D86}"/>
              </a:ext>
            </a:extLst>
          </p:cNvPr>
          <p:cNvSpPr/>
          <p:nvPr/>
        </p:nvSpPr>
        <p:spPr>
          <a:xfrm>
            <a:off x="204677" y="4069926"/>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5" name="Oval 84">
            <a:extLst>
              <a:ext uri="{FF2B5EF4-FFF2-40B4-BE49-F238E27FC236}">
                <a16:creationId xmlns:a16="http://schemas.microsoft.com/office/drawing/2014/main" id="{26AC2255-FD6C-084A-B333-CAD7B69F5B7D}"/>
              </a:ext>
            </a:extLst>
          </p:cNvPr>
          <p:cNvSpPr/>
          <p:nvPr/>
        </p:nvSpPr>
        <p:spPr>
          <a:xfrm>
            <a:off x="1819425" y="4063009"/>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6" name="Oval 85">
            <a:extLst>
              <a:ext uri="{FF2B5EF4-FFF2-40B4-BE49-F238E27FC236}">
                <a16:creationId xmlns:a16="http://schemas.microsoft.com/office/drawing/2014/main" id="{8B4C9E8B-68FC-084F-8111-4665160D7CE6}"/>
              </a:ext>
            </a:extLst>
          </p:cNvPr>
          <p:cNvSpPr/>
          <p:nvPr/>
        </p:nvSpPr>
        <p:spPr>
          <a:xfrm>
            <a:off x="1111221" y="4255413"/>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87" name="Oval 86">
            <a:extLst>
              <a:ext uri="{FF2B5EF4-FFF2-40B4-BE49-F238E27FC236}">
                <a16:creationId xmlns:a16="http://schemas.microsoft.com/office/drawing/2014/main" id="{9EEFB655-C62E-BB46-8128-EFC0BB9FDA64}"/>
              </a:ext>
            </a:extLst>
          </p:cNvPr>
          <p:cNvSpPr/>
          <p:nvPr/>
        </p:nvSpPr>
        <p:spPr>
          <a:xfrm>
            <a:off x="73815" y="4393928"/>
            <a:ext cx="1275271" cy="385879"/>
          </a:xfrm>
          <a:prstGeom prst="ellipse">
            <a:avLst/>
          </a:prstGeom>
          <a:solidFill>
            <a:schemeClr val="accent6">
              <a:lumMod val="60000"/>
              <a:lumOff val="4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mj-lt"/>
              </a:rPr>
              <a:t>Members</a:t>
            </a:r>
          </a:p>
        </p:txBody>
      </p:sp>
      <p:sp>
        <p:nvSpPr>
          <p:cNvPr id="22" name="Rounded Rectangle 21">
            <a:extLst>
              <a:ext uri="{FF2B5EF4-FFF2-40B4-BE49-F238E27FC236}">
                <a16:creationId xmlns:a16="http://schemas.microsoft.com/office/drawing/2014/main" id="{FEAD6A3B-9228-4A49-ACBF-35D8BE098C7D}"/>
              </a:ext>
            </a:extLst>
          </p:cNvPr>
          <p:cNvSpPr/>
          <p:nvPr/>
        </p:nvSpPr>
        <p:spPr>
          <a:xfrm>
            <a:off x="137646" y="5040900"/>
            <a:ext cx="2527113" cy="818530"/>
          </a:xfrm>
          <a:prstGeom prst="roundRect">
            <a:avLst/>
          </a:prstGeom>
          <a:gradFill>
            <a:gsLst>
              <a:gs pos="0">
                <a:schemeClr val="accent2">
                  <a:lumMod val="0"/>
                  <a:lumOff val="100000"/>
                </a:schemeClr>
              </a:gs>
              <a:gs pos="35000">
                <a:schemeClr val="accent2">
                  <a:lumMod val="0"/>
                  <a:lumOff val="100000"/>
                </a:schemeClr>
              </a:gs>
              <a:gs pos="100000">
                <a:srgbClr val="92D050"/>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NA" sz="1350" b="1" dirty="0">
                <a:solidFill>
                  <a:sysClr val="windowText" lastClr="000000"/>
                </a:solidFill>
                <a:latin typeface="+mj-lt"/>
              </a:rPr>
              <a:t>Facilitating Dialogues, Networking, Advocacy, Sourcing of additional Funding </a:t>
            </a:r>
          </a:p>
        </p:txBody>
      </p:sp>
      <p:sp>
        <p:nvSpPr>
          <p:cNvPr id="74" name="Striped Right Arrow 73">
            <a:extLst>
              <a:ext uri="{FF2B5EF4-FFF2-40B4-BE49-F238E27FC236}">
                <a16:creationId xmlns:a16="http://schemas.microsoft.com/office/drawing/2014/main" id="{5308D47D-5069-9D4D-B5B0-D5A7354BA0B6}"/>
              </a:ext>
            </a:extLst>
          </p:cNvPr>
          <p:cNvSpPr/>
          <p:nvPr/>
        </p:nvSpPr>
        <p:spPr>
          <a:xfrm rot="1221731">
            <a:off x="1960060" y="4747571"/>
            <a:ext cx="2949773" cy="635685"/>
          </a:xfrm>
          <a:prstGeom prst="stripedRightArrow">
            <a:avLst>
              <a:gd name="adj1" fmla="val 49129"/>
              <a:gd name="adj2" fmla="val 50000"/>
            </a:avLst>
          </a:prstGeom>
          <a:gradFill flip="none" rotWithShape="1">
            <a:gsLst>
              <a:gs pos="0">
                <a:schemeClr val="accent2">
                  <a:lumMod val="0"/>
                  <a:lumOff val="100000"/>
                </a:schemeClr>
              </a:gs>
              <a:gs pos="35000">
                <a:schemeClr val="accent2">
                  <a:lumMod val="0"/>
                  <a:lumOff val="100000"/>
                </a:schemeClr>
              </a:gs>
              <a:gs pos="100000">
                <a:srgbClr val="92D050"/>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err="1">
                <a:solidFill>
                  <a:schemeClr val="tx1"/>
                </a:solidFill>
                <a:latin typeface="+mj-lt"/>
              </a:rPr>
              <a:t>Sensitise</a:t>
            </a:r>
            <a:r>
              <a:rPr lang="en-US" sz="1350" b="1" i="1" dirty="0">
                <a:solidFill>
                  <a:schemeClr val="tx1"/>
                </a:solidFill>
                <a:latin typeface="+mj-lt"/>
              </a:rPr>
              <a:t> &amp; Empower Communities</a:t>
            </a:r>
          </a:p>
        </p:txBody>
      </p:sp>
      <p:pic>
        <p:nvPicPr>
          <p:cNvPr id="23" name="Picture 22" descr="A close up of a logo&#10;&#10;Description automatically generated">
            <a:extLst>
              <a:ext uri="{FF2B5EF4-FFF2-40B4-BE49-F238E27FC236}">
                <a16:creationId xmlns:a16="http://schemas.microsoft.com/office/drawing/2014/main" id="{6A816DCA-A47F-CE48-8445-280F46B3D0E2}"/>
              </a:ext>
            </a:extLst>
          </p:cNvPr>
          <p:cNvPicPr>
            <a:picLocks noChangeAspect="1"/>
          </p:cNvPicPr>
          <p:nvPr/>
        </p:nvPicPr>
        <p:blipFill rotWithShape="1">
          <a:blip r:embed="rId6"/>
          <a:srcRect l="6020" t="17710" b="12096"/>
          <a:stretch/>
        </p:blipFill>
        <p:spPr>
          <a:xfrm>
            <a:off x="27531" y="53091"/>
            <a:ext cx="1961483" cy="1035989"/>
          </a:xfrm>
          <a:prstGeom prst="rect">
            <a:avLst/>
          </a:prstGeom>
        </p:spPr>
      </p:pic>
      <p:sp>
        <p:nvSpPr>
          <p:cNvPr id="20" name="Oval 19">
            <a:extLst>
              <a:ext uri="{FF2B5EF4-FFF2-40B4-BE49-F238E27FC236}">
                <a16:creationId xmlns:a16="http://schemas.microsoft.com/office/drawing/2014/main" id="{EE04CE9A-CC97-0144-897B-05AFC1449CF9}"/>
              </a:ext>
            </a:extLst>
          </p:cNvPr>
          <p:cNvSpPr/>
          <p:nvPr/>
        </p:nvSpPr>
        <p:spPr>
          <a:xfrm>
            <a:off x="10550" y="881834"/>
            <a:ext cx="3937976" cy="2707657"/>
          </a:xfrm>
          <a:prstGeom prst="ellipse">
            <a:avLst/>
          </a:prstGeom>
          <a:solidFill>
            <a:schemeClr val="accent3">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NAFSAN</a:t>
            </a:r>
          </a:p>
          <a:p>
            <a:pPr algn="ctr"/>
            <a:r>
              <a:rPr lang="en-US" b="1" dirty="0">
                <a:solidFill>
                  <a:schemeClr val="tx1"/>
                </a:solidFill>
                <a:latin typeface="+mj-lt"/>
              </a:rPr>
              <a:t>Civil Society + Academia</a:t>
            </a:r>
          </a:p>
          <a:p>
            <a:pPr marL="9525" algn="ctr"/>
            <a:r>
              <a:rPr lang="en-US" sz="1650" b="1" dirty="0">
                <a:solidFill>
                  <a:schemeClr val="tx1"/>
                </a:solidFill>
                <a:latin typeface="+mj-lt"/>
              </a:rPr>
              <a:t>+ Private Sector</a:t>
            </a:r>
          </a:p>
          <a:p>
            <a:pPr marL="9525" algn="ctr"/>
            <a:r>
              <a:rPr lang="en-US" sz="1650" b="1" dirty="0">
                <a:solidFill>
                  <a:schemeClr val="tx1"/>
                </a:solidFill>
                <a:latin typeface="+mj-lt"/>
              </a:rPr>
              <a:t>+ Individuals</a:t>
            </a:r>
          </a:p>
          <a:p>
            <a:pPr algn="ctr">
              <a:spcBef>
                <a:spcPts val="900"/>
              </a:spcBef>
            </a:pPr>
            <a:r>
              <a:rPr lang="en-US" sz="1500" i="1" dirty="0">
                <a:solidFill>
                  <a:schemeClr val="tx1"/>
                </a:solidFill>
                <a:latin typeface="+mj-lt"/>
              </a:rPr>
              <a:t> + UN Agencies </a:t>
            </a:r>
            <a:r>
              <a:rPr lang="en-US" sz="1350" i="1" dirty="0">
                <a:solidFill>
                  <a:schemeClr val="tx1"/>
                </a:solidFill>
                <a:latin typeface="+mj-lt"/>
              </a:rPr>
              <a:t>as             </a:t>
            </a:r>
            <a:r>
              <a:rPr lang="en-US" sz="1500" i="1" dirty="0">
                <a:solidFill>
                  <a:schemeClr val="tx1"/>
                </a:solidFill>
                <a:latin typeface="+mj-lt"/>
              </a:rPr>
              <a:t> Institutional Supporters</a:t>
            </a:r>
            <a:endParaRPr lang="en-US" sz="788" i="1" dirty="0">
              <a:solidFill>
                <a:schemeClr val="tx1"/>
              </a:solidFill>
              <a:latin typeface="+mj-lt"/>
            </a:endParaRPr>
          </a:p>
        </p:txBody>
      </p:sp>
      <p:sp>
        <p:nvSpPr>
          <p:cNvPr id="76" name="Title 1">
            <a:extLst>
              <a:ext uri="{FF2B5EF4-FFF2-40B4-BE49-F238E27FC236}">
                <a16:creationId xmlns:a16="http://schemas.microsoft.com/office/drawing/2014/main" id="{21839087-F725-BA49-B8B5-2A68BF400ED5}"/>
              </a:ext>
            </a:extLst>
          </p:cNvPr>
          <p:cNvSpPr>
            <a:spLocks noGrp="1"/>
          </p:cNvSpPr>
          <p:nvPr>
            <p:ph type="title"/>
          </p:nvPr>
        </p:nvSpPr>
        <p:spPr>
          <a:xfrm>
            <a:off x="2058065" y="125699"/>
            <a:ext cx="6906515" cy="675388"/>
          </a:xfrm>
        </p:spPr>
        <p:txBody>
          <a:bodyPr>
            <a:normAutofit/>
          </a:bodyPr>
          <a:lstStyle/>
          <a:p>
            <a:r>
              <a:rPr lang="en-US" sz="3200" dirty="0"/>
              <a:t>Background </a:t>
            </a:r>
            <a:r>
              <a:rPr lang="en-US" sz="3200" dirty="0" err="1"/>
              <a:t>cont</a:t>
            </a:r>
            <a:r>
              <a:rPr lang="en-US" sz="3200" dirty="0"/>
              <a:t>….      </a:t>
            </a:r>
            <a:r>
              <a:rPr lang="en-US" sz="2400" i="1" dirty="0"/>
              <a:t>recent development</a:t>
            </a:r>
            <a:endParaRPr lang="en-US" sz="3200" b="1" i="1" dirty="0"/>
          </a:p>
        </p:txBody>
      </p:sp>
    </p:spTree>
    <p:extLst>
      <p:ext uri="{BB962C8B-B14F-4D97-AF65-F5344CB8AC3E}">
        <p14:creationId xmlns:p14="http://schemas.microsoft.com/office/powerpoint/2010/main" val="180684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200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9" presetClass="entr" presetSubtype="0" fill="hold" nodeType="with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53" presetClass="entr" presetSubtype="16" fill="hold" grpId="0" nodeType="withEffect">
                                  <p:stCondLst>
                                    <p:cond delay="1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Effect transition="in" filter="fade">
                                      <p:cBhvr>
                                        <p:cTn id="55" dur="1000"/>
                                        <p:tgtEl>
                                          <p:spTgt spid="18"/>
                                        </p:tgtEl>
                                      </p:cBhvr>
                                    </p:animEffect>
                                  </p:childTnLst>
                                </p:cTn>
                              </p:par>
                              <p:par>
                                <p:cTn id="56" presetID="0" presetClass="path" presetSubtype="0" accel="50000" decel="50000" fill="hold" nodeType="withEffect">
                                  <p:stCondLst>
                                    <p:cond delay="2500"/>
                                  </p:stCondLst>
                                  <p:childTnLst>
                                    <p:animMotion origin="layout" path="M -0.05391 0.09699 C -0.1082 0.25092 -0.1625 0.40486 -0.16042 0.51412 C -0.15847 0.62314 0.14362 0.79629 0.19167 0.77199 C 0.23581 0.71365 0.50716 0.03634 0.5013 0.00902 " pathEditMode="relative" rAng="0" ptsTypes="AAAA">
                                      <p:cBhvr>
                                        <p:cTn id="57" dur="1000" fill="hold"/>
                                        <p:tgtEl>
                                          <p:spTgt spid="6"/>
                                        </p:tgtEl>
                                        <p:attrNameLst>
                                          <p:attrName>ppt_x</p:attrName>
                                          <p:attrName>ppt_y</p:attrName>
                                        </p:attrNameLst>
                                      </p:cBhvr>
                                      <p:rCtr x="22435" y="29468"/>
                                    </p:animMotion>
                                  </p:childTnLst>
                                </p:cTn>
                              </p:par>
                              <p:par>
                                <p:cTn id="58" presetID="0" presetClass="path" presetSubtype="0" accel="50000" decel="50000" fill="hold" grpId="1" nodeType="withEffect">
                                  <p:stCondLst>
                                    <p:cond delay="3000"/>
                                  </p:stCondLst>
                                  <p:childTnLst>
                                    <p:animMotion origin="layout" path="M -0.00065 3.7037E-7 C -0.05625 0.15602 -0.18333 0.39028 -0.17917 0.50023 C -0.17526 0.61065 -0.08867 0.67477 -0.05899 0.68704 C -0.02956 0.69931 -0.00117 0.57361 -0.00117 0.57384 C -0.00117 0.57361 0.497 -0.0088 0.497 -0.00926 " pathEditMode="relative" rAng="0" ptsTypes="AAAAA">
                                      <p:cBhvr>
                                        <p:cTn id="59" dur="1000" fill="hold"/>
                                        <p:tgtEl>
                                          <p:spTgt spid="7"/>
                                        </p:tgtEl>
                                        <p:attrNameLst>
                                          <p:attrName>ppt_x</p:attrName>
                                          <p:attrName>ppt_y</p:attrName>
                                        </p:attrNameLst>
                                      </p:cBhvr>
                                      <p:rCtr x="15951" y="33935"/>
                                    </p:animMotion>
                                  </p:childTnLst>
                                </p:cTn>
                              </p:par>
                              <p:par>
                                <p:cTn id="60" presetID="9" presetClass="exit" presetSubtype="0" fill="hold" grpId="1" nodeType="withEffect">
                                  <p:stCondLst>
                                    <p:cond delay="500"/>
                                  </p:stCondLst>
                                  <p:childTnLst>
                                    <p:animEffect transition="out" filter="dissolve">
                                      <p:cBhvr>
                                        <p:cTn id="61" dur="2000"/>
                                        <p:tgtEl>
                                          <p:spTgt spid="11"/>
                                        </p:tgtEl>
                                      </p:cBhvr>
                                    </p:animEffect>
                                    <p:set>
                                      <p:cBhvr>
                                        <p:cTn id="62" dur="1" fill="hold">
                                          <p:stCondLst>
                                            <p:cond delay="1999"/>
                                          </p:stCondLst>
                                        </p:cTn>
                                        <p:tgtEl>
                                          <p:spTgt spid="11"/>
                                        </p:tgtEl>
                                        <p:attrNameLst>
                                          <p:attrName>style.visibility</p:attrName>
                                        </p:attrNameLst>
                                      </p:cBhvr>
                                      <p:to>
                                        <p:strVal val="hidden"/>
                                      </p:to>
                                    </p:set>
                                  </p:childTnLst>
                                </p:cTn>
                              </p:par>
                              <p:par>
                                <p:cTn id="63" presetID="9" presetClass="exit" presetSubtype="0" fill="hold" nodeType="withEffect">
                                  <p:stCondLst>
                                    <p:cond delay="500"/>
                                  </p:stCondLst>
                                  <p:childTnLst>
                                    <p:animEffect transition="out" filter="dissolve">
                                      <p:cBhvr>
                                        <p:cTn id="64" dur="2000"/>
                                        <p:tgtEl>
                                          <p:spTgt spid="5"/>
                                        </p:tgtEl>
                                      </p:cBhvr>
                                    </p:animEffect>
                                    <p:set>
                                      <p:cBhvr>
                                        <p:cTn id="65" dur="1" fill="hold">
                                          <p:stCondLst>
                                            <p:cond delay="1999"/>
                                          </p:stCondLst>
                                        </p:cTn>
                                        <p:tgtEl>
                                          <p:spTgt spid="5"/>
                                        </p:tgtEl>
                                        <p:attrNameLst>
                                          <p:attrName>style.visibility</p:attrName>
                                        </p:attrNameLst>
                                      </p:cBhvr>
                                      <p:to>
                                        <p:strVal val="hidden"/>
                                      </p:to>
                                    </p:set>
                                  </p:childTnLst>
                                </p:cTn>
                              </p:par>
                              <p:par>
                                <p:cTn id="66" presetID="9" presetClass="exit" presetSubtype="0" fill="hold" grpId="1" nodeType="withEffect">
                                  <p:stCondLst>
                                    <p:cond delay="500"/>
                                  </p:stCondLst>
                                  <p:childTnLst>
                                    <p:animEffect transition="out" filter="dissolve">
                                      <p:cBhvr>
                                        <p:cTn id="67" dur="2000"/>
                                        <p:tgtEl>
                                          <p:spTgt spid="10"/>
                                        </p:tgtEl>
                                      </p:cBhvr>
                                    </p:animEffect>
                                    <p:set>
                                      <p:cBhvr>
                                        <p:cTn id="68" dur="1" fill="hold">
                                          <p:stCondLst>
                                            <p:cond delay="1999"/>
                                          </p:stCondLst>
                                        </p:cTn>
                                        <p:tgtEl>
                                          <p:spTgt spid="10"/>
                                        </p:tgtEl>
                                        <p:attrNameLst>
                                          <p:attrName>style.visibility</p:attrName>
                                        </p:attrNameLst>
                                      </p:cBhvr>
                                      <p:to>
                                        <p:strVal val="hidden"/>
                                      </p:to>
                                    </p:set>
                                  </p:childTnLst>
                                </p:cTn>
                              </p:par>
                              <p:par>
                                <p:cTn id="69" presetID="9" presetClass="exit" presetSubtype="0" fill="hold" grpId="1" nodeType="withEffect">
                                  <p:stCondLst>
                                    <p:cond delay="500"/>
                                  </p:stCondLst>
                                  <p:childTnLst>
                                    <p:animEffect transition="out" filter="dissolve">
                                      <p:cBhvr>
                                        <p:cTn id="70" dur="2000"/>
                                        <p:tgtEl>
                                          <p:spTgt spid="8"/>
                                        </p:tgtEl>
                                      </p:cBhvr>
                                    </p:animEffect>
                                    <p:set>
                                      <p:cBhvr>
                                        <p:cTn id="71" dur="1" fill="hold">
                                          <p:stCondLst>
                                            <p:cond delay="1999"/>
                                          </p:stCondLst>
                                        </p:cTn>
                                        <p:tgtEl>
                                          <p:spTgt spid="8"/>
                                        </p:tgtEl>
                                        <p:attrNameLst>
                                          <p:attrName>style.visibility</p:attrName>
                                        </p:attrNameLst>
                                      </p:cBhvr>
                                      <p:to>
                                        <p:strVal val="hidden"/>
                                      </p:to>
                                    </p:set>
                                  </p:childTnLst>
                                </p:cTn>
                              </p:par>
                              <p:par>
                                <p:cTn id="72" presetID="9" presetClass="exit" presetSubtype="0" fill="hold" grpId="1" nodeType="withEffect">
                                  <p:stCondLst>
                                    <p:cond delay="500"/>
                                  </p:stCondLst>
                                  <p:childTnLst>
                                    <p:animEffect transition="out" filter="dissolve">
                                      <p:cBhvr>
                                        <p:cTn id="73" dur="2000"/>
                                        <p:tgtEl>
                                          <p:spTgt spid="9"/>
                                        </p:tgtEl>
                                      </p:cBhvr>
                                    </p:animEffect>
                                    <p:set>
                                      <p:cBhvr>
                                        <p:cTn id="74" dur="1" fill="hold">
                                          <p:stCondLst>
                                            <p:cond delay="1999"/>
                                          </p:stCondLst>
                                        </p:cTn>
                                        <p:tgtEl>
                                          <p:spTgt spid="9"/>
                                        </p:tgtEl>
                                        <p:attrNameLst>
                                          <p:attrName>style.visibility</p:attrName>
                                        </p:attrNameLst>
                                      </p:cBhvr>
                                      <p:to>
                                        <p:strVal val="hidden"/>
                                      </p:to>
                                    </p:set>
                                  </p:childTnLst>
                                </p:cTn>
                              </p:par>
                              <p:par>
                                <p:cTn id="75" presetID="9" presetClass="exit" presetSubtype="0" fill="hold" grpId="1" nodeType="withEffect">
                                  <p:stCondLst>
                                    <p:cond delay="500"/>
                                  </p:stCondLst>
                                  <p:childTnLst>
                                    <p:animEffect transition="out" filter="dissolve">
                                      <p:cBhvr>
                                        <p:cTn id="76" dur="2000"/>
                                        <p:tgtEl>
                                          <p:spTgt spid="4"/>
                                        </p:tgtEl>
                                      </p:cBhvr>
                                    </p:animEffect>
                                    <p:set>
                                      <p:cBhvr>
                                        <p:cTn id="77" dur="1" fill="hold">
                                          <p:stCondLst>
                                            <p:cond delay="1999"/>
                                          </p:stCondLst>
                                        </p:cTn>
                                        <p:tgtEl>
                                          <p:spTgt spid="4"/>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1000"/>
                                        <p:tgtEl>
                                          <p:spTgt spid="14"/>
                                        </p:tgtEl>
                                      </p:cBhvr>
                                    </p:animEffect>
                                    <p:set>
                                      <p:cBhvr>
                                        <p:cTn id="80" dur="1" fill="hold">
                                          <p:stCondLst>
                                            <p:cond delay="999"/>
                                          </p:stCondLst>
                                        </p:cTn>
                                        <p:tgtEl>
                                          <p:spTgt spid="14"/>
                                        </p:tgtEl>
                                        <p:attrNameLst>
                                          <p:attrName>style.visibility</p:attrName>
                                        </p:attrNameLst>
                                      </p:cBhvr>
                                      <p:to>
                                        <p:strVal val="hidden"/>
                                      </p:to>
                                    </p:set>
                                  </p:childTnLst>
                                </p:cTn>
                              </p:par>
                              <p:par>
                                <p:cTn id="81" presetID="9" presetClass="entr" presetSubtype="0" fill="hold" grpId="0" nodeType="withEffect">
                                  <p:stCondLst>
                                    <p:cond delay="4000"/>
                                  </p:stCondLst>
                                  <p:childTnLst>
                                    <p:set>
                                      <p:cBhvr>
                                        <p:cTn id="82" dur="1" fill="hold">
                                          <p:stCondLst>
                                            <p:cond delay="0"/>
                                          </p:stCondLst>
                                        </p:cTn>
                                        <p:tgtEl>
                                          <p:spTgt spid="30"/>
                                        </p:tgtEl>
                                        <p:attrNameLst>
                                          <p:attrName>style.visibility</p:attrName>
                                        </p:attrNameLst>
                                      </p:cBhvr>
                                      <p:to>
                                        <p:strVal val="visible"/>
                                      </p:to>
                                    </p:set>
                                    <p:animEffect transition="in" filter="dissolve">
                                      <p:cBhvr>
                                        <p:cTn id="83" dur="500"/>
                                        <p:tgtEl>
                                          <p:spTgt spid="30"/>
                                        </p:tgtEl>
                                      </p:cBhvr>
                                    </p:animEffect>
                                  </p:childTnLst>
                                </p:cTn>
                              </p:par>
                              <p:par>
                                <p:cTn id="84" presetID="9" presetClass="exit" presetSubtype="0" fill="hold" nodeType="withEffect">
                                  <p:stCondLst>
                                    <p:cond delay="0"/>
                                  </p:stCondLst>
                                  <p:childTnLst>
                                    <p:animEffect transition="out" filter="dissolve">
                                      <p:cBhvr>
                                        <p:cTn id="85" dur="5000"/>
                                        <p:tgtEl>
                                          <p:spTgt spid="13"/>
                                        </p:tgtEl>
                                      </p:cBhvr>
                                    </p:animEffect>
                                    <p:set>
                                      <p:cBhvr>
                                        <p:cTn id="86" dur="1" fill="hold">
                                          <p:stCondLst>
                                            <p:cond delay="4999"/>
                                          </p:stCondLst>
                                        </p:cTn>
                                        <p:tgtEl>
                                          <p:spTgt spid="1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4"/>
                                        </p:tgtEl>
                                        <p:attrNameLst>
                                          <p:attrName>style.visibility</p:attrName>
                                        </p:attrNameLst>
                                      </p:cBhvr>
                                      <p:to>
                                        <p:strVal val="hidden"/>
                                      </p:to>
                                    </p:set>
                                  </p:childTnLst>
                                </p:cTn>
                              </p:par>
                              <p:par>
                                <p:cTn id="89" presetID="12" presetClass="entr" presetSubtype="1" fill="hold" grpId="0" nodeType="withEffect">
                                  <p:stCondLst>
                                    <p:cond delay="500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2000"/>
                                        <p:tgtEl>
                                          <p:spTgt spid="27"/>
                                        </p:tgtEl>
                                        <p:attrNameLst>
                                          <p:attrName>ppt_y</p:attrName>
                                        </p:attrNameLst>
                                      </p:cBhvr>
                                      <p:tavLst>
                                        <p:tav tm="0">
                                          <p:val>
                                            <p:strVal val="#ppt_y-#ppt_h*1.125000"/>
                                          </p:val>
                                        </p:tav>
                                        <p:tav tm="100000">
                                          <p:val>
                                            <p:strVal val="#ppt_y"/>
                                          </p:val>
                                        </p:tav>
                                      </p:tavLst>
                                    </p:anim>
                                    <p:animEffect transition="in" filter="wipe(down)">
                                      <p:cBhvr>
                                        <p:cTn id="92" dur="2000"/>
                                        <p:tgtEl>
                                          <p:spTgt spid="27"/>
                                        </p:tgtEl>
                                      </p:cBhvr>
                                    </p:animEffect>
                                  </p:childTnLst>
                                </p:cTn>
                              </p:par>
                              <p:par>
                                <p:cTn id="93" presetID="12" presetClass="entr" presetSubtype="4" fill="hold" nodeType="withEffect">
                                  <p:stCondLst>
                                    <p:cond delay="600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1000"/>
                                        <p:tgtEl>
                                          <p:spTgt spid="16"/>
                                        </p:tgtEl>
                                        <p:attrNameLst>
                                          <p:attrName>ppt_y</p:attrName>
                                        </p:attrNameLst>
                                      </p:cBhvr>
                                      <p:tavLst>
                                        <p:tav tm="0">
                                          <p:val>
                                            <p:strVal val="#ppt_y+#ppt_h*1.125000"/>
                                          </p:val>
                                        </p:tav>
                                        <p:tav tm="100000">
                                          <p:val>
                                            <p:strVal val="#ppt_y"/>
                                          </p:val>
                                        </p:tav>
                                      </p:tavLst>
                                    </p:anim>
                                    <p:animEffect transition="in" filter="wipe(up)">
                                      <p:cBhvr>
                                        <p:cTn id="96" dur="1000"/>
                                        <p:tgtEl>
                                          <p:spTgt spid="16"/>
                                        </p:tgtEl>
                                      </p:cBhvr>
                                    </p:animEffect>
                                  </p:childTnLst>
                                </p:cTn>
                              </p:par>
                              <p:par>
                                <p:cTn id="97" presetID="12" presetClass="entr" presetSubtype="4" fill="hold" nodeType="withEffect">
                                  <p:stCondLst>
                                    <p:cond delay="600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1000"/>
                                        <p:tgtEl>
                                          <p:spTgt spid="15"/>
                                        </p:tgtEl>
                                        <p:attrNameLst>
                                          <p:attrName>ppt_y</p:attrName>
                                        </p:attrNameLst>
                                      </p:cBhvr>
                                      <p:tavLst>
                                        <p:tav tm="0">
                                          <p:val>
                                            <p:strVal val="#ppt_y+#ppt_h*1.125000"/>
                                          </p:val>
                                        </p:tav>
                                        <p:tav tm="100000">
                                          <p:val>
                                            <p:strVal val="#ppt_y"/>
                                          </p:val>
                                        </p:tav>
                                      </p:tavLst>
                                    </p:anim>
                                    <p:animEffect transition="in" filter="wipe(up)">
                                      <p:cBhvr>
                                        <p:cTn id="100" dur="1000"/>
                                        <p:tgtEl>
                                          <p:spTgt spid="15"/>
                                        </p:tgtEl>
                                      </p:cBhvr>
                                    </p:animEffect>
                                  </p:childTnLst>
                                </p:cTn>
                              </p:par>
                              <p:par>
                                <p:cTn id="101" presetID="12" presetClass="entr" presetSubtype="4" fill="hold" grpId="0" nodeType="withEffect">
                                  <p:stCondLst>
                                    <p:cond delay="600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1000"/>
                                        <p:tgtEl>
                                          <p:spTgt spid="19"/>
                                        </p:tgtEl>
                                        <p:attrNameLst>
                                          <p:attrName>ppt_y</p:attrName>
                                        </p:attrNameLst>
                                      </p:cBhvr>
                                      <p:tavLst>
                                        <p:tav tm="0">
                                          <p:val>
                                            <p:strVal val="#ppt_y+#ppt_h*1.125000"/>
                                          </p:val>
                                        </p:tav>
                                        <p:tav tm="100000">
                                          <p:val>
                                            <p:strVal val="#ppt_y"/>
                                          </p:val>
                                        </p:tav>
                                      </p:tavLst>
                                    </p:anim>
                                    <p:animEffect transition="in" filter="wipe(up)">
                                      <p:cBhvr>
                                        <p:cTn id="104" dur="1000"/>
                                        <p:tgtEl>
                                          <p:spTgt spid="19"/>
                                        </p:tgtEl>
                                      </p:cBhvr>
                                    </p:animEffect>
                                  </p:childTnLst>
                                </p:cTn>
                              </p:par>
                              <p:par>
                                <p:cTn id="105" presetID="12" presetClass="entr" presetSubtype="4" fill="hold" grpId="0" nodeType="withEffect">
                                  <p:stCondLst>
                                    <p:cond delay="6000"/>
                                  </p:stCondLst>
                                  <p:childTnLst>
                                    <p:set>
                                      <p:cBhvr>
                                        <p:cTn id="106" dur="1" fill="hold">
                                          <p:stCondLst>
                                            <p:cond delay="0"/>
                                          </p:stCondLst>
                                        </p:cTn>
                                        <p:tgtEl>
                                          <p:spTgt spid="72"/>
                                        </p:tgtEl>
                                        <p:attrNameLst>
                                          <p:attrName>style.visibility</p:attrName>
                                        </p:attrNameLst>
                                      </p:cBhvr>
                                      <p:to>
                                        <p:strVal val="visible"/>
                                      </p:to>
                                    </p:set>
                                    <p:anim calcmode="lin" valueType="num">
                                      <p:cBhvr additive="base">
                                        <p:cTn id="107" dur="1000"/>
                                        <p:tgtEl>
                                          <p:spTgt spid="72"/>
                                        </p:tgtEl>
                                        <p:attrNameLst>
                                          <p:attrName>ppt_y</p:attrName>
                                        </p:attrNameLst>
                                      </p:cBhvr>
                                      <p:tavLst>
                                        <p:tav tm="0">
                                          <p:val>
                                            <p:strVal val="#ppt_y+#ppt_h*1.125000"/>
                                          </p:val>
                                        </p:tav>
                                        <p:tav tm="100000">
                                          <p:val>
                                            <p:strVal val="#ppt_y"/>
                                          </p:val>
                                        </p:tav>
                                      </p:tavLst>
                                    </p:anim>
                                    <p:animEffect transition="in" filter="wipe(up)">
                                      <p:cBhvr>
                                        <p:cTn id="108" dur="1000"/>
                                        <p:tgtEl>
                                          <p:spTgt spid="72"/>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8"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500"/>
                                        <p:tgtEl>
                                          <p:spTgt spid="20"/>
                                        </p:tgtEl>
                                        <p:attrNameLst>
                                          <p:attrName>ppt_x</p:attrName>
                                        </p:attrNameLst>
                                      </p:cBhvr>
                                      <p:tavLst>
                                        <p:tav tm="0">
                                          <p:val>
                                            <p:strVal val="#ppt_x-#ppt_w*1.125000"/>
                                          </p:val>
                                        </p:tav>
                                        <p:tav tm="100000">
                                          <p:val>
                                            <p:strVal val="#ppt_x"/>
                                          </p:val>
                                        </p:tav>
                                      </p:tavLst>
                                    </p:anim>
                                    <p:animEffect transition="in" filter="wipe(right)">
                                      <p:cBhvr>
                                        <p:cTn id="114" dur="500"/>
                                        <p:tgtEl>
                                          <p:spTgt spid="20"/>
                                        </p:tgtEl>
                                      </p:cBhvr>
                                    </p:animEffect>
                                  </p:childTnLst>
                                </p:cTn>
                              </p:par>
                              <p:par>
                                <p:cTn id="115" presetID="9" presetClass="entr" presetSubtype="0" fill="hold" nodeType="withEffect">
                                  <p:stCondLst>
                                    <p:cond delay="0"/>
                                  </p:stCondLst>
                                  <p:childTnLst>
                                    <p:set>
                                      <p:cBhvr>
                                        <p:cTn id="116" dur="1" fill="hold">
                                          <p:stCondLst>
                                            <p:cond delay="0"/>
                                          </p:stCondLst>
                                        </p:cTn>
                                        <p:tgtEl>
                                          <p:spTgt spid="20">
                                            <p:txEl>
                                              <p:pRg st="0" end="0"/>
                                            </p:txEl>
                                          </p:spTgt>
                                        </p:tgtEl>
                                        <p:attrNameLst>
                                          <p:attrName>style.visibility</p:attrName>
                                        </p:attrNameLst>
                                      </p:cBhvr>
                                      <p:to>
                                        <p:strVal val="visible"/>
                                      </p:to>
                                    </p:set>
                                    <p:animEffect transition="in" filter="dissolve">
                                      <p:cBhvr>
                                        <p:cTn id="117" dur="3000"/>
                                        <p:tgtEl>
                                          <p:spTgt spid="20">
                                            <p:txEl>
                                              <p:pRg st="0" end="0"/>
                                            </p:txEl>
                                          </p:spTgt>
                                        </p:tgtEl>
                                      </p:cBhvr>
                                    </p:animEffect>
                                  </p:childTnLst>
                                </p:cTn>
                              </p:par>
                              <p:par>
                                <p:cTn id="118" presetID="9" presetClass="entr" presetSubtype="0" fill="hold" nodeType="withEffect">
                                  <p:stCondLst>
                                    <p:cond delay="0"/>
                                  </p:stCondLst>
                                  <p:childTnLst>
                                    <p:set>
                                      <p:cBhvr>
                                        <p:cTn id="119" dur="1" fill="hold">
                                          <p:stCondLst>
                                            <p:cond delay="0"/>
                                          </p:stCondLst>
                                        </p:cTn>
                                        <p:tgtEl>
                                          <p:spTgt spid="20">
                                            <p:txEl>
                                              <p:pRg st="1" end="1"/>
                                            </p:txEl>
                                          </p:spTgt>
                                        </p:tgtEl>
                                        <p:attrNameLst>
                                          <p:attrName>style.visibility</p:attrName>
                                        </p:attrNameLst>
                                      </p:cBhvr>
                                      <p:to>
                                        <p:strVal val="visible"/>
                                      </p:to>
                                    </p:set>
                                    <p:animEffect transition="in" filter="dissolve">
                                      <p:cBhvr>
                                        <p:cTn id="120" dur="3000"/>
                                        <p:tgtEl>
                                          <p:spTgt spid="20">
                                            <p:txEl>
                                              <p:pRg st="1" end="1"/>
                                            </p:txEl>
                                          </p:spTgt>
                                        </p:tgtEl>
                                      </p:cBhvr>
                                    </p:animEffect>
                                  </p:childTnLst>
                                </p:cTn>
                              </p:par>
                              <p:par>
                                <p:cTn id="121" presetID="9" presetClass="entr" presetSubtype="0" fill="hold" nodeType="withEffect">
                                  <p:stCondLst>
                                    <p:cond delay="0"/>
                                  </p:stCondLst>
                                  <p:childTnLst>
                                    <p:set>
                                      <p:cBhvr>
                                        <p:cTn id="122" dur="1" fill="hold">
                                          <p:stCondLst>
                                            <p:cond delay="0"/>
                                          </p:stCondLst>
                                        </p:cTn>
                                        <p:tgtEl>
                                          <p:spTgt spid="20">
                                            <p:txEl>
                                              <p:pRg st="2" end="2"/>
                                            </p:txEl>
                                          </p:spTgt>
                                        </p:tgtEl>
                                        <p:attrNameLst>
                                          <p:attrName>style.visibility</p:attrName>
                                        </p:attrNameLst>
                                      </p:cBhvr>
                                      <p:to>
                                        <p:strVal val="visible"/>
                                      </p:to>
                                    </p:set>
                                    <p:animEffect transition="in" filter="dissolve">
                                      <p:cBhvr>
                                        <p:cTn id="123" dur="3000"/>
                                        <p:tgtEl>
                                          <p:spTgt spid="20">
                                            <p:txEl>
                                              <p:pRg st="2" end="2"/>
                                            </p:txEl>
                                          </p:spTgt>
                                        </p:tgtEl>
                                      </p:cBhvr>
                                    </p:animEffect>
                                  </p:childTnLst>
                                </p:cTn>
                              </p:par>
                              <p:par>
                                <p:cTn id="124" presetID="9" presetClass="entr" presetSubtype="0" fill="hold" nodeType="withEffect">
                                  <p:stCondLst>
                                    <p:cond delay="0"/>
                                  </p:stCondLst>
                                  <p:childTnLst>
                                    <p:set>
                                      <p:cBhvr>
                                        <p:cTn id="125" dur="1" fill="hold">
                                          <p:stCondLst>
                                            <p:cond delay="0"/>
                                          </p:stCondLst>
                                        </p:cTn>
                                        <p:tgtEl>
                                          <p:spTgt spid="20">
                                            <p:txEl>
                                              <p:pRg st="3" end="3"/>
                                            </p:txEl>
                                          </p:spTgt>
                                        </p:tgtEl>
                                        <p:attrNameLst>
                                          <p:attrName>style.visibility</p:attrName>
                                        </p:attrNameLst>
                                      </p:cBhvr>
                                      <p:to>
                                        <p:strVal val="visible"/>
                                      </p:to>
                                    </p:set>
                                    <p:animEffect transition="in" filter="dissolve">
                                      <p:cBhvr>
                                        <p:cTn id="126" dur="3000"/>
                                        <p:tgtEl>
                                          <p:spTgt spid="20">
                                            <p:txEl>
                                              <p:pRg st="3" end="3"/>
                                            </p:txEl>
                                          </p:spTgt>
                                        </p:tgtEl>
                                      </p:cBhvr>
                                    </p:animEffect>
                                  </p:childTnLst>
                                </p:cTn>
                              </p:par>
                              <p:par>
                                <p:cTn id="127" presetID="9" presetClass="entr" presetSubtype="0" fill="hold" nodeType="withEffect">
                                  <p:stCondLst>
                                    <p:cond delay="0"/>
                                  </p:stCondLst>
                                  <p:childTnLst>
                                    <p:set>
                                      <p:cBhvr>
                                        <p:cTn id="128" dur="1" fill="hold">
                                          <p:stCondLst>
                                            <p:cond delay="0"/>
                                          </p:stCondLst>
                                        </p:cTn>
                                        <p:tgtEl>
                                          <p:spTgt spid="20">
                                            <p:txEl>
                                              <p:pRg st="4" end="4"/>
                                            </p:txEl>
                                          </p:spTgt>
                                        </p:tgtEl>
                                        <p:attrNameLst>
                                          <p:attrName>style.visibility</p:attrName>
                                        </p:attrNameLst>
                                      </p:cBhvr>
                                      <p:to>
                                        <p:strVal val="visible"/>
                                      </p:to>
                                    </p:set>
                                    <p:animEffect transition="in" filter="dissolve">
                                      <p:cBhvr>
                                        <p:cTn id="129" dur="3000"/>
                                        <p:tgtEl>
                                          <p:spTgt spid="20">
                                            <p:txEl>
                                              <p:pRg st="4" end="4"/>
                                            </p:txEl>
                                          </p:spTgt>
                                        </p:tgtEl>
                                      </p:cBhvr>
                                    </p:animEffect>
                                  </p:childTnLst>
                                </p:cTn>
                              </p:par>
                              <p:par>
                                <p:cTn id="130" presetID="31" presetClass="entr" presetSubtype="0" fill="hold" nodeType="with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1000" fill="hold"/>
                                        <p:tgtEl>
                                          <p:spTgt spid="23"/>
                                        </p:tgtEl>
                                        <p:attrNameLst>
                                          <p:attrName>ppt_w</p:attrName>
                                        </p:attrNameLst>
                                      </p:cBhvr>
                                      <p:tavLst>
                                        <p:tav tm="0">
                                          <p:val>
                                            <p:fltVal val="0"/>
                                          </p:val>
                                        </p:tav>
                                        <p:tav tm="100000">
                                          <p:val>
                                            <p:strVal val="#ppt_w"/>
                                          </p:val>
                                        </p:tav>
                                      </p:tavLst>
                                    </p:anim>
                                    <p:anim calcmode="lin" valueType="num">
                                      <p:cBhvr>
                                        <p:cTn id="133" dur="1000" fill="hold"/>
                                        <p:tgtEl>
                                          <p:spTgt spid="23"/>
                                        </p:tgtEl>
                                        <p:attrNameLst>
                                          <p:attrName>ppt_h</p:attrName>
                                        </p:attrNameLst>
                                      </p:cBhvr>
                                      <p:tavLst>
                                        <p:tav tm="0">
                                          <p:val>
                                            <p:fltVal val="0"/>
                                          </p:val>
                                        </p:tav>
                                        <p:tav tm="100000">
                                          <p:val>
                                            <p:strVal val="#ppt_h"/>
                                          </p:val>
                                        </p:tav>
                                      </p:tavLst>
                                    </p:anim>
                                    <p:anim calcmode="lin" valueType="num">
                                      <p:cBhvr>
                                        <p:cTn id="134" dur="1000" fill="hold"/>
                                        <p:tgtEl>
                                          <p:spTgt spid="23"/>
                                        </p:tgtEl>
                                        <p:attrNameLst>
                                          <p:attrName>style.rotation</p:attrName>
                                        </p:attrNameLst>
                                      </p:cBhvr>
                                      <p:tavLst>
                                        <p:tav tm="0">
                                          <p:val>
                                            <p:fltVal val="90"/>
                                          </p:val>
                                        </p:tav>
                                        <p:tav tm="100000">
                                          <p:val>
                                            <p:fltVal val="0"/>
                                          </p:val>
                                        </p:tav>
                                      </p:tavLst>
                                    </p:anim>
                                    <p:animEffect transition="in" filter="fade">
                                      <p:cBhvr>
                                        <p:cTn id="135" dur="1000"/>
                                        <p:tgtEl>
                                          <p:spTgt spid="23"/>
                                        </p:tgtEl>
                                      </p:cBhvr>
                                    </p:animEffect>
                                  </p:childTnLst>
                                </p:cTn>
                              </p:par>
                              <p:par>
                                <p:cTn id="136" presetID="12" presetClass="entr" presetSubtype="8" fill="hold" grpId="0" nodeType="withEffect">
                                  <p:stCondLst>
                                    <p:cond delay="500"/>
                                  </p:stCondLst>
                                  <p:childTnLst>
                                    <p:set>
                                      <p:cBhvr>
                                        <p:cTn id="137" dur="1" fill="hold">
                                          <p:stCondLst>
                                            <p:cond delay="0"/>
                                          </p:stCondLst>
                                        </p:cTn>
                                        <p:tgtEl>
                                          <p:spTgt spid="75"/>
                                        </p:tgtEl>
                                        <p:attrNameLst>
                                          <p:attrName>style.visibility</p:attrName>
                                        </p:attrNameLst>
                                      </p:cBhvr>
                                      <p:to>
                                        <p:strVal val="visible"/>
                                      </p:to>
                                    </p:set>
                                    <p:anim calcmode="lin" valueType="num">
                                      <p:cBhvr additive="base">
                                        <p:cTn id="138" dur="500"/>
                                        <p:tgtEl>
                                          <p:spTgt spid="75"/>
                                        </p:tgtEl>
                                        <p:attrNameLst>
                                          <p:attrName>ppt_x</p:attrName>
                                        </p:attrNameLst>
                                      </p:cBhvr>
                                      <p:tavLst>
                                        <p:tav tm="0">
                                          <p:val>
                                            <p:strVal val="#ppt_x-#ppt_w*1.125000"/>
                                          </p:val>
                                        </p:tav>
                                        <p:tav tm="100000">
                                          <p:val>
                                            <p:strVal val="#ppt_x"/>
                                          </p:val>
                                        </p:tav>
                                      </p:tavLst>
                                    </p:anim>
                                    <p:animEffect transition="in" filter="wipe(right)">
                                      <p:cBhvr>
                                        <p:cTn id="139" dur="500"/>
                                        <p:tgtEl>
                                          <p:spTgt spid="75"/>
                                        </p:tgtEl>
                                      </p:cBhvr>
                                    </p:animEffect>
                                  </p:childTnLst>
                                </p:cTn>
                              </p:par>
                              <p:par>
                                <p:cTn id="140" presetID="9" presetClass="entr" presetSubtype="0" fill="hold" nodeType="withEffect">
                                  <p:stCondLst>
                                    <p:cond delay="0"/>
                                  </p:stCondLst>
                                  <p:childTnLst>
                                    <p:set>
                                      <p:cBhvr>
                                        <p:cTn id="141" dur="1" fill="hold">
                                          <p:stCondLst>
                                            <p:cond delay="0"/>
                                          </p:stCondLst>
                                        </p:cTn>
                                        <p:tgtEl>
                                          <p:spTgt spid="75">
                                            <p:txEl>
                                              <p:pRg st="0" end="0"/>
                                            </p:txEl>
                                          </p:spTgt>
                                        </p:tgtEl>
                                        <p:attrNameLst>
                                          <p:attrName>style.visibility</p:attrName>
                                        </p:attrNameLst>
                                      </p:cBhvr>
                                      <p:to>
                                        <p:strVal val="visible"/>
                                      </p:to>
                                    </p:set>
                                    <p:animEffect transition="in" filter="dissolve">
                                      <p:cBhvr>
                                        <p:cTn id="142" dur="3000"/>
                                        <p:tgtEl>
                                          <p:spTgt spid="75">
                                            <p:txEl>
                                              <p:pRg st="0" end="0"/>
                                            </p:txEl>
                                          </p:spTgt>
                                        </p:tgtEl>
                                      </p:cBhvr>
                                    </p:animEffect>
                                  </p:childTnLst>
                                </p:cTn>
                              </p:par>
                              <p:par>
                                <p:cTn id="143" presetID="12" presetClass="entr" presetSubtype="8" fill="hold" grpId="0" nodeType="withEffect">
                                  <p:stCondLst>
                                    <p:cond delay="500"/>
                                  </p:stCondLst>
                                  <p:childTnLst>
                                    <p:set>
                                      <p:cBhvr>
                                        <p:cTn id="144" dur="1" fill="hold">
                                          <p:stCondLst>
                                            <p:cond delay="0"/>
                                          </p:stCondLst>
                                        </p:cTn>
                                        <p:tgtEl>
                                          <p:spTgt spid="80"/>
                                        </p:tgtEl>
                                        <p:attrNameLst>
                                          <p:attrName>style.visibility</p:attrName>
                                        </p:attrNameLst>
                                      </p:cBhvr>
                                      <p:to>
                                        <p:strVal val="visible"/>
                                      </p:to>
                                    </p:set>
                                    <p:anim calcmode="lin" valueType="num">
                                      <p:cBhvr additive="base">
                                        <p:cTn id="145" dur="500"/>
                                        <p:tgtEl>
                                          <p:spTgt spid="80"/>
                                        </p:tgtEl>
                                        <p:attrNameLst>
                                          <p:attrName>ppt_x</p:attrName>
                                        </p:attrNameLst>
                                      </p:cBhvr>
                                      <p:tavLst>
                                        <p:tav tm="0">
                                          <p:val>
                                            <p:strVal val="#ppt_x-#ppt_w*1.125000"/>
                                          </p:val>
                                        </p:tav>
                                        <p:tav tm="100000">
                                          <p:val>
                                            <p:strVal val="#ppt_x"/>
                                          </p:val>
                                        </p:tav>
                                      </p:tavLst>
                                    </p:anim>
                                    <p:animEffect transition="in" filter="wipe(right)">
                                      <p:cBhvr>
                                        <p:cTn id="146" dur="500"/>
                                        <p:tgtEl>
                                          <p:spTgt spid="80"/>
                                        </p:tgtEl>
                                      </p:cBhvr>
                                    </p:animEffect>
                                  </p:childTnLst>
                                </p:cTn>
                              </p:par>
                              <p:par>
                                <p:cTn id="147" presetID="9" presetClass="entr" presetSubtype="0" fill="hold" nodeType="withEffect">
                                  <p:stCondLst>
                                    <p:cond delay="0"/>
                                  </p:stCondLst>
                                  <p:childTnLst>
                                    <p:set>
                                      <p:cBhvr>
                                        <p:cTn id="148" dur="1" fill="hold">
                                          <p:stCondLst>
                                            <p:cond delay="0"/>
                                          </p:stCondLst>
                                        </p:cTn>
                                        <p:tgtEl>
                                          <p:spTgt spid="80">
                                            <p:txEl>
                                              <p:pRg st="0" end="0"/>
                                            </p:txEl>
                                          </p:spTgt>
                                        </p:tgtEl>
                                        <p:attrNameLst>
                                          <p:attrName>style.visibility</p:attrName>
                                        </p:attrNameLst>
                                      </p:cBhvr>
                                      <p:to>
                                        <p:strVal val="visible"/>
                                      </p:to>
                                    </p:set>
                                    <p:animEffect transition="in" filter="dissolve">
                                      <p:cBhvr>
                                        <p:cTn id="149" dur="3000"/>
                                        <p:tgtEl>
                                          <p:spTgt spid="80">
                                            <p:txEl>
                                              <p:pRg st="0" end="0"/>
                                            </p:txEl>
                                          </p:spTgt>
                                        </p:tgtEl>
                                      </p:cBhvr>
                                    </p:animEffect>
                                  </p:childTnLst>
                                </p:cTn>
                              </p:par>
                              <p:par>
                                <p:cTn id="150" presetID="12" presetClass="entr" presetSubtype="8" fill="hold" grpId="0" nodeType="withEffect">
                                  <p:stCondLst>
                                    <p:cond delay="500"/>
                                  </p:stCondLst>
                                  <p:childTnLst>
                                    <p:set>
                                      <p:cBhvr>
                                        <p:cTn id="151" dur="1" fill="hold">
                                          <p:stCondLst>
                                            <p:cond delay="0"/>
                                          </p:stCondLst>
                                        </p:cTn>
                                        <p:tgtEl>
                                          <p:spTgt spid="81"/>
                                        </p:tgtEl>
                                        <p:attrNameLst>
                                          <p:attrName>style.visibility</p:attrName>
                                        </p:attrNameLst>
                                      </p:cBhvr>
                                      <p:to>
                                        <p:strVal val="visible"/>
                                      </p:to>
                                    </p:set>
                                    <p:anim calcmode="lin" valueType="num">
                                      <p:cBhvr additive="base">
                                        <p:cTn id="152" dur="500"/>
                                        <p:tgtEl>
                                          <p:spTgt spid="81"/>
                                        </p:tgtEl>
                                        <p:attrNameLst>
                                          <p:attrName>ppt_x</p:attrName>
                                        </p:attrNameLst>
                                      </p:cBhvr>
                                      <p:tavLst>
                                        <p:tav tm="0">
                                          <p:val>
                                            <p:strVal val="#ppt_x-#ppt_w*1.125000"/>
                                          </p:val>
                                        </p:tav>
                                        <p:tav tm="100000">
                                          <p:val>
                                            <p:strVal val="#ppt_x"/>
                                          </p:val>
                                        </p:tav>
                                      </p:tavLst>
                                    </p:anim>
                                    <p:animEffect transition="in" filter="wipe(right)">
                                      <p:cBhvr>
                                        <p:cTn id="153" dur="500"/>
                                        <p:tgtEl>
                                          <p:spTgt spid="81"/>
                                        </p:tgtEl>
                                      </p:cBhvr>
                                    </p:animEffect>
                                  </p:childTnLst>
                                </p:cTn>
                              </p:par>
                              <p:par>
                                <p:cTn id="154" presetID="9" presetClass="entr" presetSubtype="0" fill="hold" nodeType="withEffect">
                                  <p:stCondLst>
                                    <p:cond delay="0"/>
                                  </p:stCondLst>
                                  <p:childTnLst>
                                    <p:set>
                                      <p:cBhvr>
                                        <p:cTn id="155" dur="1" fill="hold">
                                          <p:stCondLst>
                                            <p:cond delay="0"/>
                                          </p:stCondLst>
                                        </p:cTn>
                                        <p:tgtEl>
                                          <p:spTgt spid="81">
                                            <p:txEl>
                                              <p:pRg st="0" end="0"/>
                                            </p:txEl>
                                          </p:spTgt>
                                        </p:tgtEl>
                                        <p:attrNameLst>
                                          <p:attrName>style.visibility</p:attrName>
                                        </p:attrNameLst>
                                      </p:cBhvr>
                                      <p:to>
                                        <p:strVal val="visible"/>
                                      </p:to>
                                    </p:set>
                                    <p:animEffect transition="in" filter="dissolve">
                                      <p:cBhvr>
                                        <p:cTn id="156" dur="3000"/>
                                        <p:tgtEl>
                                          <p:spTgt spid="81">
                                            <p:txEl>
                                              <p:pRg st="0" end="0"/>
                                            </p:txEl>
                                          </p:spTgt>
                                        </p:tgtEl>
                                      </p:cBhvr>
                                    </p:animEffect>
                                  </p:childTnLst>
                                </p:cTn>
                              </p:par>
                              <p:par>
                                <p:cTn id="157" presetID="12" presetClass="entr" presetSubtype="8" fill="hold" grpId="0" nodeType="withEffect">
                                  <p:stCondLst>
                                    <p:cond delay="500"/>
                                  </p:stCondLst>
                                  <p:childTnLst>
                                    <p:set>
                                      <p:cBhvr>
                                        <p:cTn id="158" dur="1" fill="hold">
                                          <p:stCondLst>
                                            <p:cond delay="0"/>
                                          </p:stCondLst>
                                        </p:cTn>
                                        <p:tgtEl>
                                          <p:spTgt spid="82"/>
                                        </p:tgtEl>
                                        <p:attrNameLst>
                                          <p:attrName>style.visibility</p:attrName>
                                        </p:attrNameLst>
                                      </p:cBhvr>
                                      <p:to>
                                        <p:strVal val="visible"/>
                                      </p:to>
                                    </p:set>
                                    <p:anim calcmode="lin" valueType="num">
                                      <p:cBhvr additive="base">
                                        <p:cTn id="159" dur="500"/>
                                        <p:tgtEl>
                                          <p:spTgt spid="82"/>
                                        </p:tgtEl>
                                        <p:attrNameLst>
                                          <p:attrName>ppt_x</p:attrName>
                                        </p:attrNameLst>
                                      </p:cBhvr>
                                      <p:tavLst>
                                        <p:tav tm="0">
                                          <p:val>
                                            <p:strVal val="#ppt_x-#ppt_w*1.125000"/>
                                          </p:val>
                                        </p:tav>
                                        <p:tav tm="100000">
                                          <p:val>
                                            <p:strVal val="#ppt_x"/>
                                          </p:val>
                                        </p:tav>
                                      </p:tavLst>
                                    </p:anim>
                                    <p:animEffect transition="in" filter="wipe(right)">
                                      <p:cBhvr>
                                        <p:cTn id="160" dur="500"/>
                                        <p:tgtEl>
                                          <p:spTgt spid="82"/>
                                        </p:tgtEl>
                                      </p:cBhvr>
                                    </p:animEffect>
                                  </p:childTnLst>
                                </p:cTn>
                              </p:par>
                              <p:par>
                                <p:cTn id="161" presetID="9" presetClass="entr" presetSubtype="0" fill="hold" nodeType="withEffect">
                                  <p:stCondLst>
                                    <p:cond delay="0"/>
                                  </p:stCondLst>
                                  <p:childTnLst>
                                    <p:set>
                                      <p:cBhvr>
                                        <p:cTn id="162" dur="1" fill="hold">
                                          <p:stCondLst>
                                            <p:cond delay="0"/>
                                          </p:stCondLst>
                                        </p:cTn>
                                        <p:tgtEl>
                                          <p:spTgt spid="82">
                                            <p:txEl>
                                              <p:pRg st="0" end="0"/>
                                            </p:txEl>
                                          </p:spTgt>
                                        </p:tgtEl>
                                        <p:attrNameLst>
                                          <p:attrName>style.visibility</p:attrName>
                                        </p:attrNameLst>
                                      </p:cBhvr>
                                      <p:to>
                                        <p:strVal val="visible"/>
                                      </p:to>
                                    </p:set>
                                    <p:animEffect transition="in" filter="dissolve">
                                      <p:cBhvr>
                                        <p:cTn id="163" dur="3000"/>
                                        <p:tgtEl>
                                          <p:spTgt spid="82">
                                            <p:txEl>
                                              <p:pRg st="0" end="0"/>
                                            </p:txEl>
                                          </p:spTgt>
                                        </p:tgtEl>
                                      </p:cBhvr>
                                    </p:animEffect>
                                  </p:childTnLst>
                                </p:cTn>
                              </p:par>
                              <p:par>
                                <p:cTn id="164" presetID="12" presetClass="entr" presetSubtype="8" fill="hold" grpId="0" nodeType="withEffect">
                                  <p:stCondLst>
                                    <p:cond delay="500"/>
                                  </p:stCondLst>
                                  <p:childTnLst>
                                    <p:set>
                                      <p:cBhvr>
                                        <p:cTn id="165" dur="1" fill="hold">
                                          <p:stCondLst>
                                            <p:cond delay="0"/>
                                          </p:stCondLst>
                                        </p:cTn>
                                        <p:tgtEl>
                                          <p:spTgt spid="83"/>
                                        </p:tgtEl>
                                        <p:attrNameLst>
                                          <p:attrName>style.visibility</p:attrName>
                                        </p:attrNameLst>
                                      </p:cBhvr>
                                      <p:to>
                                        <p:strVal val="visible"/>
                                      </p:to>
                                    </p:set>
                                    <p:anim calcmode="lin" valueType="num">
                                      <p:cBhvr additive="base">
                                        <p:cTn id="166" dur="500"/>
                                        <p:tgtEl>
                                          <p:spTgt spid="83"/>
                                        </p:tgtEl>
                                        <p:attrNameLst>
                                          <p:attrName>ppt_x</p:attrName>
                                        </p:attrNameLst>
                                      </p:cBhvr>
                                      <p:tavLst>
                                        <p:tav tm="0">
                                          <p:val>
                                            <p:strVal val="#ppt_x-#ppt_w*1.125000"/>
                                          </p:val>
                                        </p:tav>
                                        <p:tav tm="100000">
                                          <p:val>
                                            <p:strVal val="#ppt_x"/>
                                          </p:val>
                                        </p:tav>
                                      </p:tavLst>
                                    </p:anim>
                                    <p:animEffect transition="in" filter="wipe(right)">
                                      <p:cBhvr>
                                        <p:cTn id="167" dur="500"/>
                                        <p:tgtEl>
                                          <p:spTgt spid="83"/>
                                        </p:tgtEl>
                                      </p:cBhvr>
                                    </p:animEffect>
                                  </p:childTnLst>
                                </p:cTn>
                              </p:par>
                              <p:par>
                                <p:cTn id="168" presetID="9" presetClass="entr" presetSubtype="0" fill="hold" nodeType="withEffect">
                                  <p:stCondLst>
                                    <p:cond delay="0"/>
                                  </p:stCondLst>
                                  <p:childTnLst>
                                    <p:set>
                                      <p:cBhvr>
                                        <p:cTn id="169" dur="1" fill="hold">
                                          <p:stCondLst>
                                            <p:cond delay="0"/>
                                          </p:stCondLst>
                                        </p:cTn>
                                        <p:tgtEl>
                                          <p:spTgt spid="83">
                                            <p:txEl>
                                              <p:pRg st="0" end="0"/>
                                            </p:txEl>
                                          </p:spTgt>
                                        </p:tgtEl>
                                        <p:attrNameLst>
                                          <p:attrName>style.visibility</p:attrName>
                                        </p:attrNameLst>
                                      </p:cBhvr>
                                      <p:to>
                                        <p:strVal val="visible"/>
                                      </p:to>
                                    </p:set>
                                    <p:animEffect transition="in" filter="dissolve">
                                      <p:cBhvr>
                                        <p:cTn id="170" dur="3000"/>
                                        <p:tgtEl>
                                          <p:spTgt spid="83">
                                            <p:txEl>
                                              <p:pRg st="0" end="0"/>
                                            </p:txEl>
                                          </p:spTgt>
                                        </p:tgtEl>
                                      </p:cBhvr>
                                    </p:animEffect>
                                  </p:childTnLst>
                                </p:cTn>
                              </p:par>
                              <p:par>
                                <p:cTn id="171" presetID="12" presetClass="entr" presetSubtype="8" fill="hold" grpId="0" nodeType="withEffect">
                                  <p:stCondLst>
                                    <p:cond delay="500"/>
                                  </p:stCondLst>
                                  <p:childTnLst>
                                    <p:set>
                                      <p:cBhvr>
                                        <p:cTn id="172" dur="1" fill="hold">
                                          <p:stCondLst>
                                            <p:cond delay="0"/>
                                          </p:stCondLst>
                                        </p:cTn>
                                        <p:tgtEl>
                                          <p:spTgt spid="84"/>
                                        </p:tgtEl>
                                        <p:attrNameLst>
                                          <p:attrName>style.visibility</p:attrName>
                                        </p:attrNameLst>
                                      </p:cBhvr>
                                      <p:to>
                                        <p:strVal val="visible"/>
                                      </p:to>
                                    </p:set>
                                    <p:anim calcmode="lin" valueType="num">
                                      <p:cBhvr additive="base">
                                        <p:cTn id="173" dur="500"/>
                                        <p:tgtEl>
                                          <p:spTgt spid="84"/>
                                        </p:tgtEl>
                                        <p:attrNameLst>
                                          <p:attrName>ppt_x</p:attrName>
                                        </p:attrNameLst>
                                      </p:cBhvr>
                                      <p:tavLst>
                                        <p:tav tm="0">
                                          <p:val>
                                            <p:strVal val="#ppt_x-#ppt_w*1.125000"/>
                                          </p:val>
                                        </p:tav>
                                        <p:tav tm="100000">
                                          <p:val>
                                            <p:strVal val="#ppt_x"/>
                                          </p:val>
                                        </p:tav>
                                      </p:tavLst>
                                    </p:anim>
                                    <p:animEffect transition="in" filter="wipe(right)">
                                      <p:cBhvr>
                                        <p:cTn id="174" dur="500"/>
                                        <p:tgtEl>
                                          <p:spTgt spid="84"/>
                                        </p:tgtEl>
                                      </p:cBhvr>
                                    </p:animEffect>
                                  </p:childTnLst>
                                </p:cTn>
                              </p:par>
                              <p:par>
                                <p:cTn id="175" presetID="9" presetClass="entr" presetSubtype="0" fill="hold" nodeType="withEffect">
                                  <p:stCondLst>
                                    <p:cond delay="0"/>
                                  </p:stCondLst>
                                  <p:childTnLst>
                                    <p:set>
                                      <p:cBhvr>
                                        <p:cTn id="176" dur="1" fill="hold">
                                          <p:stCondLst>
                                            <p:cond delay="0"/>
                                          </p:stCondLst>
                                        </p:cTn>
                                        <p:tgtEl>
                                          <p:spTgt spid="84">
                                            <p:txEl>
                                              <p:pRg st="0" end="0"/>
                                            </p:txEl>
                                          </p:spTgt>
                                        </p:tgtEl>
                                        <p:attrNameLst>
                                          <p:attrName>style.visibility</p:attrName>
                                        </p:attrNameLst>
                                      </p:cBhvr>
                                      <p:to>
                                        <p:strVal val="visible"/>
                                      </p:to>
                                    </p:set>
                                    <p:animEffect transition="in" filter="dissolve">
                                      <p:cBhvr>
                                        <p:cTn id="177" dur="3000"/>
                                        <p:tgtEl>
                                          <p:spTgt spid="84">
                                            <p:txEl>
                                              <p:pRg st="0" end="0"/>
                                            </p:txEl>
                                          </p:spTgt>
                                        </p:tgtEl>
                                      </p:cBhvr>
                                    </p:animEffect>
                                  </p:childTnLst>
                                </p:cTn>
                              </p:par>
                              <p:par>
                                <p:cTn id="178" presetID="12" presetClass="entr" presetSubtype="8" fill="hold" grpId="0" nodeType="withEffect">
                                  <p:stCondLst>
                                    <p:cond delay="500"/>
                                  </p:stCondLst>
                                  <p:childTnLst>
                                    <p:set>
                                      <p:cBhvr>
                                        <p:cTn id="179" dur="1" fill="hold">
                                          <p:stCondLst>
                                            <p:cond delay="0"/>
                                          </p:stCondLst>
                                        </p:cTn>
                                        <p:tgtEl>
                                          <p:spTgt spid="85"/>
                                        </p:tgtEl>
                                        <p:attrNameLst>
                                          <p:attrName>style.visibility</p:attrName>
                                        </p:attrNameLst>
                                      </p:cBhvr>
                                      <p:to>
                                        <p:strVal val="visible"/>
                                      </p:to>
                                    </p:set>
                                    <p:anim calcmode="lin" valueType="num">
                                      <p:cBhvr additive="base">
                                        <p:cTn id="180" dur="500"/>
                                        <p:tgtEl>
                                          <p:spTgt spid="85"/>
                                        </p:tgtEl>
                                        <p:attrNameLst>
                                          <p:attrName>ppt_x</p:attrName>
                                        </p:attrNameLst>
                                      </p:cBhvr>
                                      <p:tavLst>
                                        <p:tav tm="0">
                                          <p:val>
                                            <p:strVal val="#ppt_x-#ppt_w*1.125000"/>
                                          </p:val>
                                        </p:tav>
                                        <p:tav tm="100000">
                                          <p:val>
                                            <p:strVal val="#ppt_x"/>
                                          </p:val>
                                        </p:tav>
                                      </p:tavLst>
                                    </p:anim>
                                    <p:animEffect transition="in" filter="wipe(right)">
                                      <p:cBhvr>
                                        <p:cTn id="181" dur="500"/>
                                        <p:tgtEl>
                                          <p:spTgt spid="85"/>
                                        </p:tgtEl>
                                      </p:cBhvr>
                                    </p:animEffect>
                                  </p:childTnLst>
                                </p:cTn>
                              </p:par>
                              <p:par>
                                <p:cTn id="182" presetID="9" presetClass="entr" presetSubtype="0" fill="hold" nodeType="withEffect">
                                  <p:stCondLst>
                                    <p:cond delay="0"/>
                                  </p:stCondLst>
                                  <p:childTnLst>
                                    <p:set>
                                      <p:cBhvr>
                                        <p:cTn id="183" dur="1" fill="hold">
                                          <p:stCondLst>
                                            <p:cond delay="0"/>
                                          </p:stCondLst>
                                        </p:cTn>
                                        <p:tgtEl>
                                          <p:spTgt spid="85">
                                            <p:txEl>
                                              <p:pRg st="0" end="0"/>
                                            </p:txEl>
                                          </p:spTgt>
                                        </p:tgtEl>
                                        <p:attrNameLst>
                                          <p:attrName>style.visibility</p:attrName>
                                        </p:attrNameLst>
                                      </p:cBhvr>
                                      <p:to>
                                        <p:strVal val="visible"/>
                                      </p:to>
                                    </p:set>
                                    <p:animEffect transition="in" filter="dissolve">
                                      <p:cBhvr>
                                        <p:cTn id="184" dur="3000"/>
                                        <p:tgtEl>
                                          <p:spTgt spid="85">
                                            <p:txEl>
                                              <p:pRg st="0" end="0"/>
                                            </p:txEl>
                                          </p:spTgt>
                                        </p:tgtEl>
                                      </p:cBhvr>
                                    </p:animEffect>
                                  </p:childTnLst>
                                </p:cTn>
                              </p:par>
                              <p:par>
                                <p:cTn id="185" presetID="12" presetClass="entr" presetSubtype="8" fill="hold" grpId="0" nodeType="withEffect">
                                  <p:stCondLst>
                                    <p:cond delay="500"/>
                                  </p:stCondLst>
                                  <p:childTnLst>
                                    <p:set>
                                      <p:cBhvr>
                                        <p:cTn id="186" dur="1" fill="hold">
                                          <p:stCondLst>
                                            <p:cond delay="0"/>
                                          </p:stCondLst>
                                        </p:cTn>
                                        <p:tgtEl>
                                          <p:spTgt spid="86"/>
                                        </p:tgtEl>
                                        <p:attrNameLst>
                                          <p:attrName>style.visibility</p:attrName>
                                        </p:attrNameLst>
                                      </p:cBhvr>
                                      <p:to>
                                        <p:strVal val="visible"/>
                                      </p:to>
                                    </p:set>
                                    <p:anim calcmode="lin" valueType="num">
                                      <p:cBhvr additive="base">
                                        <p:cTn id="187" dur="500"/>
                                        <p:tgtEl>
                                          <p:spTgt spid="86"/>
                                        </p:tgtEl>
                                        <p:attrNameLst>
                                          <p:attrName>ppt_x</p:attrName>
                                        </p:attrNameLst>
                                      </p:cBhvr>
                                      <p:tavLst>
                                        <p:tav tm="0">
                                          <p:val>
                                            <p:strVal val="#ppt_x-#ppt_w*1.125000"/>
                                          </p:val>
                                        </p:tav>
                                        <p:tav tm="100000">
                                          <p:val>
                                            <p:strVal val="#ppt_x"/>
                                          </p:val>
                                        </p:tav>
                                      </p:tavLst>
                                    </p:anim>
                                    <p:animEffect transition="in" filter="wipe(right)">
                                      <p:cBhvr>
                                        <p:cTn id="188" dur="500"/>
                                        <p:tgtEl>
                                          <p:spTgt spid="86"/>
                                        </p:tgtEl>
                                      </p:cBhvr>
                                    </p:animEffect>
                                  </p:childTnLst>
                                </p:cTn>
                              </p:par>
                              <p:par>
                                <p:cTn id="189" presetID="9" presetClass="entr" presetSubtype="0" fill="hold" nodeType="withEffect">
                                  <p:stCondLst>
                                    <p:cond delay="0"/>
                                  </p:stCondLst>
                                  <p:childTnLst>
                                    <p:set>
                                      <p:cBhvr>
                                        <p:cTn id="190" dur="1" fill="hold">
                                          <p:stCondLst>
                                            <p:cond delay="0"/>
                                          </p:stCondLst>
                                        </p:cTn>
                                        <p:tgtEl>
                                          <p:spTgt spid="86">
                                            <p:txEl>
                                              <p:pRg st="0" end="0"/>
                                            </p:txEl>
                                          </p:spTgt>
                                        </p:tgtEl>
                                        <p:attrNameLst>
                                          <p:attrName>style.visibility</p:attrName>
                                        </p:attrNameLst>
                                      </p:cBhvr>
                                      <p:to>
                                        <p:strVal val="visible"/>
                                      </p:to>
                                    </p:set>
                                    <p:animEffect transition="in" filter="dissolve">
                                      <p:cBhvr>
                                        <p:cTn id="191" dur="3000"/>
                                        <p:tgtEl>
                                          <p:spTgt spid="86">
                                            <p:txEl>
                                              <p:pRg st="0" end="0"/>
                                            </p:txEl>
                                          </p:spTgt>
                                        </p:tgtEl>
                                      </p:cBhvr>
                                    </p:animEffect>
                                  </p:childTnLst>
                                </p:cTn>
                              </p:par>
                              <p:par>
                                <p:cTn id="192" presetID="12" presetClass="entr" presetSubtype="8" fill="hold" grpId="0" nodeType="withEffect">
                                  <p:stCondLst>
                                    <p:cond delay="500"/>
                                  </p:stCondLst>
                                  <p:childTnLst>
                                    <p:set>
                                      <p:cBhvr>
                                        <p:cTn id="193" dur="1" fill="hold">
                                          <p:stCondLst>
                                            <p:cond delay="0"/>
                                          </p:stCondLst>
                                        </p:cTn>
                                        <p:tgtEl>
                                          <p:spTgt spid="87"/>
                                        </p:tgtEl>
                                        <p:attrNameLst>
                                          <p:attrName>style.visibility</p:attrName>
                                        </p:attrNameLst>
                                      </p:cBhvr>
                                      <p:to>
                                        <p:strVal val="visible"/>
                                      </p:to>
                                    </p:set>
                                    <p:anim calcmode="lin" valueType="num">
                                      <p:cBhvr additive="base">
                                        <p:cTn id="194" dur="500"/>
                                        <p:tgtEl>
                                          <p:spTgt spid="87"/>
                                        </p:tgtEl>
                                        <p:attrNameLst>
                                          <p:attrName>ppt_x</p:attrName>
                                        </p:attrNameLst>
                                      </p:cBhvr>
                                      <p:tavLst>
                                        <p:tav tm="0">
                                          <p:val>
                                            <p:strVal val="#ppt_x-#ppt_w*1.125000"/>
                                          </p:val>
                                        </p:tav>
                                        <p:tav tm="100000">
                                          <p:val>
                                            <p:strVal val="#ppt_x"/>
                                          </p:val>
                                        </p:tav>
                                      </p:tavLst>
                                    </p:anim>
                                    <p:animEffect transition="in" filter="wipe(right)">
                                      <p:cBhvr>
                                        <p:cTn id="195" dur="500"/>
                                        <p:tgtEl>
                                          <p:spTgt spid="87"/>
                                        </p:tgtEl>
                                      </p:cBhvr>
                                    </p:animEffect>
                                  </p:childTnLst>
                                </p:cTn>
                              </p:par>
                              <p:par>
                                <p:cTn id="196" presetID="9" presetClass="entr" presetSubtype="0" fill="hold" nodeType="withEffect">
                                  <p:stCondLst>
                                    <p:cond delay="0"/>
                                  </p:stCondLst>
                                  <p:childTnLst>
                                    <p:set>
                                      <p:cBhvr>
                                        <p:cTn id="197" dur="1" fill="hold">
                                          <p:stCondLst>
                                            <p:cond delay="0"/>
                                          </p:stCondLst>
                                        </p:cTn>
                                        <p:tgtEl>
                                          <p:spTgt spid="87">
                                            <p:txEl>
                                              <p:pRg st="0" end="0"/>
                                            </p:txEl>
                                          </p:spTgt>
                                        </p:tgtEl>
                                        <p:attrNameLst>
                                          <p:attrName>style.visibility</p:attrName>
                                        </p:attrNameLst>
                                      </p:cBhvr>
                                      <p:to>
                                        <p:strVal val="visible"/>
                                      </p:to>
                                    </p:set>
                                    <p:animEffect transition="in" filter="dissolve">
                                      <p:cBhvr>
                                        <p:cTn id="198" dur="3000"/>
                                        <p:tgtEl>
                                          <p:spTgt spid="87">
                                            <p:txEl>
                                              <p:pRg st="0" end="0"/>
                                            </p:txEl>
                                          </p:spTgt>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1" fill="hold" grpId="0" nodeType="clickEffect">
                                  <p:stCondLst>
                                    <p:cond delay="0"/>
                                  </p:stCondLst>
                                  <p:childTnLst>
                                    <p:set>
                                      <p:cBhvr>
                                        <p:cTn id="202" dur="1" fill="hold">
                                          <p:stCondLst>
                                            <p:cond delay="0"/>
                                          </p:stCondLst>
                                        </p:cTn>
                                        <p:tgtEl>
                                          <p:spTgt spid="3"/>
                                        </p:tgtEl>
                                        <p:attrNameLst>
                                          <p:attrName>style.visibility</p:attrName>
                                        </p:attrNameLst>
                                      </p:cBhvr>
                                      <p:to>
                                        <p:strVal val="visible"/>
                                      </p:to>
                                    </p:set>
                                    <p:animEffect transition="in" filter="wipe(up)">
                                      <p:cBhvr>
                                        <p:cTn id="203" dur="1000"/>
                                        <p:tgtEl>
                                          <p:spTgt spid="3"/>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73"/>
                                        </p:tgtEl>
                                        <p:attrNameLst>
                                          <p:attrName>style.visibility</p:attrName>
                                        </p:attrNameLst>
                                      </p:cBhvr>
                                      <p:to>
                                        <p:strVal val="visible"/>
                                      </p:to>
                                    </p:set>
                                    <p:animEffect transition="in" filter="wipe(up)">
                                      <p:cBhvr>
                                        <p:cTn id="208" dur="1000"/>
                                        <p:tgtEl>
                                          <p:spTgt spid="73"/>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1" fill="hold" grpId="0" nodeType="clickEffect">
                                  <p:stCondLst>
                                    <p:cond delay="0"/>
                                  </p:stCondLst>
                                  <p:childTnLst>
                                    <p:set>
                                      <p:cBhvr>
                                        <p:cTn id="212" dur="1" fill="hold">
                                          <p:stCondLst>
                                            <p:cond delay="0"/>
                                          </p:stCondLst>
                                        </p:cTn>
                                        <p:tgtEl>
                                          <p:spTgt spid="74"/>
                                        </p:tgtEl>
                                        <p:attrNameLst>
                                          <p:attrName>style.visibility</p:attrName>
                                        </p:attrNameLst>
                                      </p:cBhvr>
                                      <p:to>
                                        <p:strVal val="visible"/>
                                      </p:to>
                                    </p:set>
                                    <p:animEffect transition="in" filter="wipe(up)">
                                      <p:cBhvr>
                                        <p:cTn id="213" dur="1000"/>
                                        <p:tgtEl>
                                          <p:spTgt spid="74"/>
                                        </p:tgtEl>
                                      </p:cBhvr>
                                    </p:animEffect>
                                  </p:childTnLst>
                                </p:cTn>
                              </p:par>
                            </p:childTnLst>
                          </p:cTn>
                        </p:par>
                      </p:childTnLst>
                    </p:cTn>
                  </p:par>
                  <p:par>
                    <p:cTn id="214" fill="hold">
                      <p:stCondLst>
                        <p:cond delay="indefinite"/>
                      </p:stCondLst>
                      <p:childTnLst>
                        <p:par>
                          <p:cTn id="215" fill="hold">
                            <p:stCondLst>
                              <p:cond delay="0"/>
                            </p:stCondLst>
                            <p:childTnLst>
                              <p:par>
                                <p:cTn id="216" presetID="6" presetClass="entr" presetSubtype="32" fill="hold" grpId="0" nodeType="clickEffect">
                                  <p:stCondLst>
                                    <p:cond delay="0"/>
                                  </p:stCondLst>
                                  <p:childTnLst>
                                    <p:set>
                                      <p:cBhvr>
                                        <p:cTn id="217" dur="1" fill="hold">
                                          <p:stCondLst>
                                            <p:cond delay="0"/>
                                          </p:stCondLst>
                                        </p:cTn>
                                        <p:tgtEl>
                                          <p:spTgt spid="22"/>
                                        </p:tgtEl>
                                        <p:attrNameLst>
                                          <p:attrName>style.visibility</p:attrName>
                                        </p:attrNameLst>
                                      </p:cBhvr>
                                      <p:to>
                                        <p:strVal val="visible"/>
                                      </p:to>
                                    </p:set>
                                    <p:animEffect transition="in" filter="circle(out)">
                                      <p:cBhvr>
                                        <p:cTn id="2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p:bldP spid="10" grpId="1"/>
      <p:bldP spid="14" grpId="0"/>
      <p:bldP spid="14" grpId="1"/>
      <p:bldP spid="9" grpId="0"/>
      <p:bldP spid="9" grpId="1"/>
      <p:bldP spid="11" grpId="0"/>
      <p:bldP spid="11" grpId="1"/>
      <p:bldP spid="8" grpId="0"/>
      <p:bldP spid="8" grpId="1"/>
      <p:bldP spid="24" grpId="0"/>
      <p:bldP spid="24" grpId="1"/>
      <p:bldP spid="17" grpId="0" animBg="1"/>
      <p:bldP spid="18" grpId="0"/>
      <p:bldP spid="7" grpId="0"/>
      <p:bldP spid="7" grpId="1"/>
      <p:bldP spid="30" grpId="0"/>
      <p:bldP spid="27" grpId="0" animBg="1"/>
      <p:bldP spid="19" grpId="0"/>
      <p:bldP spid="72" grpId="0"/>
      <p:bldP spid="3" grpId="0" animBg="1"/>
      <p:bldP spid="73" grpId="0" animBg="1"/>
      <p:bldP spid="75" grpId="0" animBg="1"/>
      <p:bldP spid="80" grpId="0" animBg="1"/>
      <p:bldP spid="81" grpId="0" animBg="1"/>
      <p:bldP spid="82" grpId="0" animBg="1"/>
      <p:bldP spid="83" grpId="0" animBg="1"/>
      <p:bldP spid="84" grpId="0" animBg="1"/>
      <p:bldP spid="85" grpId="0" animBg="1"/>
      <p:bldP spid="86" grpId="0" animBg="1"/>
      <p:bldP spid="87" grpId="0" animBg="1"/>
      <p:bldP spid="22" grpId="0" animBg="1"/>
      <p:bldP spid="74"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xfrm>
            <a:off x="1616765" y="228550"/>
            <a:ext cx="7070036" cy="306089"/>
          </a:xfrm>
          <a:prstGeom prst="rect">
            <a:avLst/>
          </a:prstGeom>
        </p:spPr>
        <p:txBody>
          <a:bodyPr>
            <a:normAutofit fontScale="90000"/>
          </a:bodyPr>
          <a:lstStyle/>
          <a:p>
            <a:pPr algn="l" defTabSz="87782">
              <a:defRPr sz="720"/>
            </a:pPr>
            <a:br/>
            <a:r>
              <a:t> </a:t>
            </a:r>
          </a:p>
        </p:txBody>
      </p:sp>
      <p:sp>
        <p:nvSpPr>
          <p:cNvPr id="254" name="Content Placeholder 2"/>
          <p:cNvSpPr txBox="1">
            <a:spLocks noGrp="1"/>
          </p:cNvSpPr>
          <p:nvPr>
            <p:ph type="body" idx="1"/>
          </p:nvPr>
        </p:nvSpPr>
        <p:spPr>
          <a:xfrm>
            <a:off x="1616764" y="534635"/>
            <a:ext cx="7527236" cy="5821717"/>
          </a:xfrm>
          <a:prstGeom prst="rect">
            <a:avLst/>
          </a:prstGeom>
        </p:spPr>
        <p:txBody>
          <a:bodyPr/>
          <a:lstStyle/>
          <a:p>
            <a:pPr marL="0" indent="0">
              <a:buSzTx/>
              <a:buNone/>
              <a:defRPr sz="2400">
                <a:latin typeface="Times New Roman"/>
                <a:ea typeface="Times New Roman"/>
                <a:cs typeface="Times New Roman"/>
                <a:sym typeface="Times New Roman"/>
              </a:defRPr>
            </a:pPr>
            <a:endParaRPr/>
          </a:p>
          <a:p>
            <a:pPr marL="0" indent="0">
              <a:spcBef>
                <a:spcPts val="500"/>
              </a:spcBef>
              <a:buSzTx/>
              <a:buNone/>
              <a:defRPr sz="2100"/>
            </a:pPr>
            <a:r>
              <a:t> </a:t>
            </a:r>
          </a:p>
          <a:p>
            <a:pPr marL="0" indent="0">
              <a:buSzTx/>
              <a:buNone/>
              <a:defRPr sz="2100"/>
            </a:pPr>
            <a:endParaRPr/>
          </a:p>
          <a:p>
            <a:pPr>
              <a:buFontTx/>
              <a:buChar char="▪"/>
              <a:defRPr sz="2100"/>
            </a:pPr>
            <a:endParaRPr/>
          </a:p>
          <a:p>
            <a:pPr marL="0" indent="0">
              <a:spcBef>
                <a:spcPts val="400"/>
              </a:spcBef>
              <a:buSzTx/>
              <a:buNone/>
              <a:defRPr sz="1800"/>
            </a:pPr>
            <a:r>
              <a:t>	      </a:t>
            </a:r>
          </a:p>
        </p:txBody>
      </p:sp>
      <p:sp>
        <p:nvSpPr>
          <p:cNvPr id="255" name="Slide Number Placeholder 3"/>
          <p:cNvSpPr txBox="1">
            <a:spLocks noGrp="1"/>
          </p:cNvSpPr>
          <p:nvPr>
            <p:ph type="sldNum" sz="quarter" idx="4294967295"/>
          </p:nvPr>
        </p:nvSpPr>
        <p:spPr>
          <a:xfrm>
            <a:off x="8505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grpSp>
        <p:nvGrpSpPr>
          <p:cNvPr id="258" name="Rectangle 4"/>
          <p:cNvGrpSpPr/>
          <p:nvPr/>
        </p:nvGrpSpPr>
        <p:grpSpPr>
          <a:xfrm>
            <a:off x="0" y="-4"/>
            <a:ext cx="1616766" cy="6858004"/>
            <a:chOff x="0" y="-2"/>
            <a:chExt cx="1616765" cy="6858003"/>
          </a:xfrm>
        </p:grpSpPr>
        <p:sp>
          <p:nvSpPr>
            <p:cNvPr id="256" name="Rectangle"/>
            <p:cNvSpPr/>
            <p:nvPr/>
          </p:nvSpPr>
          <p:spPr>
            <a:xfrm>
              <a:off x="0" y="-3"/>
              <a:ext cx="1616766"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just">
                <a:defRPr sz="2400" b="1">
                  <a:solidFill>
                    <a:srgbClr val="FF6600"/>
                  </a:solidFill>
                  <a:latin typeface="Aharoni"/>
                  <a:ea typeface="Aharoni"/>
                  <a:cs typeface="Aharoni"/>
                  <a:sym typeface="Aharoni"/>
                </a:defRPr>
              </a:pPr>
              <a:endParaRPr/>
            </a:p>
          </p:txBody>
        </p:sp>
        <p:sp>
          <p:nvSpPr>
            <p:cNvPr id="257" name="Rationale for revision of the Coordi-nation Structures"/>
            <p:cNvSpPr txBox="1"/>
            <p:nvPr/>
          </p:nvSpPr>
          <p:spPr>
            <a:xfrm>
              <a:off x="73674" y="-2"/>
              <a:ext cx="1469419" cy="41313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solidFill>
                    <a:srgbClr val="FFFFFF"/>
                  </a:solidFill>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r>
                <a:t>Rationale for revision of the Coordi-nation Structures</a:t>
              </a:r>
            </a:p>
          </p:txBody>
        </p:sp>
      </p:grpSp>
      <p:pic>
        <p:nvPicPr>
          <p:cNvPr id="259" name="Picture 5" descr="Picture 5"/>
          <p:cNvPicPr>
            <a:picLocks noChangeAspect="1"/>
          </p:cNvPicPr>
          <p:nvPr/>
        </p:nvPicPr>
        <p:blipFill>
          <a:blip r:embed="rId2"/>
          <a:stretch>
            <a:fillRect/>
          </a:stretch>
        </p:blipFill>
        <p:spPr>
          <a:xfrm>
            <a:off x="157215" y="5269884"/>
            <a:ext cx="1302334" cy="1269029"/>
          </a:xfrm>
          <a:prstGeom prst="rect">
            <a:avLst/>
          </a:prstGeom>
          <a:ln w="12700">
            <a:miter lim="400000"/>
          </a:ln>
        </p:spPr>
      </p:pic>
      <p:sp>
        <p:nvSpPr>
          <p:cNvPr id="260" name="Rectangle 6"/>
          <p:cNvSpPr txBox="1"/>
          <p:nvPr/>
        </p:nvSpPr>
        <p:spPr>
          <a:xfrm>
            <a:off x="1962472" y="-368568"/>
            <a:ext cx="6978593" cy="6340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sz="2400">
                <a:latin typeface="+mj-lt"/>
                <a:ea typeface="+mj-ea"/>
                <a:cs typeface="+mj-cs"/>
                <a:sym typeface="Calibri"/>
              </a:defRPr>
            </a:pPr>
            <a:endParaRPr/>
          </a:p>
          <a:p>
            <a:pPr algn="just">
              <a:defRPr sz="2800">
                <a:latin typeface="+mj-lt"/>
                <a:ea typeface="+mj-ea"/>
                <a:cs typeface="+mj-cs"/>
                <a:sym typeface="Calibri"/>
              </a:defRPr>
            </a:pPr>
            <a:endParaRPr/>
          </a:p>
          <a:p>
            <a:pPr algn="just">
              <a:defRPr sz="2800">
                <a:latin typeface="+mj-lt"/>
                <a:ea typeface="+mj-ea"/>
                <a:cs typeface="+mj-cs"/>
                <a:sym typeface="Calibri"/>
              </a:defRPr>
            </a:pPr>
            <a:endParaRPr/>
          </a:p>
          <a:p>
            <a:pPr marL="400050" indent="-400050" algn="just">
              <a:spcBef>
                <a:spcPts val="1800"/>
              </a:spcBef>
              <a:buSzPct val="100000"/>
              <a:buFont typeface="Arial"/>
              <a:buChar char="•"/>
              <a:defRPr sz="2800">
                <a:latin typeface="+mj-lt"/>
                <a:ea typeface="+mj-ea"/>
                <a:cs typeface="+mj-cs"/>
                <a:sym typeface="Calibri"/>
              </a:defRPr>
            </a:pPr>
            <a:r>
              <a:t>To </a:t>
            </a:r>
            <a:r>
              <a:rPr b="1"/>
              <a:t>strengthen</a:t>
            </a:r>
            <a:r>
              <a:t> the Institutional structures</a:t>
            </a:r>
          </a:p>
          <a:p>
            <a:pPr algn="just">
              <a:spcBef>
                <a:spcPts val="1800"/>
              </a:spcBef>
              <a:defRPr sz="2000">
                <a:latin typeface="+mj-lt"/>
                <a:ea typeface="+mj-ea"/>
                <a:cs typeface="+mj-cs"/>
                <a:sym typeface="Calibri"/>
              </a:defRPr>
            </a:pPr>
            <a:r>
              <a:t>and</a:t>
            </a:r>
          </a:p>
          <a:p>
            <a:pPr marL="400050" indent="-400050" algn="just">
              <a:spcBef>
                <a:spcPts val="1800"/>
              </a:spcBef>
              <a:buSzPct val="100000"/>
              <a:buFont typeface="Arial"/>
              <a:buChar char="•"/>
              <a:defRPr sz="2800">
                <a:latin typeface="+mj-lt"/>
                <a:ea typeface="+mj-ea"/>
                <a:cs typeface="+mj-cs"/>
                <a:sym typeface="Calibri"/>
              </a:defRPr>
            </a:pPr>
            <a:r>
              <a:t>To</a:t>
            </a:r>
            <a:r>
              <a:rPr b="1"/>
              <a:t> improve</a:t>
            </a:r>
            <a:r>
              <a:t> coordinated implementation </a:t>
            </a:r>
          </a:p>
          <a:p>
            <a:pPr algn="just">
              <a:spcBef>
                <a:spcPts val="1800"/>
              </a:spcBef>
              <a:defRPr sz="2800">
                <a:latin typeface="+mj-lt"/>
                <a:ea typeface="+mj-ea"/>
                <a:cs typeface="+mj-cs"/>
                <a:sym typeface="Calibri"/>
              </a:defRPr>
            </a:pPr>
            <a:endParaRPr/>
          </a:p>
          <a:p>
            <a:pPr algn="just">
              <a:spcBef>
                <a:spcPts val="1800"/>
              </a:spcBef>
              <a:defRPr sz="2800">
                <a:latin typeface="+mj-lt"/>
                <a:ea typeface="+mj-ea"/>
                <a:cs typeface="+mj-cs"/>
                <a:sym typeface="Calibri"/>
              </a:defRPr>
            </a:pPr>
            <a:r>
              <a:t>…to overcome all forms of malnutrition and food insecurity at all levels. </a:t>
            </a:r>
          </a:p>
          <a:p>
            <a:pPr algn="just">
              <a:defRPr>
                <a:latin typeface="+mj-lt"/>
                <a:ea typeface="+mj-ea"/>
                <a:cs typeface="+mj-cs"/>
                <a:sym typeface="Calibri"/>
              </a:defRPr>
            </a:pPr>
            <a:endParaRPr/>
          </a:p>
          <a:p>
            <a:pPr algn="just">
              <a:defRPr>
                <a:latin typeface="+mj-lt"/>
                <a:ea typeface="+mj-ea"/>
                <a:cs typeface="+mj-cs"/>
                <a:sym typeface="Calibri"/>
              </a:defRPr>
            </a:pPr>
            <a:endParaRPr/>
          </a:p>
          <a:p>
            <a:pPr algn="just">
              <a:defRPr>
                <a:latin typeface="+mj-lt"/>
                <a:ea typeface="+mj-ea"/>
                <a:cs typeface="+mj-cs"/>
                <a:sym typeface="Calibri"/>
              </a:defRPr>
            </a:pPr>
            <a:endParaRPr/>
          </a:p>
          <a:p>
            <a:pPr algn="just">
              <a:defRPr>
                <a:latin typeface="+mj-lt"/>
                <a:ea typeface="+mj-ea"/>
                <a:cs typeface="+mj-cs"/>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60">
                                            <p:txEl>
                                              <p:pRg st="3" end="3"/>
                                            </p:txEl>
                                          </p:spTgt>
                                        </p:tgtEl>
                                        <p:attrNameLst>
                                          <p:attrName>style.visibility</p:attrName>
                                        </p:attrNameLst>
                                      </p:cBhvr>
                                      <p:to>
                                        <p:strVal val="visible"/>
                                      </p:to>
                                    </p:set>
                                    <p:anim calcmode="lin" valueType="num">
                                      <p:cBhvr>
                                        <p:cTn id="7" dur="500" fill="hold"/>
                                        <p:tgtEl>
                                          <p:spTgt spid="260">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260">
                                            <p:txEl>
                                              <p:pRg st="4" end="4"/>
                                            </p:txEl>
                                          </p:spTgt>
                                        </p:tgtEl>
                                        <p:attrNameLst>
                                          <p:attrName>style.visibility</p:attrName>
                                        </p:attrNameLst>
                                      </p:cBhvr>
                                      <p:to>
                                        <p:strVal val="visible"/>
                                      </p:to>
                                    </p:set>
                                    <p:anim calcmode="lin" valueType="num">
                                      <p:cBhvr>
                                        <p:cTn id="13" dur="500" fill="hold"/>
                                        <p:tgtEl>
                                          <p:spTgt spid="260">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60">
                                            <p:txEl>
                                              <p:pRg st="4" end="4"/>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1" nodeType="afterEffect">
                                  <p:stCondLst>
                                    <p:cond delay="0"/>
                                  </p:stCondLst>
                                  <p:iterate>
                                    <p:tmAbs val="0"/>
                                  </p:iterate>
                                  <p:childTnLst>
                                    <p:set>
                                      <p:cBhvr>
                                        <p:cTn id="17" fill="hold"/>
                                        <p:tgtEl>
                                          <p:spTgt spid="260">
                                            <p:txEl>
                                              <p:pRg st="5" end="5"/>
                                            </p:txEl>
                                          </p:spTgt>
                                        </p:tgtEl>
                                        <p:attrNameLst>
                                          <p:attrName>style.visibility</p:attrName>
                                        </p:attrNameLst>
                                      </p:cBhvr>
                                      <p:to>
                                        <p:strVal val="visible"/>
                                      </p:to>
                                    </p:set>
                                    <p:anim calcmode="lin" valueType="num">
                                      <p:cBhvr>
                                        <p:cTn id="18" dur="500" fill="hold"/>
                                        <p:tgtEl>
                                          <p:spTgt spid="260">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260">
                                            <p:txEl>
                                              <p:pRg st="5" end="5"/>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1" nodeType="afterEffect">
                                  <p:stCondLst>
                                    <p:cond delay="0"/>
                                  </p:stCondLst>
                                  <p:iterate>
                                    <p:tmAbs val="0"/>
                                  </p:iterate>
                                  <p:childTnLst>
                                    <p:set>
                                      <p:cBhvr>
                                        <p:cTn id="22" fill="hold"/>
                                        <p:tgtEl>
                                          <p:spTgt spid="260">
                                            <p:txEl>
                                              <p:pRg st="6" end="6"/>
                                            </p:txEl>
                                          </p:spTgt>
                                        </p:tgtEl>
                                        <p:attrNameLst>
                                          <p:attrName>style.visibility</p:attrName>
                                        </p:attrNameLst>
                                      </p:cBhvr>
                                      <p:to>
                                        <p:strVal val="visible"/>
                                      </p:to>
                                    </p:set>
                                    <p:anim calcmode="lin" valueType="num">
                                      <p:cBhvr>
                                        <p:cTn id="23" dur="500" fill="hold"/>
                                        <p:tgtEl>
                                          <p:spTgt spid="260">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260">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1" nodeType="afterEffect">
                                  <p:stCondLst>
                                    <p:cond delay="500"/>
                                  </p:stCondLst>
                                  <p:iterate>
                                    <p:tmAbs val="0"/>
                                  </p:iterate>
                                  <p:childTnLst>
                                    <p:set>
                                      <p:cBhvr>
                                        <p:cTn id="27" fill="hold"/>
                                        <p:tgtEl>
                                          <p:spTgt spid="260">
                                            <p:txEl>
                                              <p:pRg st="7" end="7"/>
                                            </p:txEl>
                                          </p:spTgt>
                                        </p:tgtEl>
                                        <p:attrNameLst>
                                          <p:attrName>style.visibility</p:attrName>
                                        </p:attrNameLst>
                                      </p:cBhvr>
                                      <p:to>
                                        <p:strVal val="visible"/>
                                      </p:to>
                                    </p:set>
                                    <p:anim calcmode="lin" valueType="num">
                                      <p:cBhvr>
                                        <p:cTn id="28" dur="500" fill="hold"/>
                                        <p:tgtEl>
                                          <p:spTgt spid="260">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26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1" nodeType="clickEffect">
                                  <p:stCondLst>
                                    <p:cond delay="0"/>
                                  </p:stCondLst>
                                  <p:iterate>
                                    <p:tmAbs val="0"/>
                                  </p:iterate>
                                  <p:childTnLst>
                                    <p:set>
                                      <p:cBhvr>
                                        <p:cTn id="33" fill="hold"/>
                                        <p:tgtEl>
                                          <p:spTgt spid="260">
                                            <p:txEl>
                                              <p:pRg st="8" end="8"/>
                                            </p:txEl>
                                          </p:spTgt>
                                        </p:tgtEl>
                                        <p:attrNameLst>
                                          <p:attrName>style.visibility</p:attrName>
                                        </p:attrNameLst>
                                      </p:cBhvr>
                                      <p:to>
                                        <p:strVal val="visible"/>
                                      </p:to>
                                    </p:set>
                                    <p:anim calcmode="lin" valueType="num">
                                      <p:cBhvr>
                                        <p:cTn id="34" dur="500" fill="hold"/>
                                        <p:tgtEl>
                                          <p:spTgt spid="260">
                                            <p:txEl>
                                              <p:pRg st="8" end="8"/>
                                            </p:txEl>
                                          </p:spTgt>
                                        </p:tgtEl>
                                        <p:attrNameLst>
                                          <p:attrName>ppt_x</p:attrName>
                                        </p:attrNameLst>
                                      </p:cBhvr>
                                      <p:tavLst>
                                        <p:tav tm="0">
                                          <p:val>
                                            <p:strVal val="#ppt_x"/>
                                          </p:val>
                                        </p:tav>
                                        <p:tav tm="100000">
                                          <p:val>
                                            <p:strVal val="#ppt_x"/>
                                          </p:val>
                                        </p:tav>
                                      </p:tavLst>
                                    </p:anim>
                                    <p:anim calcmode="lin" valueType="num">
                                      <p:cBhvr>
                                        <p:cTn id="35" dur="500" fill="hold"/>
                                        <p:tgtEl>
                                          <p:spTgt spid="26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1" nodeType="clickEffect">
                                  <p:stCondLst>
                                    <p:cond delay="0"/>
                                  </p:stCondLst>
                                  <p:iterate>
                                    <p:tmAbs val="0"/>
                                  </p:iterate>
                                  <p:childTnLst>
                                    <p:set>
                                      <p:cBhvr>
                                        <p:cTn id="39" fill="hold"/>
                                        <p:tgtEl>
                                          <p:spTgt spid="260">
                                            <p:txEl>
                                              <p:pRg st="9" end="9"/>
                                            </p:txEl>
                                          </p:spTgt>
                                        </p:tgtEl>
                                        <p:attrNameLst>
                                          <p:attrName>style.visibility</p:attrName>
                                        </p:attrNameLst>
                                      </p:cBhvr>
                                      <p:to>
                                        <p:strVal val="visible"/>
                                      </p:to>
                                    </p:set>
                                    <p:anim calcmode="lin" valueType="num">
                                      <p:cBhvr>
                                        <p:cTn id="40" dur="500" fill="hold"/>
                                        <p:tgtEl>
                                          <p:spTgt spid="260">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26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1" nodeType="clickEffect">
                                  <p:stCondLst>
                                    <p:cond delay="0"/>
                                  </p:stCondLst>
                                  <p:iterate>
                                    <p:tmAbs val="0"/>
                                  </p:iterate>
                                  <p:childTnLst>
                                    <p:set>
                                      <p:cBhvr>
                                        <p:cTn id="45" fill="hold"/>
                                        <p:tgtEl>
                                          <p:spTgt spid="260">
                                            <p:txEl>
                                              <p:pRg st="10" end="10"/>
                                            </p:txEl>
                                          </p:spTgt>
                                        </p:tgtEl>
                                        <p:attrNameLst>
                                          <p:attrName>style.visibility</p:attrName>
                                        </p:attrNameLst>
                                      </p:cBhvr>
                                      <p:to>
                                        <p:strVal val="visible"/>
                                      </p:to>
                                    </p:set>
                                    <p:anim calcmode="lin" valueType="num">
                                      <p:cBhvr>
                                        <p:cTn id="46" dur="500" fill="hold"/>
                                        <p:tgtEl>
                                          <p:spTgt spid="260">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26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1" nodeType="clickEffect">
                                  <p:stCondLst>
                                    <p:cond delay="0"/>
                                  </p:stCondLst>
                                  <p:iterate>
                                    <p:tmAbs val="0"/>
                                  </p:iterate>
                                  <p:childTnLst>
                                    <p:set>
                                      <p:cBhvr>
                                        <p:cTn id="51" fill="hold"/>
                                        <p:tgtEl>
                                          <p:spTgt spid="260">
                                            <p:txEl>
                                              <p:pRg st="11" end="11"/>
                                            </p:txEl>
                                          </p:spTgt>
                                        </p:tgtEl>
                                        <p:attrNameLst>
                                          <p:attrName>style.visibility</p:attrName>
                                        </p:attrNameLst>
                                      </p:cBhvr>
                                      <p:to>
                                        <p:strVal val="visible"/>
                                      </p:to>
                                    </p:set>
                                    <p:anim calcmode="lin" valueType="num">
                                      <p:cBhvr>
                                        <p:cTn id="52" dur="500" fill="hold"/>
                                        <p:tgtEl>
                                          <p:spTgt spid="260">
                                            <p:txEl>
                                              <p:pRg st="11" end="11"/>
                                            </p:txEl>
                                          </p:spTgt>
                                        </p:tgtEl>
                                        <p:attrNameLst>
                                          <p:attrName>ppt_x</p:attrName>
                                        </p:attrNameLst>
                                      </p:cBhvr>
                                      <p:tavLst>
                                        <p:tav tm="0">
                                          <p:val>
                                            <p:strVal val="#ppt_x"/>
                                          </p:val>
                                        </p:tav>
                                        <p:tav tm="100000">
                                          <p:val>
                                            <p:strVal val="#ppt_x"/>
                                          </p:val>
                                        </p:tav>
                                      </p:tavLst>
                                    </p:anim>
                                    <p:anim calcmode="lin" valueType="num">
                                      <p:cBhvr>
                                        <p:cTn id="53" dur="500" fill="hold"/>
                                        <p:tgtEl>
                                          <p:spTgt spid="26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iterate>
                                    <p:tmAbs val="0"/>
                                  </p:iterate>
                                  <p:childTnLst>
                                    <p:set>
                                      <p:cBhvr>
                                        <p:cTn id="57" fill="hold"/>
                                        <p:tgtEl>
                                          <p:spTgt spid="260">
                                            <p:txEl>
                                              <p:pRg st="12" end="12"/>
                                            </p:txEl>
                                          </p:spTgt>
                                        </p:tgtEl>
                                        <p:attrNameLst>
                                          <p:attrName>style.visibility</p:attrName>
                                        </p:attrNameLst>
                                      </p:cBhvr>
                                      <p:to>
                                        <p:strVal val="visible"/>
                                      </p:to>
                                    </p:set>
                                    <p:anim calcmode="lin" valueType="num">
                                      <p:cBhvr>
                                        <p:cTn id="58" dur="500" fill="hold"/>
                                        <p:tgtEl>
                                          <p:spTgt spid="260">
                                            <p:txEl>
                                              <p:pRg st="12" end="12"/>
                                            </p:txEl>
                                          </p:spTgt>
                                        </p:tgtEl>
                                        <p:attrNameLst>
                                          <p:attrName>ppt_x</p:attrName>
                                        </p:attrNameLst>
                                      </p:cBhvr>
                                      <p:tavLst>
                                        <p:tav tm="0">
                                          <p:val>
                                            <p:strVal val="#ppt_x"/>
                                          </p:val>
                                        </p:tav>
                                        <p:tav tm="100000">
                                          <p:val>
                                            <p:strVal val="#ppt_x"/>
                                          </p:val>
                                        </p:tav>
                                      </p:tavLst>
                                    </p:anim>
                                    <p:anim calcmode="lin" valueType="num">
                                      <p:cBhvr>
                                        <p:cTn id="59" dur="500" fill="hold"/>
                                        <p:tgtEl>
                                          <p:spTgt spid="26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1"/>
          <p:cNvSpPr txBox="1">
            <a:spLocks noGrp="1"/>
          </p:cNvSpPr>
          <p:nvPr>
            <p:ph type="title"/>
          </p:nvPr>
        </p:nvSpPr>
        <p:spPr>
          <a:xfrm>
            <a:off x="1616765" y="436976"/>
            <a:ext cx="7070036" cy="623717"/>
          </a:xfrm>
          <a:prstGeom prst="rect">
            <a:avLst/>
          </a:prstGeom>
        </p:spPr>
        <p:txBody>
          <a:bodyPr>
            <a:normAutofit fontScale="90000"/>
          </a:bodyPr>
          <a:lstStyle/>
          <a:p>
            <a:pPr algn="l" defTabSz="224026">
              <a:defRPr sz="1900"/>
            </a:pPr>
            <a:br/>
            <a:r>
              <a:t> </a:t>
            </a:r>
          </a:p>
        </p:txBody>
      </p:sp>
      <p:sp>
        <p:nvSpPr>
          <p:cNvPr id="263" name="Content Placeholder 2"/>
          <p:cNvSpPr txBox="1">
            <a:spLocks noGrp="1"/>
          </p:cNvSpPr>
          <p:nvPr>
            <p:ph type="body" idx="1"/>
          </p:nvPr>
        </p:nvSpPr>
        <p:spPr>
          <a:xfrm>
            <a:off x="1616763" y="315402"/>
            <a:ext cx="7270061" cy="6227195"/>
          </a:xfrm>
          <a:prstGeom prst="rect">
            <a:avLst/>
          </a:prstGeom>
        </p:spPr>
        <p:txBody>
          <a:bodyPr/>
          <a:lstStyle/>
          <a:p>
            <a:pPr algn="just">
              <a:spcBef>
                <a:spcPts val="500"/>
              </a:spcBef>
              <a:buFontTx/>
              <a:buChar char="▪"/>
              <a:defRPr sz="2400"/>
            </a:pPr>
            <a:r>
              <a:t>Implementation and governance of the revised Coordination Structure is founded on the following </a:t>
            </a:r>
            <a:r>
              <a:rPr b="1" u="sng"/>
              <a:t>GUIDING PRINCIPLES</a:t>
            </a:r>
            <a:r>
              <a:t>:</a:t>
            </a:r>
          </a:p>
          <a:p>
            <a:pPr marL="0" indent="0" algn="just">
              <a:buSzTx/>
              <a:buNone/>
              <a:defRPr sz="2400"/>
            </a:pPr>
            <a:endParaRPr/>
          </a:p>
          <a:p>
            <a:pPr marL="742950" lvl="1" indent="-285750">
              <a:spcBef>
                <a:spcPts val="500"/>
              </a:spcBef>
              <a:buFont typeface="Calibri"/>
              <a:buChar char="✓"/>
              <a:defRPr sz="2400" b="1"/>
            </a:pPr>
            <a:r>
              <a:t>Effective coordination</a:t>
            </a:r>
            <a:r>
              <a:rPr b="0"/>
              <a:t> within and across sectors </a:t>
            </a:r>
            <a:endParaRPr sz="2800"/>
          </a:p>
          <a:p>
            <a:pPr marL="0" lvl="1" indent="457200">
              <a:spcBef>
                <a:spcPts val="600"/>
              </a:spcBef>
              <a:buSzTx/>
              <a:buNone/>
              <a:defRPr sz="2800"/>
            </a:pPr>
            <a:endParaRPr sz="2800"/>
          </a:p>
          <a:p>
            <a:pPr marL="742950" lvl="1" indent="-285750">
              <a:spcBef>
                <a:spcPts val="500"/>
              </a:spcBef>
              <a:buFont typeface="Calibri"/>
              <a:buChar char="✓"/>
              <a:defRPr sz="2400" b="1"/>
            </a:pPr>
            <a:r>
              <a:t>Community empowerment</a:t>
            </a:r>
            <a:r>
              <a:rPr b="0"/>
              <a:t> and </a:t>
            </a:r>
            <a:r>
              <a:t>effective involvement. </a:t>
            </a:r>
            <a:r>
              <a:rPr b="0"/>
              <a:t>  </a:t>
            </a:r>
            <a:endParaRPr sz="2800"/>
          </a:p>
          <a:p>
            <a:pPr marL="0" lvl="1" indent="457200">
              <a:spcBef>
                <a:spcPts val="600"/>
              </a:spcBef>
              <a:buSzTx/>
              <a:buNone/>
              <a:defRPr sz="2800"/>
            </a:pPr>
            <a:endParaRPr sz="2800"/>
          </a:p>
          <a:p>
            <a:pPr marL="742950" lvl="1" indent="-285750">
              <a:spcBef>
                <a:spcPts val="500"/>
              </a:spcBef>
              <a:buFont typeface="Calibri"/>
              <a:buChar char="✓"/>
              <a:defRPr sz="2400" b="1"/>
            </a:pPr>
            <a:r>
              <a:t>Decentralization</a:t>
            </a:r>
            <a:r>
              <a:rPr b="0"/>
              <a:t> of adequate tools and resources and governance system for better implementation.</a:t>
            </a:r>
            <a:endParaRPr sz="2800"/>
          </a:p>
          <a:p>
            <a:pPr marL="0" lvl="1" indent="457200">
              <a:spcBef>
                <a:spcPts val="600"/>
              </a:spcBef>
              <a:buSzTx/>
              <a:buNone/>
              <a:defRPr sz="2800"/>
            </a:pPr>
            <a:endParaRPr sz="2800"/>
          </a:p>
          <a:p>
            <a:pPr marL="742950" lvl="1" indent="-285750">
              <a:spcBef>
                <a:spcPts val="500"/>
              </a:spcBef>
              <a:buFont typeface="Calibri"/>
              <a:buChar char="✓"/>
              <a:defRPr sz="2400" b="1"/>
            </a:pPr>
            <a:r>
              <a:t>Accountability and participation</a:t>
            </a:r>
            <a:r>
              <a:rPr b="0"/>
              <a:t> across sectors at national, regional, district and community levels.</a:t>
            </a:r>
          </a:p>
        </p:txBody>
      </p:sp>
      <p:grpSp>
        <p:nvGrpSpPr>
          <p:cNvPr id="266" name="Rectangle 4"/>
          <p:cNvGrpSpPr/>
          <p:nvPr/>
        </p:nvGrpSpPr>
        <p:grpSpPr>
          <a:xfrm>
            <a:off x="1" y="-4"/>
            <a:ext cx="1616769" cy="6858004"/>
            <a:chOff x="0" y="-2"/>
            <a:chExt cx="1616767" cy="6858003"/>
          </a:xfrm>
        </p:grpSpPr>
        <p:sp>
          <p:nvSpPr>
            <p:cNvPr id="264" name="Rectangle"/>
            <p:cNvSpPr/>
            <p:nvPr/>
          </p:nvSpPr>
          <p:spPr>
            <a:xfrm>
              <a:off x="0" y="-3"/>
              <a:ext cx="1616769"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just">
                <a:defRPr sz="2400" b="1">
                  <a:solidFill>
                    <a:srgbClr val="FF6600"/>
                  </a:solidFill>
                  <a:latin typeface="Aharoni"/>
                  <a:ea typeface="Aharoni"/>
                  <a:cs typeface="Aharoni"/>
                  <a:sym typeface="Aharoni"/>
                </a:defRPr>
              </a:pPr>
              <a:endParaRPr/>
            </a:p>
          </p:txBody>
        </p:sp>
        <p:sp>
          <p:nvSpPr>
            <p:cNvPr id="265" name="Guiding principles: Coordi-nation structure"/>
            <p:cNvSpPr txBox="1"/>
            <p:nvPr/>
          </p:nvSpPr>
          <p:spPr>
            <a:xfrm>
              <a:off x="73675" y="-3"/>
              <a:ext cx="1469420" cy="3394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lgn="just">
                <a:defRPr sz="2400" b="1">
                  <a:solidFill>
                    <a:srgbClr val="FF6600"/>
                  </a:solidFill>
                  <a:latin typeface="Aharoni"/>
                  <a:ea typeface="Aharoni"/>
                  <a:cs typeface="Aharoni"/>
                  <a:sym typeface="Aharoni"/>
                </a:defRPr>
              </a:pPr>
              <a:r>
                <a:t>  </a:t>
              </a:r>
            </a:p>
            <a:p>
              <a:pPr algn="just">
                <a:defRPr sz="2400">
                  <a:solidFill>
                    <a:srgbClr val="FFFFFF"/>
                  </a:solidFill>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just">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r>
                <a:t> Guiding principles: Coordi-nation structure</a:t>
              </a:r>
            </a:p>
          </p:txBody>
        </p:sp>
      </p:grpSp>
      <p:pic>
        <p:nvPicPr>
          <p:cNvPr id="267" name="Picture 5" descr="Picture 5"/>
          <p:cNvPicPr>
            <a:picLocks noChangeAspect="1"/>
          </p:cNvPicPr>
          <p:nvPr/>
        </p:nvPicPr>
        <p:blipFill>
          <a:blip r:embed="rId2"/>
          <a:stretch>
            <a:fillRect/>
          </a:stretch>
        </p:blipFill>
        <p:spPr>
          <a:xfrm>
            <a:off x="157215" y="5145627"/>
            <a:ext cx="1302336" cy="126902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63">
                                            <p:txEl>
                                              <p:pRg st="2" end="2"/>
                                            </p:txEl>
                                          </p:spTgt>
                                        </p:tgtEl>
                                        <p:attrNameLst>
                                          <p:attrName>style.visibility</p:attrName>
                                        </p:attrNameLst>
                                      </p:cBhvr>
                                      <p:to>
                                        <p:strVal val="visible"/>
                                      </p:to>
                                    </p:set>
                                    <p:anim calcmode="lin" valueType="num">
                                      <p:cBhvr>
                                        <p:cTn id="7" dur="500" fill="hold"/>
                                        <p:tgtEl>
                                          <p:spTgt spid="263">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6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263">
                                            <p:txEl>
                                              <p:pRg st="3" end="3"/>
                                            </p:txEl>
                                          </p:spTgt>
                                        </p:tgtEl>
                                        <p:attrNameLst>
                                          <p:attrName>style.visibility</p:attrName>
                                        </p:attrNameLst>
                                      </p:cBhvr>
                                      <p:to>
                                        <p:strVal val="visible"/>
                                      </p:to>
                                    </p:set>
                                    <p:anim calcmode="lin" valueType="num">
                                      <p:cBhvr>
                                        <p:cTn id="12" dur="500" fill="hold"/>
                                        <p:tgtEl>
                                          <p:spTgt spid="263">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263">
                                            <p:txEl>
                                              <p:pRg st="4" end="4"/>
                                            </p:txEl>
                                          </p:spTgt>
                                        </p:tgtEl>
                                        <p:attrNameLst>
                                          <p:attrName>style.visibility</p:attrName>
                                        </p:attrNameLst>
                                      </p:cBhvr>
                                      <p:to>
                                        <p:strVal val="visible"/>
                                      </p:to>
                                    </p:set>
                                    <p:anim calcmode="lin" valueType="num">
                                      <p:cBhvr>
                                        <p:cTn id="18" dur="500" fill="hold"/>
                                        <p:tgtEl>
                                          <p:spTgt spid="26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263">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1" nodeType="afterEffect">
                                  <p:stCondLst>
                                    <p:cond delay="0"/>
                                  </p:stCondLst>
                                  <p:iterate>
                                    <p:tmAbs val="0"/>
                                  </p:iterate>
                                  <p:childTnLst>
                                    <p:set>
                                      <p:cBhvr>
                                        <p:cTn id="22" fill="hold"/>
                                        <p:tgtEl>
                                          <p:spTgt spid="263">
                                            <p:txEl>
                                              <p:pRg st="5" end="5"/>
                                            </p:txEl>
                                          </p:spTgt>
                                        </p:tgtEl>
                                        <p:attrNameLst>
                                          <p:attrName>style.visibility</p:attrName>
                                        </p:attrNameLst>
                                      </p:cBhvr>
                                      <p:to>
                                        <p:strVal val="visible"/>
                                      </p:to>
                                    </p:set>
                                    <p:anim calcmode="lin" valueType="num">
                                      <p:cBhvr>
                                        <p:cTn id="23" dur="500" fill="hold"/>
                                        <p:tgtEl>
                                          <p:spTgt spid="263">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263">
                                            <p:txEl>
                                              <p:pRg st="6" end="6"/>
                                            </p:txEl>
                                          </p:spTgt>
                                        </p:tgtEl>
                                        <p:attrNameLst>
                                          <p:attrName>style.visibility</p:attrName>
                                        </p:attrNameLst>
                                      </p:cBhvr>
                                      <p:to>
                                        <p:strVal val="visible"/>
                                      </p:to>
                                    </p:set>
                                    <p:anim calcmode="lin" valueType="num">
                                      <p:cBhvr>
                                        <p:cTn id="29" dur="500" fill="hold"/>
                                        <p:tgtEl>
                                          <p:spTgt spid="263">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263">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1" nodeType="afterEffect">
                                  <p:stCondLst>
                                    <p:cond delay="0"/>
                                  </p:stCondLst>
                                  <p:iterate>
                                    <p:tmAbs val="0"/>
                                  </p:iterate>
                                  <p:childTnLst>
                                    <p:set>
                                      <p:cBhvr>
                                        <p:cTn id="33" fill="hold"/>
                                        <p:tgtEl>
                                          <p:spTgt spid="263">
                                            <p:txEl>
                                              <p:pRg st="7" end="7"/>
                                            </p:txEl>
                                          </p:spTgt>
                                        </p:tgtEl>
                                        <p:attrNameLst>
                                          <p:attrName>style.visibility</p:attrName>
                                        </p:attrNameLst>
                                      </p:cBhvr>
                                      <p:to>
                                        <p:strVal val="visible"/>
                                      </p:to>
                                    </p:set>
                                    <p:anim calcmode="lin" valueType="num">
                                      <p:cBhvr>
                                        <p:cTn id="34" dur="500" fill="hold"/>
                                        <p:tgtEl>
                                          <p:spTgt spid="263">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2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1" nodeType="clickEffect">
                                  <p:stCondLst>
                                    <p:cond delay="0"/>
                                  </p:stCondLst>
                                  <p:iterate>
                                    <p:tmAbs val="0"/>
                                  </p:iterate>
                                  <p:childTnLst>
                                    <p:set>
                                      <p:cBhvr>
                                        <p:cTn id="39" fill="hold"/>
                                        <p:tgtEl>
                                          <p:spTgt spid="263">
                                            <p:txEl>
                                              <p:pRg st="8" end="8"/>
                                            </p:txEl>
                                          </p:spTgt>
                                        </p:tgtEl>
                                        <p:attrNameLst>
                                          <p:attrName>style.visibility</p:attrName>
                                        </p:attrNameLst>
                                      </p:cBhvr>
                                      <p:to>
                                        <p:strVal val="visible"/>
                                      </p:to>
                                    </p:set>
                                    <p:anim calcmode="lin" valueType="num">
                                      <p:cBhvr>
                                        <p:cTn id="40" dur="500" fill="hold"/>
                                        <p:tgtEl>
                                          <p:spTgt spid="26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2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itle 1"/>
          <p:cNvSpPr txBox="1">
            <a:spLocks noGrp="1"/>
          </p:cNvSpPr>
          <p:nvPr>
            <p:ph type="title"/>
          </p:nvPr>
        </p:nvSpPr>
        <p:spPr>
          <a:xfrm>
            <a:off x="1616765" y="449970"/>
            <a:ext cx="7070036" cy="623716"/>
          </a:xfrm>
          <a:prstGeom prst="rect">
            <a:avLst/>
          </a:prstGeom>
        </p:spPr>
        <p:txBody>
          <a:bodyPr>
            <a:normAutofit fontScale="90000"/>
          </a:bodyPr>
          <a:lstStyle/>
          <a:p>
            <a:pPr algn="l" defTabSz="224026">
              <a:defRPr sz="1900"/>
            </a:pPr>
            <a:br/>
            <a:r>
              <a:t> </a:t>
            </a:r>
          </a:p>
        </p:txBody>
      </p:sp>
      <p:sp>
        <p:nvSpPr>
          <p:cNvPr id="270" name="Slide Number Placeholder 3"/>
          <p:cNvSpPr txBox="1">
            <a:spLocks noGrp="1"/>
          </p:cNvSpPr>
          <p:nvPr>
            <p:ph type="sldNum" sz="quarter" idx="4294967295"/>
          </p:nvPr>
        </p:nvSpPr>
        <p:spPr>
          <a:xfrm>
            <a:off x="8505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grpSp>
        <p:nvGrpSpPr>
          <p:cNvPr id="273" name="Rectangle 4"/>
          <p:cNvGrpSpPr/>
          <p:nvPr/>
        </p:nvGrpSpPr>
        <p:grpSpPr>
          <a:xfrm>
            <a:off x="0" y="-4"/>
            <a:ext cx="1720515" cy="6858004"/>
            <a:chOff x="0" y="-2"/>
            <a:chExt cx="1720514" cy="6858003"/>
          </a:xfrm>
        </p:grpSpPr>
        <p:sp>
          <p:nvSpPr>
            <p:cNvPr id="271" name="Rectangle"/>
            <p:cNvSpPr/>
            <p:nvPr/>
          </p:nvSpPr>
          <p:spPr>
            <a:xfrm>
              <a:off x="0" y="-3"/>
              <a:ext cx="1720515" cy="6858004"/>
            </a:xfrm>
            <a:prstGeom prst="rect">
              <a:avLst/>
            </a:prstGeom>
            <a:gradFill flip="none" rotWithShape="1">
              <a:gsLst>
                <a:gs pos="66000">
                  <a:srgbClr val="030F3D"/>
                </a:gs>
                <a:gs pos="91000">
                  <a:srgbClr val="063096"/>
                </a:gs>
              </a:gsLst>
              <a:lin ang="18840000" scaled="0"/>
            </a:gradFill>
            <a:ln w="12700" cap="flat">
              <a:noFill/>
              <a:miter lim="400000"/>
            </a:ln>
            <a:effectLst/>
          </p:spPr>
          <p:txBody>
            <a:bodyPr wrap="square" lIns="45718" tIns="45718" rIns="45718" bIns="45718" numCol="1" anchor="t">
              <a:noAutofit/>
            </a:bodyPr>
            <a:lstStyle/>
            <a:p>
              <a:pPr algn="ctr">
                <a:defRPr>
                  <a:latin typeface="+mj-lt"/>
                  <a:ea typeface="+mj-ea"/>
                  <a:cs typeface="+mj-cs"/>
                  <a:sym typeface="Calibri"/>
                </a:defRPr>
              </a:pPr>
              <a:endParaRPr/>
            </a:p>
          </p:txBody>
        </p:sp>
        <p:sp>
          <p:nvSpPr>
            <p:cNvPr id="272" name="Process of revising the Coordi-nation structure"/>
            <p:cNvSpPr txBox="1"/>
            <p:nvPr/>
          </p:nvSpPr>
          <p:spPr>
            <a:xfrm>
              <a:off x="73673" y="-3"/>
              <a:ext cx="1573169" cy="3394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3672" tIns="73672" rIns="73672" bIns="73672" numCol="1" anchor="t">
              <a:spAutoFit/>
            </a:bodyPr>
            <a:lstStyle/>
            <a:p>
              <a:pPr>
                <a:defRPr sz="2400">
                  <a:solidFill>
                    <a:srgbClr val="FFFFFF"/>
                  </a:solidFill>
                  <a:latin typeface="+mj-lt"/>
                  <a:ea typeface="+mj-ea"/>
                  <a:cs typeface="+mj-cs"/>
                  <a:sym typeface="Calibri"/>
                </a:defRPr>
              </a:pPr>
              <a:endParaRPr/>
            </a:p>
            <a:p>
              <a:pPr>
                <a:defRPr sz="2400">
                  <a:solidFill>
                    <a:srgbClr val="FFFFFF"/>
                  </a:solidFill>
                  <a:latin typeface="+mj-lt"/>
                  <a:ea typeface="+mj-ea"/>
                  <a:cs typeface="+mj-cs"/>
                  <a:sym typeface="Calibri"/>
                </a:defRPr>
              </a:pPr>
              <a:endParaRPr/>
            </a:p>
            <a:p>
              <a:pPr>
                <a:defRPr sz="2400">
                  <a:solidFill>
                    <a:srgbClr val="FFFFFF"/>
                  </a:solidFill>
                  <a:latin typeface="+mj-lt"/>
                  <a:ea typeface="+mj-ea"/>
                  <a:cs typeface="+mj-cs"/>
                  <a:sym typeface="Calibri"/>
                </a:defRPr>
              </a:pPr>
              <a:endParaRPr/>
            </a:p>
            <a:p>
              <a:pPr>
                <a:defRPr sz="2400">
                  <a:solidFill>
                    <a:srgbClr val="FFFFFF"/>
                  </a:solidFill>
                  <a:latin typeface="+mj-lt"/>
                  <a:ea typeface="+mj-ea"/>
                  <a:cs typeface="+mj-cs"/>
                  <a:sym typeface="Calibri"/>
                </a:defRPr>
              </a:pPr>
              <a:endParaRPr/>
            </a:p>
            <a:p>
              <a:pPr algn="ctr">
                <a:defRPr sz="2400">
                  <a:solidFill>
                    <a:srgbClr val="FFFFFF"/>
                  </a:solidFill>
                  <a:latin typeface="+mj-lt"/>
                  <a:ea typeface="+mj-ea"/>
                  <a:cs typeface="+mj-cs"/>
                  <a:sym typeface="Calibri"/>
                </a:defRPr>
              </a:pPr>
              <a:r>
                <a:t>Process of revising the Coordi-nation structure </a:t>
              </a:r>
            </a:p>
          </p:txBody>
        </p:sp>
      </p:grpSp>
      <p:pic>
        <p:nvPicPr>
          <p:cNvPr id="274" name="Picture 5" descr="Picture 5"/>
          <p:cNvPicPr>
            <a:picLocks noChangeAspect="1"/>
          </p:cNvPicPr>
          <p:nvPr/>
        </p:nvPicPr>
        <p:blipFill>
          <a:blip r:embed="rId2"/>
          <a:stretch>
            <a:fillRect/>
          </a:stretch>
        </p:blipFill>
        <p:spPr>
          <a:xfrm>
            <a:off x="157215" y="5269884"/>
            <a:ext cx="1302336" cy="1269029"/>
          </a:xfrm>
          <a:prstGeom prst="rect">
            <a:avLst/>
          </a:prstGeom>
          <a:ln w="12700">
            <a:miter lim="400000"/>
          </a:ln>
        </p:spPr>
      </p:pic>
      <p:sp>
        <p:nvSpPr>
          <p:cNvPr id="275" name="Rectangle 6"/>
          <p:cNvSpPr txBox="1"/>
          <p:nvPr/>
        </p:nvSpPr>
        <p:spPr>
          <a:xfrm>
            <a:off x="1988820" y="449970"/>
            <a:ext cx="6652261" cy="5588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07000"/>
              </a:lnSpc>
              <a:defRPr sz="3200">
                <a:latin typeface="+mj-lt"/>
                <a:ea typeface="+mj-ea"/>
                <a:cs typeface="+mj-cs"/>
                <a:sym typeface="Calibri"/>
              </a:defRPr>
            </a:pPr>
            <a:endParaRPr/>
          </a:p>
          <a:p>
            <a:pPr marL="285750" indent="-285750" algn="just">
              <a:lnSpc>
                <a:spcPct val="107000"/>
              </a:lnSpc>
              <a:buSzPct val="100000"/>
              <a:buChar char="▪"/>
              <a:defRPr sz="2400">
                <a:latin typeface="+mj-lt"/>
                <a:ea typeface="+mj-ea"/>
                <a:cs typeface="+mj-cs"/>
                <a:sym typeface="Calibri"/>
              </a:defRPr>
            </a:pPr>
            <a:r>
              <a:t>The process included:  </a:t>
            </a:r>
          </a:p>
          <a:p>
            <a:pPr marL="285750" indent="-285750" algn="just">
              <a:lnSpc>
                <a:spcPct val="107000"/>
              </a:lnSpc>
              <a:buSzPct val="100000"/>
              <a:buChar char="▪"/>
              <a:defRPr sz="2400">
                <a:latin typeface="+mj-lt"/>
                <a:ea typeface="+mj-ea"/>
                <a:cs typeface="+mj-cs"/>
                <a:sym typeface="Calibri"/>
              </a:defRPr>
            </a:pPr>
            <a:endParaRPr/>
          </a:p>
          <a:p>
            <a:pPr marL="944562" lvl="1" indent="-487362" algn="just">
              <a:lnSpc>
                <a:spcPct val="107000"/>
              </a:lnSpc>
              <a:buSzPct val="100000"/>
              <a:buFont typeface="Calibri"/>
              <a:buChar char="✓"/>
              <a:defRPr sz="2400" b="1">
                <a:latin typeface="+mj-lt"/>
                <a:ea typeface="+mj-ea"/>
                <a:cs typeface="+mj-cs"/>
                <a:sym typeface="Calibri"/>
              </a:defRPr>
            </a:pPr>
            <a:r>
              <a:t>wide consultations </a:t>
            </a:r>
            <a:r>
              <a:rPr b="0"/>
              <a:t>with representatives from the Government, development partners, academic institutions, non-governmental organizations, private sectors, civil societies and donors. </a:t>
            </a:r>
          </a:p>
          <a:p>
            <a:pPr marL="30162" lvl="1" indent="427037" algn="just">
              <a:lnSpc>
                <a:spcPct val="107000"/>
              </a:lnSpc>
              <a:defRPr sz="2400">
                <a:latin typeface="+mj-lt"/>
                <a:ea typeface="+mj-ea"/>
                <a:cs typeface="+mj-cs"/>
                <a:sym typeface="Calibri"/>
              </a:defRPr>
            </a:pPr>
            <a:r>
              <a:t> </a:t>
            </a:r>
          </a:p>
          <a:p>
            <a:pPr marL="944562" lvl="1" indent="-487362" algn="just">
              <a:lnSpc>
                <a:spcPct val="107000"/>
              </a:lnSpc>
              <a:buSzPct val="100000"/>
              <a:buFont typeface="Calibri"/>
              <a:buChar char="✓"/>
              <a:defRPr sz="2400" b="1">
                <a:latin typeface="+mj-lt"/>
                <a:ea typeface="+mj-ea"/>
                <a:cs typeface="+mj-cs"/>
                <a:sym typeface="Calibri"/>
              </a:defRPr>
            </a:pPr>
            <a:r>
              <a:t>situation analysis </a:t>
            </a:r>
            <a:r>
              <a:rPr b="0"/>
              <a:t>through literature review, sector specific group and individual consultations for content reviews.  </a:t>
            </a:r>
          </a:p>
          <a:p>
            <a:pPr marL="30162" lvl="1" indent="427037" algn="just">
              <a:lnSpc>
                <a:spcPct val="107000"/>
              </a:lnSpc>
              <a:defRPr sz="2400">
                <a:latin typeface="+mj-lt"/>
                <a:ea typeface="+mj-ea"/>
                <a:cs typeface="+mj-cs"/>
                <a:sym typeface="Calibri"/>
              </a:defRPr>
            </a:pPr>
            <a:endParaRPr b="0"/>
          </a:p>
          <a:p>
            <a:pPr marL="944562" lvl="1" indent="-487362" algn="just">
              <a:lnSpc>
                <a:spcPct val="107000"/>
              </a:lnSpc>
              <a:buSzPct val="100000"/>
              <a:buFont typeface="Calibri"/>
              <a:buChar char="✓"/>
              <a:defRPr sz="2400" b="1" u="sng">
                <a:latin typeface="+mj-lt"/>
                <a:ea typeface="+mj-ea"/>
                <a:cs typeface="+mj-cs"/>
                <a:sym typeface="Calibri"/>
              </a:defRPr>
            </a:pPr>
            <a:r>
              <a:t>validation workshops </a:t>
            </a:r>
            <a:r>
              <a:rPr i="1"/>
              <a:t>(now!)</a:t>
            </a:r>
            <a:r>
              <a:t>.</a:t>
            </a:r>
            <a:r>
              <a:rPr b="0" u="none"/>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75">
                                            <p:txEl>
                                              <p:pRg st="3" end="3"/>
                                            </p:txEl>
                                          </p:spTgt>
                                        </p:tgtEl>
                                        <p:attrNameLst>
                                          <p:attrName>style.visibility</p:attrName>
                                        </p:attrNameLst>
                                      </p:cBhvr>
                                      <p:to>
                                        <p:strVal val="visible"/>
                                      </p:to>
                                    </p:set>
                                    <p:anim calcmode="lin" valueType="num">
                                      <p:cBhvr>
                                        <p:cTn id="7" dur="500" fill="hold"/>
                                        <p:tgtEl>
                                          <p:spTgt spid="275">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275">
                                            <p:txEl>
                                              <p:pRg st="4" end="4"/>
                                            </p:txEl>
                                          </p:spTgt>
                                        </p:tgtEl>
                                        <p:attrNameLst>
                                          <p:attrName>style.visibility</p:attrName>
                                        </p:attrNameLst>
                                      </p:cBhvr>
                                      <p:to>
                                        <p:strVal val="visible"/>
                                      </p:to>
                                    </p:set>
                                    <p:anim calcmode="lin" valueType="num">
                                      <p:cBhvr>
                                        <p:cTn id="13" dur="500" fill="hold"/>
                                        <p:tgtEl>
                                          <p:spTgt spid="275">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iterate>
                                    <p:tmAbs val="0"/>
                                  </p:iterate>
                                  <p:childTnLst>
                                    <p:set>
                                      <p:cBhvr>
                                        <p:cTn id="18" fill="hold"/>
                                        <p:tgtEl>
                                          <p:spTgt spid="275">
                                            <p:txEl>
                                              <p:pRg st="5" end="5"/>
                                            </p:txEl>
                                          </p:spTgt>
                                        </p:tgtEl>
                                        <p:attrNameLst>
                                          <p:attrName>style.visibility</p:attrName>
                                        </p:attrNameLst>
                                      </p:cBhvr>
                                      <p:to>
                                        <p:strVal val="visible"/>
                                      </p:to>
                                    </p:set>
                                    <p:anim calcmode="lin" valueType="num">
                                      <p:cBhvr>
                                        <p:cTn id="19" dur="500" fill="hold"/>
                                        <p:tgtEl>
                                          <p:spTgt spid="275">
                                            <p:txEl>
                                              <p:pRg st="5" end="5"/>
                                            </p:txEl>
                                          </p:spTgt>
                                        </p:tgtEl>
                                        <p:attrNameLst>
                                          <p:attrName>ppt_x</p:attrName>
                                        </p:attrNameLst>
                                      </p:cBhvr>
                                      <p:tavLst>
                                        <p:tav tm="0">
                                          <p:val>
                                            <p:strVal val="#ppt_x"/>
                                          </p:val>
                                        </p:tav>
                                        <p:tav tm="100000">
                                          <p:val>
                                            <p:strVal val="#ppt_x"/>
                                          </p:val>
                                        </p:tav>
                                      </p:tavLst>
                                    </p:anim>
                                    <p:anim calcmode="lin" valueType="num">
                                      <p:cBhvr>
                                        <p:cTn id="20" dur="500" fill="hold"/>
                                        <p:tgtEl>
                                          <p:spTgt spid="275">
                                            <p:txEl>
                                              <p:pRg st="5" end="5"/>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1" nodeType="afterEffect">
                                  <p:stCondLst>
                                    <p:cond delay="0"/>
                                  </p:stCondLst>
                                  <p:iterate>
                                    <p:tmAbs val="0"/>
                                  </p:iterate>
                                  <p:childTnLst>
                                    <p:set>
                                      <p:cBhvr>
                                        <p:cTn id="23" fill="hold"/>
                                        <p:tgtEl>
                                          <p:spTgt spid="275">
                                            <p:txEl>
                                              <p:pRg st="6" end="6"/>
                                            </p:txEl>
                                          </p:spTgt>
                                        </p:tgtEl>
                                        <p:attrNameLst>
                                          <p:attrName>style.visibility</p:attrName>
                                        </p:attrNameLst>
                                      </p:cBhvr>
                                      <p:to>
                                        <p:strVal val="visible"/>
                                      </p:to>
                                    </p:set>
                                    <p:anim calcmode="lin" valueType="num">
                                      <p:cBhvr>
                                        <p:cTn id="24" dur="500" fill="hold"/>
                                        <p:tgtEl>
                                          <p:spTgt spid="275">
                                            <p:txEl>
                                              <p:pRg st="6" end="6"/>
                                            </p:txEl>
                                          </p:spTgt>
                                        </p:tgtEl>
                                        <p:attrNameLst>
                                          <p:attrName>ppt_x</p:attrName>
                                        </p:attrNameLst>
                                      </p:cBhvr>
                                      <p:tavLst>
                                        <p:tav tm="0">
                                          <p:val>
                                            <p:strVal val="#ppt_x"/>
                                          </p:val>
                                        </p:tav>
                                        <p:tav tm="100000">
                                          <p:val>
                                            <p:strVal val="#ppt_x"/>
                                          </p:val>
                                        </p:tav>
                                      </p:tavLst>
                                    </p:anim>
                                    <p:anim calcmode="lin" valueType="num">
                                      <p:cBhvr>
                                        <p:cTn id="25" dur="500" fill="hold"/>
                                        <p:tgtEl>
                                          <p:spTgt spid="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1" nodeType="clickEffect">
                                  <p:stCondLst>
                                    <p:cond delay="0"/>
                                  </p:stCondLst>
                                  <p:iterate>
                                    <p:tmAbs val="0"/>
                                  </p:iterate>
                                  <p:childTnLst>
                                    <p:set>
                                      <p:cBhvr>
                                        <p:cTn id="29" fill="hold"/>
                                        <p:tgtEl>
                                          <p:spTgt spid="275">
                                            <p:txEl>
                                              <p:pRg st="7" end="7"/>
                                            </p:txEl>
                                          </p:spTgt>
                                        </p:tgtEl>
                                        <p:attrNameLst>
                                          <p:attrName>style.visibility</p:attrName>
                                        </p:attrNameLst>
                                      </p:cBhvr>
                                      <p:to>
                                        <p:strVal val="visible"/>
                                      </p:to>
                                    </p:set>
                                    <p:anim calcmode="lin" valueType="num">
                                      <p:cBhvr>
                                        <p:cTn id="30" dur="500" fill="hold"/>
                                        <p:tgtEl>
                                          <p:spTgt spid="275">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2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
          <p:cNvSpPr txBox="1">
            <a:spLocks noGrp="1"/>
          </p:cNvSpPr>
          <p:nvPr>
            <p:ph type="title"/>
          </p:nvPr>
        </p:nvSpPr>
        <p:spPr>
          <a:xfrm>
            <a:off x="125130" y="724394"/>
            <a:ext cx="8925339" cy="428573"/>
          </a:xfrm>
          <a:prstGeom prst="rect">
            <a:avLst/>
          </a:prstGeom>
        </p:spPr>
        <p:txBody>
          <a:bodyPr/>
          <a:lstStyle/>
          <a:p>
            <a:pPr defTabSz="133502">
              <a:defRPr sz="730"/>
            </a:pPr>
            <a:r>
              <a:t>Food and Nutrition Security Coordination Structures: </a:t>
            </a:r>
            <a:br/>
            <a:r>
              <a:t>Other Countries </a:t>
            </a:r>
            <a:br/>
            <a:endParaRPr/>
          </a:p>
        </p:txBody>
      </p:sp>
      <p:sp>
        <p:nvSpPr>
          <p:cNvPr id="278" name="Content Placeholder 2"/>
          <p:cNvSpPr txBox="1">
            <a:spLocks noGrp="1"/>
          </p:cNvSpPr>
          <p:nvPr>
            <p:ph type="body" idx="1"/>
          </p:nvPr>
        </p:nvSpPr>
        <p:spPr>
          <a:xfrm>
            <a:off x="405114" y="750464"/>
            <a:ext cx="7783018" cy="4144492"/>
          </a:xfrm>
          <a:prstGeom prst="rect">
            <a:avLst/>
          </a:prstGeom>
        </p:spPr>
        <p:txBody>
          <a:bodyPr/>
          <a:lstStyle/>
          <a:p>
            <a:pPr marL="0" indent="0" algn="just" defTabSz="443574">
              <a:lnSpc>
                <a:spcPct val="90000"/>
              </a:lnSpc>
              <a:spcBef>
                <a:spcPts val="500"/>
              </a:spcBef>
              <a:buSzTx/>
              <a:buNone/>
              <a:defRPr sz="1470"/>
            </a:pPr>
            <a:endParaRPr/>
          </a:p>
          <a:p>
            <a:pPr marL="0" indent="0" algn="just" defTabSz="443574">
              <a:lnSpc>
                <a:spcPct val="90000"/>
              </a:lnSpc>
              <a:spcBef>
                <a:spcPts val="500"/>
              </a:spcBef>
              <a:buSzTx/>
              <a:buNone/>
              <a:defRPr sz="2254"/>
            </a:pPr>
            <a:endParaRPr/>
          </a:p>
          <a:p>
            <a:pPr marL="0" indent="0" algn="just" defTabSz="443574">
              <a:lnSpc>
                <a:spcPct val="90000"/>
              </a:lnSpc>
              <a:spcBef>
                <a:spcPts val="400"/>
              </a:spcBef>
              <a:buSzTx/>
              <a:buNone/>
              <a:defRPr sz="2058"/>
            </a:pPr>
            <a:r>
              <a:t>In order to ensure accountability, lessons learned from other countries show that effective coordination of Food and Nutrition Security interventions require:</a:t>
            </a:r>
            <a:endParaRPr sz="2744"/>
          </a:p>
          <a:p>
            <a:pPr marL="0" indent="0" algn="just" defTabSz="443574">
              <a:lnSpc>
                <a:spcPct val="90000"/>
              </a:lnSpc>
              <a:spcBef>
                <a:spcPts val="500"/>
              </a:spcBef>
              <a:buSzTx/>
              <a:buNone/>
              <a:defRPr sz="2744"/>
            </a:pPr>
            <a:endParaRPr sz="2744"/>
          </a:p>
          <a:p>
            <a:pPr marL="332680" indent="-332680" algn="just" defTabSz="443574">
              <a:lnSpc>
                <a:spcPct val="90000"/>
              </a:lnSpc>
              <a:spcBef>
                <a:spcPts val="400"/>
              </a:spcBef>
              <a:buFont typeface="Calibri"/>
              <a:buChar char="✓"/>
              <a:defRPr sz="2058"/>
            </a:pPr>
            <a:r>
              <a:t> a neutral,</a:t>
            </a:r>
            <a:endParaRPr sz="2744"/>
          </a:p>
          <a:p>
            <a:pPr marL="0" indent="0" algn="just" defTabSz="443574">
              <a:lnSpc>
                <a:spcPct val="90000"/>
              </a:lnSpc>
              <a:spcBef>
                <a:spcPts val="500"/>
              </a:spcBef>
              <a:buSzTx/>
              <a:buNone/>
              <a:defRPr sz="2744"/>
            </a:pPr>
            <a:endParaRPr sz="2744"/>
          </a:p>
          <a:p>
            <a:pPr marL="332680" indent="-332680" algn="just" defTabSz="443574">
              <a:lnSpc>
                <a:spcPct val="90000"/>
              </a:lnSpc>
              <a:spcBef>
                <a:spcPts val="400"/>
              </a:spcBef>
              <a:buFont typeface="Calibri"/>
              <a:buChar char="✓"/>
              <a:defRPr sz="2058"/>
            </a:pPr>
            <a:r>
              <a:t>strategic and </a:t>
            </a:r>
            <a:endParaRPr sz="2744"/>
          </a:p>
          <a:p>
            <a:pPr marL="0" indent="0" algn="just" defTabSz="443574">
              <a:lnSpc>
                <a:spcPct val="90000"/>
              </a:lnSpc>
              <a:spcBef>
                <a:spcPts val="500"/>
              </a:spcBef>
              <a:buSzTx/>
              <a:buNone/>
              <a:defRPr sz="2744"/>
            </a:pPr>
            <a:endParaRPr sz="2744"/>
          </a:p>
          <a:p>
            <a:pPr marL="332680" indent="-332680" algn="just" defTabSz="443574">
              <a:lnSpc>
                <a:spcPct val="90000"/>
              </a:lnSpc>
              <a:spcBef>
                <a:spcPts val="400"/>
              </a:spcBef>
              <a:buFont typeface="Calibri"/>
              <a:buChar char="✓"/>
              <a:defRPr sz="2058"/>
            </a:pPr>
            <a:r>
              <a:t>high-level political office with strong convening powers.</a:t>
            </a:r>
          </a:p>
        </p:txBody>
      </p:sp>
      <p:sp>
        <p:nvSpPr>
          <p:cNvPr id="279" name="Slide Number Placeholder 3"/>
          <p:cNvSpPr txBox="1">
            <a:spLocks noGrp="1"/>
          </p:cNvSpPr>
          <p:nvPr>
            <p:ph type="sldNum" sz="quarter" idx="4294967295"/>
          </p:nvPr>
        </p:nvSpPr>
        <p:spPr>
          <a:xfrm>
            <a:off x="8505419" y="6414761"/>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280" name="Rectangle 4"/>
          <p:cNvSpPr/>
          <p:nvPr/>
        </p:nvSpPr>
        <p:spPr>
          <a:xfrm rot="16200000">
            <a:off x="3831595" y="1576090"/>
            <a:ext cx="1480812" cy="9144001"/>
          </a:xfrm>
          <a:prstGeom prst="rect">
            <a:avLst/>
          </a:prstGeom>
          <a:gradFill>
            <a:gsLst>
              <a:gs pos="66000">
                <a:srgbClr val="030F3D"/>
              </a:gs>
              <a:gs pos="91000">
                <a:srgbClr val="063096"/>
              </a:gs>
            </a:gsLst>
            <a:lin ang="18840000"/>
          </a:gradFill>
          <a:ln w="12700">
            <a:miter lim="400000"/>
          </a:ln>
        </p:spPr>
        <p:txBody>
          <a:bodyPr lIns="45718" tIns="45718" rIns="45718" bIns="45718"/>
          <a:lstStyle/>
          <a:p>
            <a:pPr algn="ctr">
              <a:defRPr sz="2400">
                <a:solidFill>
                  <a:srgbClr val="FFFFFF"/>
                </a:solidFill>
                <a:latin typeface="+mj-lt"/>
                <a:ea typeface="+mj-ea"/>
                <a:cs typeface="+mj-cs"/>
                <a:sym typeface="Calibri"/>
              </a:defRPr>
            </a:pPr>
            <a:endParaRPr/>
          </a:p>
        </p:txBody>
      </p:sp>
      <p:pic>
        <p:nvPicPr>
          <p:cNvPr id="281" name="Picture 5" descr="Picture 5"/>
          <p:cNvPicPr>
            <a:picLocks noChangeAspect="1"/>
          </p:cNvPicPr>
          <p:nvPr/>
        </p:nvPicPr>
        <p:blipFill>
          <a:blip r:embed="rId3"/>
          <a:stretch>
            <a:fillRect/>
          </a:stretch>
        </p:blipFill>
        <p:spPr>
          <a:xfrm>
            <a:off x="125131" y="5494216"/>
            <a:ext cx="1185348" cy="115503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78">
                                            <p:txEl>
                                              <p:pRg st="4" end="4"/>
                                            </p:txEl>
                                          </p:spTgt>
                                        </p:tgtEl>
                                        <p:attrNameLst>
                                          <p:attrName>style.visibility</p:attrName>
                                        </p:attrNameLst>
                                      </p:cBhvr>
                                      <p:to>
                                        <p:strVal val="visible"/>
                                      </p:to>
                                    </p:set>
                                    <p:anim calcmode="lin" valueType="num">
                                      <p:cBhvr>
                                        <p:cTn id="7" dur="500" fill="hold"/>
                                        <p:tgtEl>
                                          <p:spTgt spid="278">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278">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278">
                                            <p:txEl>
                                              <p:pRg st="5" end="5"/>
                                            </p:txEl>
                                          </p:spTgt>
                                        </p:tgtEl>
                                        <p:attrNameLst>
                                          <p:attrName>style.visibility</p:attrName>
                                        </p:attrNameLst>
                                      </p:cBhvr>
                                      <p:to>
                                        <p:strVal val="visible"/>
                                      </p:to>
                                    </p:set>
                                    <p:anim calcmode="lin" valueType="num">
                                      <p:cBhvr>
                                        <p:cTn id="12" dur="500" fill="hold"/>
                                        <p:tgtEl>
                                          <p:spTgt spid="278">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2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278">
                                            <p:txEl>
                                              <p:pRg st="6" end="6"/>
                                            </p:txEl>
                                          </p:spTgt>
                                        </p:tgtEl>
                                        <p:attrNameLst>
                                          <p:attrName>style.visibility</p:attrName>
                                        </p:attrNameLst>
                                      </p:cBhvr>
                                      <p:to>
                                        <p:strVal val="visible"/>
                                      </p:to>
                                    </p:set>
                                    <p:anim calcmode="lin" valueType="num">
                                      <p:cBhvr>
                                        <p:cTn id="18" dur="500" fill="hold"/>
                                        <p:tgtEl>
                                          <p:spTgt spid="278">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278">
                                            <p:txEl>
                                              <p:pRg st="6" end="6"/>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1" nodeType="afterEffect">
                                  <p:stCondLst>
                                    <p:cond delay="0"/>
                                  </p:stCondLst>
                                  <p:iterate>
                                    <p:tmAbs val="0"/>
                                  </p:iterate>
                                  <p:childTnLst>
                                    <p:set>
                                      <p:cBhvr>
                                        <p:cTn id="22" fill="hold"/>
                                        <p:tgtEl>
                                          <p:spTgt spid="278">
                                            <p:txEl>
                                              <p:pRg st="7" end="7"/>
                                            </p:txEl>
                                          </p:spTgt>
                                        </p:tgtEl>
                                        <p:attrNameLst>
                                          <p:attrName>style.visibility</p:attrName>
                                        </p:attrNameLst>
                                      </p:cBhvr>
                                      <p:to>
                                        <p:strVal val="visible"/>
                                      </p:to>
                                    </p:set>
                                    <p:anim calcmode="lin" valueType="num">
                                      <p:cBhvr>
                                        <p:cTn id="23" dur="500" fill="hold"/>
                                        <p:tgtEl>
                                          <p:spTgt spid="278">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27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278">
                                            <p:txEl>
                                              <p:pRg st="8" end="8"/>
                                            </p:txEl>
                                          </p:spTgt>
                                        </p:tgtEl>
                                        <p:attrNameLst>
                                          <p:attrName>style.visibility</p:attrName>
                                        </p:attrNameLst>
                                      </p:cBhvr>
                                      <p:to>
                                        <p:strVal val="visible"/>
                                      </p:to>
                                    </p:set>
                                    <p:anim calcmode="lin" valueType="num">
                                      <p:cBhvr>
                                        <p:cTn id="29" dur="500" fill="hold"/>
                                        <p:tgtEl>
                                          <p:spTgt spid="278">
                                            <p:txEl>
                                              <p:pRg st="8" end="8"/>
                                            </p:txEl>
                                          </p:spTgt>
                                        </p:tgtEl>
                                        <p:attrNameLst>
                                          <p:attrName>ppt_x</p:attrName>
                                        </p:attrNameLst>
                                      </p:cBhvr>
                                      <p:tavLst>
                                        <p:tav tm="0">
                                          <p:val>
                                            <p:strVal val="#ppt_x"/>
                                          </p:val>
                                        </p:tav>
                                        <p:tav tm="100000">
                                          <p:val>
                                            <p:strVal val="#ppt_x"/>
                                          </p:val>
                                        </p:tav>
                                      </p:tavLst>
                                    </p:anim>
                                    <p:anim calcmode="lin" valueType="num">
                                      <p:cBhvr>
                                        <p:cTn id="30" dur="500" fill="hold"/>
                                        <p:tgtEl>
                                          <p:spTgt spid="2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build="p" bldLvl="5"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2332</Words>
  <Application>Microsoft Macintosh PowerPoint</Application>
  <PresentationFormat>On-screen Show (4:3)</PresentationFormat>
  <Paragraphs>402</Paragraphs>
  <Slides>22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Aharoni</vt:lpstr>
      <vt:lpstr>Arial</vt:lpstr>
      <vt:lpstr>Calibri</vt:lpstr>
      <vt:lpstr>Courier New</vt:lpstr>
      <vt:lpstr>Helvetica</vt:lpstr>
      <vt:lpstr>Times New Roman</vt:lpstr>
      <vt:lpstr>Office Theme</vt:lpstr>
      <vt:lpstr>PowerPoint Presentation</vt:lpstr>
      <vt:lpstr>Content of the Coordination structure</vt:lpstr>
      <vt:lpstr>Background </vt:lpstr>
      <vt:lpstr>Background Cont…</vt:lpstr>
      <vt:lpstr>Background cont….      recent development</vt:lpstr>
      <vt:lpstr>  </vt:lpstr>
      <vt:lpstr>  </vt:lpstr>
      <vt:lpstr>  </vt:lpstr>
      <vt:lpstr>Food and Nutrition Security Coordination Structures:  Other Countries  </vt:lpstr>
      <vt:lpstr>Food and Nutrition Security Coordination Structures:  Other Countries</vt:lpstr>
      <vt:lpstr>PowerPoint Presentation</vt:lpstr>
      <vt:lpstr>  </vt:lpstr>
      <vt:lpstr> Sub-National Structures </vt:lpstr>
      <vt:lpstr>PowerPoint Presentation</vt:lpstr>
      <vt:lpstr>  </vt:lpstr>
      <vt:lpstr>  </vt:lpstr>
      <vt:lpstr>  </vt:lpstr>
      <vt:lpstr>PowerPoint Presentation</vt:lpstr>
      <vt:lpstr>PowerPoint Presentation</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Schernick</cp:lastModifiedBy>
  <cp:revision>3</cp:revision>
  <dcterms:modified xsi:type="dcterms:W3CDTF">2021-02-27T10:32:23Z</dcterms:modified>
</cp:coreProperties>
</file>