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theme/themeOverride2.xml" ContentType="application/vnd.openxmlformats-officedocument.themeOverride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8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4E0B"/>
    <a:srgbClr val="069C23"/>
    <a:srgbClr val="F3650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2" autoAdjust="0"/>
  </p:normalViewPr>
  <p:slideViewPr>
    <p:cSldViewPr>
      <p:cViewPr>
        <p:scale>
          <a:sx n="80" d="100"/>
          <a:sy n="80" d="100"/>
        </p:scale>
        <p:origin x="-107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tt.xlsx" TargetMode="External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tt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tt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E75707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75707"/>
              </a:solidFill>
              <a:ln>
                <a:solidFill>
                  <a:srgbClr val="069C23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D8521"/>
              </a:solidFill>
              <a:ln>
                <a:solidFill>
                  <a:srgbClr val="E75707"/>
                </a:solidFill>
              </a:ln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Sheet20!$B$3:$B$4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Sheet20!$C$3:$C$4</c:f>
              <c:numCache>
                <c:formatCode>General</c:formatCode>
                <c:ptCount val="2"/>
                <c:pt idx="0">
                  <c:v>55.6</c:v>
                </c:pt>
                <c:pt idx="1">
                  <c:v>44.4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062528"/>
        <c:axId val="183064064"/>
        <c:axId val="0"/>
      </c:bar3DChart>
      <c:catAx>
        <c:axId val="183062528"/>
        <c:scaling>
          <c:orientation val="minMax"/>
        </c:scaling>
        <c:delete val="0"/>
        <c:axPos val="b"/>
        <c:majorTickMark val="out"/>
        <c:minorTickMark val="none"/>
        <c:tickLblPos val="nextTo"/>
        <c:crossAx val="183064064"/>
        <c:crosses val="autoZero"/>
        <c:auto val="1"/>
        <c:lblAlgn val="ctr"/>
        <c:lblOffset val="100"/>
        <c:noMultiLvlLbl val="0"/>
      </c:catAx>
      <c:valAx>
        <c:axId val="1830640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sz="1400" b="0" dirty="0">
                    <a:latin typeface="Calibri Light" pitchFamily="34" charset="0"/>
                  </a:rPr>
                  <a:t>Percentage (%)</a:t>
                </a:r>
              </a:p>
            </c:rich>
          </c:tx>
          <c:layout>
            <c:manualLayout>
              <c:xMode val="edge"/>
              <c:yMode val="edge"/>
              <c:x val="2.5216535433070873E-3"/>
              <c:y val="0.3731769466316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0625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D8521"/>
              </a:solidFill>
            </c:spPr>
          </c:dPt>
          <c:dPt>
            <c:idx val="1"/>
            <c:bubble3D val="0"/>
            <c:spPr>
              <a:solidFill>
                <a:srgbClr val="E75707"/>
              </a:solidFill>
            </c:spPr>
          </c:dPt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Sheet8!$B$3:$B$4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Sheet8!$C$3:$C$4</c:f>
              <c:numCache>
                <c:formatCode>0.00%</c:formatCode>
                <c:ptCount val="2"/>
                <c:pt idx="0">
                  <c:v>0.3125</c:v>
                </c:pt>
                <c:pt idx="1">
                  <c:v>0.6875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E75707"/>
              </a:solidFill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0D8521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Sheet9!$B$2:$B$5</c:f>
              <c:strCache>
                <c:ptCount val="4"/>
                <c:pt idx="0">
                  <c:v>Workshop</c:v>
                </c:pt>
                <c:pt idx="1">
                  <c:v>Seminar</c:v>
                </c:pt>
                <c:pt idx="2">
                  <c:v>Certificate course</c:v>
                </c:pt>
                <c:pt idx="3">
                  <c:v>Others</c:v>
                </c:pt>
              </c:strCache>
            </c:strRef>
          </c:cat>
          <c:val>
            <c:numRef>
              <c:f>Sheet9!$C$2:$C$5</c:f>
              <c:numCache>
                <c:formatCode>0.00%</c:formatCode>
                <c:ptCount val="4"/>
                <c:pt idx="0">
                  <c:v>0.61880000000000002</c:v>
                </c:pt>
                <c:pt idx="1">
                  <c:v>0.17499999999999999</c:v>
                </c:pt>
                <c:pt idx="2">
                  <c:v>0.20619999999999999</c:v>
                </c:pt>
                <c:pt idx="3" formatCode="0%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E75707"/>
              </a:solidFill>
            </c:spPr>
          </c:dPt>
          <c:dPt>
            <c:idx val="1"/>
            <c:bubble3D val="0"/>
            <c:spPr>
              <a:solidFill>
                <a:srgbClr val="0D8521"/>
              </a:solidFill>
            </c:spPr>
          </c:dPt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Sheet10!$B$2:$B$3</c:f>
              <c:strCache>
                <c:ptCount val="2"/>
                <c:pt idx="0">
                  <c:v>Not confident</c:v>
                </c:pt>
                <c:pt idx="1">
                  <c:v>Confident</c:v>
                </c:pt>
              </c:strCache>
            </c:strRef>
          </c:cat>
          <c:val>
            <c:numRef>
              <c:f>Sheet10!$C$2:$C$3</c:f>
              <c:numCache>
                <c:formatCode>0.00%</c:formatCode>
                <c:ptCount val="2"/>
                <c:pt idx="0">
                  <c:v>0.80620000000000003</c:v>
                </c:pt>
                <c:pt idx="1">
                  <c:v>0.1938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E75707"/>
              </a:solidFill>
            </c:spPr>
          </c:dPt>
          <c:dPt>
            <c:idx val="4"/>
            <c:invertIfNegative val="0"/>
            <c:bubble3D val="0"/>
            <c:spPr>
              <a:solidFill>
                <a:srgbClr val="0D8521"/>
              </a:solidFill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bg1"/>
              </a:solidFill>
            </c:spPr>
          </c:dPt>
          <c:dLbls>
            <c:txPr>
              <a:bodyPr/>
              <a:lstStyle/>
              <a:p>
                <a:pPr>
                  <a:defRPr sz="1100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Sheet11!$B$2:$B$8</c:f>
              <c:strCache>
                <c:ptCount val="7"/>
                <c:pt idx="0">
                  <c:v>Daily</c:v>
                </c:pt>
                <c:pt idx="1">
                  <c:v>Weekly</c:v>
                </c:pt>
                <c:pt idx="2">
                  <c:v>Monthly</c:v>
                </c:pt>
                <c:pt idx="3">
                  <c:v>Once a Year</c:v>
                </c:pt>
                <c:pt idx="4">
                  <c:v>Quarterly</c:v>
                </c:pt>
                <c:pt idx="5">
                  <c:v>Bi-annually</c:v>
                </c:pt>
                <c:pt idx="6">
                  <c:v>Others</c:v>
                </c:pt>
              </c:strCache>
            </c:strRef>
          </c:cat>
          <c:val>
            <c:numRef>
              <c:f>Sheet11!$C$2:$C$8</c:f>
              <c:numCache>
                <c:formatCode>General</c:formatCode>
                <c:ptCount val="7"/>
                <c:pt idx="0">
                  <c:v>20</c:v>
                </c:pt>
                <c:pt idx="1">
                  <c:v>21.25</c:v>
                </c:pt>
                <c:pt idx="2">
                  <c:v>26.88</c:v>
                </c:pt>
                <c:pt idx="3">
                  <c:v>12.5</c:v>
                </c:pt>
                <c:pt idx="4">
                  <c:v>5</c:v>
                </c:pt>
                <c:pt idx="5">
                  <c:v>5.62</c:v>
                </c:pt>
                <c:pt idx="6">
                  <c:v>8.75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254400"/>
        <c:axId val="183256192"/>
        <c:axId val="0"/>
      </c:bar3DChart>
      <c:catAx>
        <c:axId val="183254400"/>
        <c:scaling>
          <c:orientation val="minMax"/>
        </c:scaling>
        <c:delete val="0"/>
        <c:axPos val="b"/>
        <c:majorTickMark val="out"/>
        <c:minorTickMark val="none"/>
        <c:tickLblPos val="nextTo"/>
        <c:crossAx val="183256192"/>
        <c:crosses val="autoZero"/>
        <c:auto val="1"/>
        <c:lblAlgn val="ctr"/>
        <c:lblOffset val="100"/>
        <c:noMultiLvlLbl val="0"/>
      </c:catAx>
      <c:valAx>
        <c:axId val="1832561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>
                    <a:latin typeface="Calibri Light" pitchFamily="34" charset="0"/>
                  </a:rPr>
                  <a:t>Percentage (%)</a:t>
                </a:r>
              </a:p>
            </c:rich>
          </c:tx>
          <c:layout>
            <c:manualLayout>
              <c:xMode val="edge"/>
              <c:yMode val="edge"/>
              <c:x val="5.7292213473315815E-3"/>
              <c:y val="0.213810513269174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2544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E75707"/>
              </a:solidFill>
            </c:spPr>
          </c:dPt>
          <c:dPt>
            <c:idx val="1"/>
            <c:bubble3D val="0"/>
            <c:spPr>
              <a:solidFill>
                <a:srgbClr val="0D8521"/>
              </a:solidFill>
            </c:spPr>
          </c:dPt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Sheet12!$B$3:$B$4</c:f>
              <c:strCache>
                <c:ptCount val="2"/>
                <c:pt idx="0">
                  <c:v>Recommend</c:v>
                </c:pt>
                <c:pt idx="1">
                  <c:v>Do not recommend</c:v>
                </c:pt>
              </c:strCache>
            </c:strRef>
          </c:cat>
          <c:val>
            <c:numRef>
              <c:f>Sheet12!$C$3:$C$4</c:f>
              <c:numCache>
                <c:formatCode>0.00%</c:formatCode>
                <c:ptCount val="2"/>
                <c:pt idx="0">
                  <c:v>0.92500000000000004</c:v>
                </c:pt>
                <c:pt idx="1">
                  <c:v>7.4999999999999997E-2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Sheet13!$C$1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D8521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Sheet13!$B$2:$B$5</c:f>
              <c:strCache>
                <c:ptCount val="4"/>
                <c:pt idx="0">
                  <c:v>18-25</c:v>
                </c:pt>
                <c:pt idx="1">
                  <c:v>26-35</c:v>
                </c:pt>
                <c:pt idx="2">
                  <c:v>36-45</c:v>
                </c:pt>
                <c:pt idx="3">
                  <c:v>above 46</c:v>
                </c:pt>
              </c:strCache>
            </c:strRef>
          </c:cat>
          <c:val>
            <c:numRef>
              <c:f>Sheet13!$C$2:$C$5</c:f>
              <c:numCache>
                <c:formatCode>General</c:formatCode>
                <c:ptCount val="4"/>
                <c:pt idx="0">
                  <c:v>8.6999999999999993</c:v>
                </c:pt>
                <c:pt idx="1">
                  <c:v>19.399999999999999</c:v>
                </c:pt>
                <c:pt idx="2">
                  <c:v>3.1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Sheet13!$D$1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E75707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Sheet13!$B$2:$B$5</c:f>
              <c:strCache>
                <c:ptCount val="4"/>
                <c:pt idx="0">
                  <c:v>18-25</c:v>
                </c:pt>
                <c:pt idx="1">
                  <c:v>26-35</c:v>
                </c:pt>
                <c:pt idx="2">
                  <c:v>36-45</c:v>
                </c:pt>
                <c:pt idx="3">
                  <c:v>above 46</c:v>
                </c:pt>
              </c:strCache>
            </c:strRef>
          </c:cat>
          <c:val>
            <c:numRef>
              <c:f>Sheet13!$D$2:$D$5</c:f>
              <c:numCache>
                <c:formatCode>General</c:formatCode>
                <c:ptCount val="4"/>
                <c:pt idx="0">
                  <c:v>14.4</c:v>
                </c:pt>
                <c:pt idx="1">
                  <c:v>45.6</c:v>
                </c:pt>
                <c:pt idx="2">
                  <c:v>6.9</c:v>
                </c:pt>
                <c:pt idx="3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564160"/>
        <c:axId val="183565696"/>
        <c:axId val="0"/>
      </c:bar3DChart>
      <c:catAx>
        <c:axId val="183564160"/>
        <c:scaling>
          <c:orientation val="minMax"/>
        </c:scaling>
        <c:delete val="0"/>
        <c:axPos val="b"/>
        <c:majorTickMark val="out"/>
        <c:minorTickMark val="none"/>
        <c:tickLblPos val="nextTo"/>
        <c:crossAx val="183565696"/>
        <c:crosses val="autoZero"/>
        <c:auto val="1"/>
        <c:lblAlgn val="ctr"/>
        <c:lblOffset val="100"/>
        <c:noMultiLvlLbl val="0"/>
      </c:catAx>
      <c:valAx>
        <c:axId val="1835656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>
                    <a:latin typeface="Calibri Light" pitchFamily="34" charset="0"/>
                  </a:rPr>
                  <a:t>Percentage (%)</a:t>
                </a:r>
              </a:p>
            </c:rich>
          </c:tx>
          <c:layout>
            <c:manualLayout>
              <c:xMode val="edge"/>
              <c:yMode val="edge"/>
              <c:x val="6.4166666666666686E-3"/>
              <c:y val="0.394600102070574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564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Sheet14!$B$3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E75707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Sheet14!$C$2:$D$2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Sheet14!$C$3:$D$3</c:f>
              <c:numCache>
                <c:formatCode>General</c:formatCode>
                <c:ptCount val="2"/>
                <c:pt idx="0">
                  <c:v>16.2</c:v>
                </c:pt>
                <c:pt idx="1">
                  <c:v>39.4</c:v>
                </c:pt>
              </c:numCache>
            </c:numRef>
          </c:val>
        </c:ser>
        <c:ser>
          <c:idx val="1"/>
          <c:order val="1"/>
          <c:tx>
            <c:strRef>
              <c:f>Sheet14!$B$4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0D8521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Sheet14!$C$2:$D$2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Sheet14!$C$4:$D$4</c:f>
              <c:numCache>
                <c:formatCode>General</c:formatCode>
                <c:ptCount val="2"/>
                <c:pt idx="0">
                  <c:v>15</c:v>
                </c:pt>
                <c:pt idx="1">
                  <c:v>29.4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609984"/>
        <c:axId val="183619968"/>
        <c:axId val="0"/>
      </c:bar3DChart>
      <c:catAx>
        <c:axId val="183609984"/>
        <c:scaling>
          <c:orientation val="minMax"/>
        </c:scaling>
        <c:delete val="0"/>
        <c:axPos val="b"/>
        <c:majorTickMark val="out"/>
        <c:minorTickMark val="none"/>
        <c:tickLblPos val="nextTo"/>
        <c:crossAx val="183619968"/>
        <c:crosses val="autoZero"/>
        <c:auto val="1"/>
        <c:lblAlgn val="ctr"/>
        <c:lblOffset val="100"/>
        <c:noMultiLvlLbl val="0"/>
      </c:catAx>
      <c:valAx>
        <c:axId val="1836199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>
                    <a:latin typeface="Calibri Light" pitchFamily="34" charset="0"/>
                  </a:rPr>
                  <a:t>Percentage (%)</a:t>
                </a:r>
              </a:p>
            </c:rich>
          </c:tx>
          <c:layout>
            <c:manualLayout>
              <c:xMode val="edge"/>
              <c:yMode val="edge"/>
              <c:x val="6.7003499562554684E-3"/>
              <c:y val="0.306455963837853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609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Sheet15!$C$2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D8521"/>
            </a:solidFill>
          </c:spPr>
          <c:invertIfNegative val="0"/>
          <c:dLbls>
            <c:txPr>
              <a:bodyPr/>
              <a:lstStyle/>
              <a:p>
                <a:pPr>
                  <a:defRPr sz="9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Sheet15!$B$3:$B$9</c:f>
              <c:strCache>
                <c:ptCount val="7"/>
                <c:pt idx="0">
                  <c:v>Radio</c:v>
                </c:pt>
                <c:pt idx="1">
                  <c:v>Television</c:v>
                </c:pt>
                <c:pt idx="2">
                  <c:v>Newspaper</c:v>
                </c:pt>
                <c:pt idx="3">
                  <c:v>Blog</c:v>
                </c:pt>
                <c:pt idx="4">
                  <c:v>Magazine</c:v>
                </c:pt>
                <c:pt idx="5">
                  <c:v>Newsletter</c:v>
                </c:pt>
                <c:pt idx="6">
                  <c:v>Others</c:v>
                </c:pt>
              </c:strCache>
            </c:strRef>
          </c:cat>
          <c:val>
            <c:numRef>
              <c:f>Sheet15!$C$3:$C$9</c:f>
              <c:numCache>
                <c:formatCode>General</c:formatCode>
                <c:ptCount val="7"/>
                <c:pt idx="0">
                  <c:v>13.7</c:v>
                </c:pt>
                <c:pt idx="1">
                  <c:v>12.5</c:v>
                </c:pt>
                <c:pt idx="2">
                  <c:v>2.5</c:v>
                </c:pt>
                <c:pt idx="3">
                  <c:v>1.3</c:v>
                </c:pt>
                <c:pt idx="4">
                  <c:v>0</c:v>
                </c:pt>
                <c:pt idx="5">
                  <c:v>0</c:v>
                </c:pt>
                <c:pt idx="6">
                  <c:v>1.3</c:v>
                </c:pt>
              </c:numCache>
            </c:numRef>
          </c:val>
        </c:ser>
        <c:ser>
          <c:idx val="1"/>
          <c:order val="1"/>
          <c:tx>
            <c:strRef>
              <c:f>Sheet15!$D$2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E75707"/>
            </a:solidFill>
          </c:spPr>
          <c:invertIfNegative val="0"/>
          <c:dLbls>
            <c:txPr>
              <a:bodyPr/>
              <a:lstStyle/>
              <a:p>
                <a:pPr>
                  <a:defRPr sz="9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Sheet15!$B$3:$B$9</c:f>
              <c:strCache>
                <c:ptCount val="7"/>
                <c:pt idx="0">
                  <c:v>Radio</c:v>
                </c:pt>
                <c:pt idx="1">
                  <c:v>Television</c:v>
                </c:pt>
                <c:pt idx="2">
                  <c:v>Newspaper</c:v>
                </c:pt>
                <c:pt idx="3">
                  <c:v>Blog</c:v>
                </c:pt>
                <c:pt idx="4">
                  <c:v>Magazine</c:v>
                </c:pt>
                <c:pt idx="5">
                  <c:v>Newsletter</c:v>
                </c:pt>
                <c:pt idx="6">
                  <c:v>Others</c:v>
                </c:pt>
              </c:strCache>
            </c:strRef>
          </c:cat>
          <c:val>
            <c:numRef>
              <c:f>Sheet15!$D$3:$D$9</c:f>
              <c:numCache>
                <c:formatCode>General</c:formatCode>
                <c:ptCount val="7"/>
                <c:pt idx="0">
                  <c:v>29.4</c:v>
                </c:pt>
                <c:pt idx="1">
                  <c:v>18.100000000000001</c:v>
                </c:pt>
                <c:pt idx="2">
                  <c:v>10.6</c:v>
                </c:pt>
                <c:pt idx="3">
                  <c:v>4.4000000000000004</c:v>
                </c:pt>
                <c:pt idx="4">
                  <c:v>0.6</c:v>
                </c:pt>
                <c:pt idx="5">
                  <c:v>0</c:v>
                </c:pt>
                <c:pt idx="6">
                  <c:v>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676288"/>
        <c:axId val="183690368"/>
        <c:axId val="0"/>
      </c:bar3DChart>
      <c:catAx>
        <c:axId val="183676288"/>
        <c:scaling>
          <c:orientation val="minMax"/>
        </c:scaling>
        <c:delete val="0"/>
        <c:axPos val="b"/>
        <c:majorTickMark val="out"/>
        <c:minorTickMark val="none"/>
        <c:tickLblPos val="nextTo"/>
        <c:crossAx val="183690368"/>
        <c:crosses val="autoZero"/>
        <c:auto val="1"/>
        <c:lblAlgn val="ctr"/>
        <c:lblOffset val="100"/>
        <c:noMultiLvlLbl val="0"/>
      </c:catAx>
      <c:valAx>
        <c:axId val="183690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>
                    <a:latin typeface="Calibri Light" pitchFamily="34" charset="0"/>
                  </a:rPr>
                  <a:t>Percentage (%)</a:t>
                </a:r>
              </a:p>
            </c:rich>
          </c:tx>
          <c:layout>
            <c:manualLayout>
              <c:xMode val="edge"/>
              <c:yMode val="edge"/>
              <c:x val="3.8893263342082256E-3"/>
              <c:y val="0.236520487022455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676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Sheet16!$C$2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E75707"/>
            </a:solidFill>
          </c:spPr>
          <c:invertIfNegative val="0"/>
          <c:dLbls>
            <c:txPr>
              <a:bodyPr/>
              <a:lstStyle/>
              <a:p>
                <a:pPr>
                  <a:defRPr sz="9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Sheet16!$B$3:$B$8</c:f>
              <c:strCache>
                <c:ptCount val="6"/>
                <c:pt idx="0">
                  <c:v>Certificate</c:v>
                </c:pt>
                <c:pt idx="1">
                  <c:v>Diploma</c:v>
                </c:pt>
                <c:pt idx="2">
                  <c:v>Degree</c:v>
                </c:pt>
                <c:pt idx="3">
                  <c:v>Masters</c:v>
                </c:pt>
                <c:pt idx="4">
                  <c:v>PhD</c:v>
                </c:pt>
                <c:pt idx="5">
                  <c:v>Others</c:v>
                </c:pt>
              </c:strCache>
            </c:strRef>
          </c:cat>
          <c:val>
            <c:numRef>
              <c:f>Sheet16!$C$3:$C$8</c:f>
              <c:numCache>
                <c:formatCode>General</c:formatCode>
                <c:ptCount val="6"/>
                <c:pt idx="0">
                  <c:v>3.1</c:v>
                </c:pt>
                <c:pt idx="1">
                  <c:v>13.1</c:v>
                </c:pt>
                <c:pt idx="2">
                  <c:v>15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Sheet16!$D$2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D8521"/>
            </a:solidFill>
          </c:spPr>
          <c:invertIfNegative val="0"/>
          <c:dLbls>
            <c:txPr>
              <a:bodyPr/>
              <a:lstStyle/>
              <a:p>
                <a:pPr>
                  <a:defRPr sz="9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Sheet16!$B$3:$B$8</c:f>
              <c:strCache>
                <c:ptCount val="6"/>
                <c:pt idx="0">
                  <c:v>Certificate</c:v>
                </c:pt>
                <c:pt idx="1">
                  <c:v>Diploma</c:v>
                </c:pt>
                <c:pt idx="2">
                  <c:v>Degree</c:v>
                </c:pt>
                <c:pt idx="3">
                  <c:v>Masters</c:v>
                </c:pt>
                <c:pt idx="4">
                  <c:v>PhD</c:v>
                </c:pt>
                <c:pt idx="5">
                  <c:v>Others</c:v>
                </c:pt>
              </c:strCache>
            </c:strRef>
          </c:cat>
          <c:val>
            <c:numRef>
              <c:f>Sheet16!$D$3:$D$8</c:f>
              <c:numCache>
                <c:formatCode>General</c:formatCode>
                <c:ptCount val="6"/>
                <c:pt idx="0">
                  <c:v>6.3</c:v>
                </c:pt>
                <c:pt idx="1">
                  <c:v>19.399999999999999</c:v>
                </c:pt>
                <c:pt idx="2">
                  <c:v>42.5</c:v>
                </c:pt>
                <c:pt idx="3">
                  <c:v>0.6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722752"/>
        <c:axId val="183724288"/>
        <c:axId val="0"/>
      </c:bar3DChart>
      <c:catAx>
        <c:axId val="18372275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724288"/>
        <c:crosses val="autoZero"/>
        <c:auto val="1"/>
        <c:lblAlgn val="ctr"/>
        <c:lblOffset val="100"/>
        <c:noMultiLvlLbl val="0"/>
      </c:catAx>
      <c:valAx>
        <c:axId val="1837242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>
                    <a:latin typeface="Calibri Light" pitchFamily="34" charset="0"/>
                  </a:rPr>
                  <a:t>Percentage (%)</a:t>
                </a:r>
              </a:p>
            </c:rich>
          </c:tx>
          <c:layout>
            <c:manualLayout>
              <c:xMode val="edge"/>
              <c:yMode val="edge"/>
              <c:x val="3.5472440944881892E-3"/>
              <c:y val="0.236165062700495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722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410979877515316E-2"/>
          <c:y val="3.4913583915218142E-2"/>
          <c:w val="0.79213610017497815"/>
          <c:h val="0.886307631357401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Sheet17!$B$14</c:f>
              <c:strCache>
                <c:ptCount val="1"/>
                <c:pt idx="0">
                  <c:v>Radio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2"/>
              <c:layout>
                <c:manualLayout>
                  <c:x val="-9.609609609609609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Sheet17!$C$13:$I$13</c:f>
              <c:strCache>
                <c:ptCount val="7"/>
                <c:pt idx="0">
                  <c:v>Daily</c:v>
                </c:pt>
                <c:pt idx="1">
                  <c:v>Weekly </c:v>
                </c:pt>
                <c:pt idx="2">
                  <c:v>Monthly</c:v>
                </c:pt>
                <c:pt idx="3">
                  <c:v>Once a year</c:v>
                </c:pt>
                <c:pt idx="4">
                  <c:v>Quarterly</c:v>
                </c:pt>
                <c:pt idx="5">
                  <c:v>Bi-annually</c:v>
                </c:pt>
                <c:pt idx="6">
                  <c:v>Others</c:v>
                </c:pt>
              </c:strCache>
            </c:strRef>
          </c:cat>
          <c:val>
            <c:numRef>
              <c:f>Sheet17!$C$14:$I$14</c:f>
              <c:numCache>
                <c:formatCode>General</c:formatCode>
                <c:ptCount val="7"/>
                <c:pt idx="0">
                  <c:v>8.1</c:v>
                </c:pt>
                <c:pt idx="1">
                  <c:v>11.2</c:v>
                </c:pt>
                <c:pt idx="2">
                  <c:v>10</c:v>
                </c:pt>
                <c:pt idx="3">
                  <c:v>6.2</c:v>
                </c:pt>
                <c:pt idx="4">
                  <c:v>0.6</c:v>
                </c:pt>
                <c:pt idx="5">
                  <c:v>0</c:v>
                </c:pt>
                <c:pt idx="6">
                  <c:v>6.8</c:v>
                </c:pt>
              </c:numCache>
            </c:numRef>
          </c:val>
        </c:ser>
        <c:ser>
          <c:idx val="1"/>
          <c:order val="1"/>
          <c:tx>
            <c:strRef>
              <c:f>Sheet17!$B$15</c:f>
              <c:strCache>
                <c:ptCount val="1"/>
                <c:pt idx="0">
                  <c:v>Television</c:v>
                </c:pt>
              </c:strCache>
            </c:strRef>
          </c:tx>
          <c:spPr>
            <a:solidFill>
              <a:srgbClr val="069C23"/>
            </a:solidFill>
          </c:spPr>
          <c:invertIfNegative val="0"/>
          <c:dLbls>
            <c:dLbl>
              <c:idx val="2"/>
              <c:layout>
                <c:manualLayout>
                  <c:x val="1.2012012012012012E-2"/>
                  <c:y val="-4.10256410256410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Sheet17!$C$13:$I$13</c:f>
              <c:strCache>
                <c:ptCount val="7"/>
                <c:pt idx="0">
                  <c:v>Daily</c:v>
                </c:pt>
                <c:pt idx="1">
                  <c:v>Weekly </c:v>
                </c:pt>
                <c:pt idx="2">
                  <c:v>Monthly</c:v>
                </c:pt>
                <c:pt idx="3">
                  <c:v>Once a year</c:v>
                </c:pt>
                <c:pt idx="4">
                  <c:v>Quarterly</c:v>
                </c:pt>
                <c:pt idx="5">
                  <c:v>Bi-annually</c:v>
                </c:pt>
                <c:pt idx="6">
                  <c:v>Others</c:v>
                </c:pt>
              </c:strCache>
            </c:strRef>
          </c:cat>
          <c:val>
            <c:numRef>
              <c:f>Sheet17!$C$15:$I$15</c:f>
              <c:numCache>
                <c:formatCode>General</c:formatCode>
                <c:ptCount val="7"/>
                <c:pt idx="0">
                  <c:v>5.6</c:v>
                </c:pt>
                <c:pt idx="1">
                  <c:v>6.8</c:v>
                </c:pt>
                <c:pt idx="2">
                  <c:v>10</c:v>
                </c:pt>
                <c:pt idx="3">
                  <c:v>3.7</c:v>
                </c:pt>
                <c:pt idx="4">
                  <c:v>1.8</c:v>
                </c:pt>
                <c:pt idx="5">
                  <c:v>1.2</c:v>
                </c:pt>
                <c:pt idx="6">
                  <c:v>1.2</c:v>
                </c:pt>
              </c:numCache>
            </c:numRef>
          </c:val>
        </c:ser>
        <c:ser>
          <c:idx val="2"/>
          <c:order val="2"/>
          <c:tx>
            <c:strRef>
              <c:f>Sheet17!$B$16</c:f>
              <c:strCache>
                <c:ptCount val="1"/>
                <c:pt idx="0">
                  <c:v>Newspaper</c:v>
                </c:pt>
              </c:strCache>
            </c:strRef>
          </c:tx>
          <c:spPr>
            <a:solidFill>
              <a:srgbClr val="F54E0B"/>
            </a:solidFill>
          </c:spPr>
          <c:invertIfNegative val="0"/>
          <c:cat>
            <c:strRef>
              <c:f>Sheet17!$C$13:$I$13</c:f>
              <c:strCache>
                <c:ptCount val="7"/>
                <c:pt idx="0">
                  <c:v>Daily</c:v>
                </c:pt>
                <c:pt idx="1">
                  <c:v>Weekly </c:v>
                </c:pt>
                <c:pt idx="2">
                  <c:v>Monthly</c:v>
                </c:pt>
                <c:pt idx="3">
                  <c:v>Once a year</c:v>
                </c:pt>
                <c:pt idx="4">
                  <c:v>Quarterly</c:v>
                </c:pt>
                <c:pt idx="5">
                  <c:v>Bi-annually</c:v>
                </c:pt>
                <c:pt idx="6">
                  <c:v>Others</c:v>
                </c:pt>
              </c:strCache>
            </c:strRef>
          </c:cat>
          <c:val>
            <c:numRef>
              <c:f>Sheet17!$C$16:$I$16</c:f>
              <c:numCache>
                <c:formatCode>General</c:formatCode>
                <c:ptCount val="7"/>
                <c:pt idx="0">
                  <c:v>2.5</c:v>
                </c:pt>
                <c:pt idx="1">
                  <c:v>1.8</c:v>
                </c:pt>
                <c:pt idx="2">
                  <c:v>2.5</c:v>
                </c:pt>
                <c:pt idx="3">
                  <c:v>1.8</c:v>
                </c:pt>
                <c:pt idx="4">
                  <c:v>1.8</c:v>
                </c:pt>
                <c:pt idx="5">
                  <c:v>1.8</c:v>
                </c:pt>
                <c:pt idx="6">
                  <c:v>0.6</c:v>
                </c:pt>
              </c:numCache>
            </c:numRef>
          </c:val>
        </c:ser>
        <c:ser>
          <c:idx val="3"/>
          <c:order val="3"/>
          <c:tx>
            <c:strRef>
              <c:f>Sheet17!$B$17</c:f>
              <c:strCache>
                <c:ptCount val="1"/>
                <c:pt idx="0">
                  <c:v>Blog</c:v>
                </c:pt>
              </c:strCache>
            </c:strRef>
          </c:tx>
          <c:invertIfNegative val="0"/>
          <c:cat>
            <c:strRef>
              <c:f>Sheet17!$C$13:$I$13</c:f>
              <c:strCache>
                <c:ptCount val="7"/>
                <c:pt idx="0">
                  <c:v>Daily</c:v>
                </c:pt>
                <c:pt idx="1">
                  <c:v>Weekly </c:v>
                </c:pt>
                <c:pt idx="2">
                  <c:v>Monthly</c:v>
                </c:pt>
                <c:pt idx="3">
                  <c:v>Once a year</c:v>
                </c:pt>
                <c:pt idx="4">
                  <c:v>Quarterly</c:v>
                </c:pt>
                <c:pt idx="5">
                  <c:v>Bi-annually</c:v>
                </c:pt>
                <c:pt idx="6">
                  <c:v>Others</c:v>
                </c:pt>
              </c:strCache>
            </c:strRef>
          </c:cat>
          <c:val>
            <c:numRef>
              <c:f>Sheet17!$C$17:$I$17</c:f>
              <c:numCache>
                <c:formatCode>General</c:formatCode>
                <c:ptCount val="7"/>
                <c:pt idx="0">
                  <c:v>1.2</c:v>
                </c:pt>
                <c:pt idx="1">
                  <c:v>1.2</c:v>
                </c:pt>
                <c:pt idx="2">
                  <c:v>1.8</c:v>
                </c:pt>
                <c:pt idx="3">
                  <c:v>0.6</c:v>
                </c:pt>
                <c:pt idx="4">
                  <c:v>0</c:v>
                </c:pt>
                <c:pt idx="5">
                  <c:v>0.6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Sheet17!$B$18</c:f>
              <c:strCache>
                <c:ptCount val="1"/>
                <c:pt idx="0">
                  <c:v>Magazine</c:v>
                </c:pt>
              </c:strCache>
            </c:strRef>
          </c:tx>
          <c:invertIfNegative val="0"/>
          <c:cat>
            <c:strRef>
              <c:f>Sheet17!$C$13:$I$13</c:f>
              <c:strCache>
                <c:ptCount val="7"/>
                <c:pt idx="0">
                  <c:v>Daily</c:v>
                </c:pt>
                <c:pt idx="1">
                  <c:v>Weekly </c:v>
                </c:pt>
                <c:pt idx="2">
                  <c:v>Monthly</c:v>
                </c:pt>
                <c:pt idx="3">
                  <c:v>Once a year</c:v>
                </c:pt>
                <c:pt idx="4">
                  <c:v>Quarterly</c:v>
                </c:pt>
                <c:pt idx="5">
                  <c:v>Bi-annually</c:v>
                </c:pt>
                <c:pt idx="6">
                  <c:v>Others</c:v>
                </c:pt>
              </c:strCache>
            </c:strRef>
          </c:cat>
          <c:val>
            <c:numRef>
              <c:f>Sheet17!$C$18:$I$18</c:f>
              <c:numCache>
                <c:formatCode>General</c:formatCode>
                <c:ptCount val="7"/>
                <c:pt idx="0">
                  <c:v>0.6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Sheet17!$B$19</c:f>
              <c:strCache>
                <c:ptCount val="1"/>
                <c:pt idx="0">
                  <c:v>Newsletter</c:v>
                </c:pt>
              </c:strCache>
            </c:strRef>
          </c:tx>
          <c:invertIfNegative val="0"/>
          <c:cat>
            <c:strRef>
              <c:f>Sheet17!$C$13:$I$13</c:f>
              <c:strCache>
                <c:ptCount val="7"/>
                <c:pt idx="0">
                  <c:v>Daily</c:v>
                </c:pt>
                <c:pt idx="1">
                  <c:v>Weekly </c:v>
                </c:pt>
                <c:pt idx="2">
                  <c:v>Monthly</c:v>
                </c:pt>
                <c:pt idx="3">
                  <c:v>Once a year</c:v>
                </c:pt>
                <c:pt idx="4">
                  <c:v>Quarterly</c:v>
                </c:pt>
                <c:pt idx="5">
                  <c:v>Bi-annually</c:v>
                </c:pt>
                <c:pt idx="6">
                  <c:v>Others</c:v>
                </c:pt>
              </c:strCache>
            </c:strRef>
          </c:cat>
          <c:val>
            <c:numRef>
              <c:f>Sheet17!$C$19:$I$19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Sheet17!$B$20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rgbClr val="94147C">
                <a:lumMod val="60000"/>
                <a:lumOff val="40000"/>
              </a:srgbClr>
            </a:solidFill>
          </c:spPr>
          <c:invertIfNegative val="0"/>
          <c:cat>
            <c:strRef>
              <c:f>Sheet17!$C$13:$I$13</c:f>
              <c:strCache>
                <c:ptCount val="7"/>
                <c:pt idx="0">
                  <c:v>Daily</c:v>
                </c:pt>
                <c:pt idx="1">
                  <c:v>Weekly </c:v>
                </c:pt>
                <c:pt idx="2">
                  <c:v>Monthly</c:v>
                </c:pt>
                <c:pt idx="3">
                  <c:v>Once a year</c:v>
                </c:pt>
                <c:pt idx="4">
                  <c:v>Quarterly</c:v>
                </c:pt>
                <c:pt idx="5">
                  <c:v>Bi-annually</c:v>
                </c:pt>
                <c:pt idx="6">
                  <c:v>Others</c:v>
                </c:pt>
              </c:strCache>
            </c:strRef>
          </c:cat>
          <c:val>
            <c:numRef>
              <c:f>Sheet17!$C$20:$I$20</c:f>
              <c:numCache>
                <c:formatCode>General</c:formatCode>
                <c:ptCount val="7"/>
                <c:pt idx="0">
                  <c:v>1.8</c:v>
                </c:pt>
                <c:pt idx="1">
                  <c:v>0</c:v>
                </c:pt>
                <c:pt idx="2">
                  <c:v>2.5</c:v>
                </c:pt>
                <c:pt idx="3">
                  <c:v>0</c:v>
                </c:pt>
                <c:pt idx="4">
                  <c:v>0</c:v>
                </c:pt>
                <c:pt idx="5">
                  <c:v>1.8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4205312"/>
        <c:axId val="184206848"/>
        <c:axId val="0"/>
      </c:bar3DChart>
      <c:catAx>
        <c:axId val="184205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84206848"/>
        <c:crosses val="autoZero"/>
        <c:auto val="1"/>
        <c:lblAlgn val="ctr"/>
        <c:lblOffset val="100"/>
        <c:noMultiLvlLbl val="0"/>
      </c:catAx>
      <c:valAx>
        <c:axId val="1842068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 b="0">
                    <a:latin typeface="Calibri Light" pitchFamily="34" charset="0"/>
                  </a:rPr>
                  <a:t>Percentage (%)</a:t>
                </a:r>
              </a:p>
            </c:rich>
          </c:tx>
          <c:layout>
            <c:manualLayout>
              <c:xMode val="edge"/>
              <c:yMode val="edge"/>
              <c:x val="3.4004398098886283E-3"/>
              <c:y val="0.356107409650716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42053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E75707"/>
            </a:solidFill>
            <a:ln>
              <a:solidFill>
                <a:srgbClr val="069C23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Sheet19!$B$3:$B$6</c:f>
              <c:strCache>
                <c:ptCount val="4"/>
                <c:pt idx="0">
                  <c:v>18 - 25</c:v>
                </c:pt>
                <c:pt idx="1">
                  <c:v>26 - 35</c:v>
                </c:pt>
                <c:pt idx="2">
                  <c:v>36 - 45</c:v>
                </c:pt>
                <c:pt idx="3">
                  <c:v>above 46</c:v>
                </c:pt>
              </c:strCache>
            </c:strRef>
          </c:cat>
          <c:val>
            <c:numRef>
              <c:f>Sheet19!$C$3:$C$6</c:f>
              <c:numCache>
                <c:formatCode>General</c:formatCode>
                <c:ptCount val="4"/>
                <c:pt idx="0">
                  <c:v>23.1</c:v>
                </c:pt>
                <c:pt idx="1">
                  <c:v>65</c:v>
                </c:pt>
                <c:pt idx="2">
                  <c:v>10</c:v>
                </c:pt>
                <c:pt idx="3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103872"/>
        <c:axId val="183105408"/>
        <c:axId val="0"/>
      </c:bar3DChart>
      <c:catAx>
        <c:axId val="183103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105408"/>
        <c:crosses val="autoZero"/>
        <c:auto val="1"/>
        <c:lblAlgn val="ctr"/>
        <c:lblOffset val="100"/>
        <c:noMultiLvlLbl val="0"/>
      </c:catAx>
      <c:valAx>
        <c:axId val="183105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 dirty="0">
                    <a:latin typeface="Calibri Light" pitchFamily="34" charset="0"/>
                  </a:rPr>
                  <a:t>Percentage</a:t>
                </a:r>
                <a:r>
                  <a:rPr lang="en-US" sz="1400" b="0" baseline="0" dirty="0">
                    <a:latin typeface="Calibri Light" pitchFamily="34" charset="0"/>
                  </a:rPr>
                  <a:t> (%)</a:t>
                </a:r>
                <a:endParaRPr lang="en-US" sz="1400" b="0" dirty="0">
                  <a:latin typeface="Calibri Light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3124379374453193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103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1"/>
    </mc:Choice>
    <mc:Fallback>
      <c:style val="41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E75707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D8521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000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Sheet18!$B$3:$B$6</c:f>
              <c:strCache>
                <c:ptCount val="4"/>
                <c:pt idx="0">
                  <c:v>YES (journalism) / YES (nutrition reporting)</c:v>
                </c:pt>
                <c:pt idx="1">
                  <c:v>NO (journalism) / YES (Nutrition reporting)</c:v>
                </c:pt>
                <c:pt idx="2">
                  <c:v>YES (journalism) / NO (nutrition reporting)</c:v>
                </c:pt>
                <c:pt idx="3">
                  <c:v>NO (journalism) / NO (Nutrition reporting)</c:v>
                </c:pt>
              </c:strCache>
            </c:strRef>
          </c:cat>
          <c:val>
            <c:numRef>
              <c:f>Sheet18!$C$3:$C$6</c:f>
              <c:numCache>
                <c:formatCode>General</c:formatCode>
                <c:ptCount val="4"/>
                <c:pt idx="0">
                  <c:v>30</c:v>
                </c:pt>
                <c:pt idx="1">
                  <c:v>1.3</c:v>
                </c:pt>
                <c:pt idx="2">
                  <c:v>60.6</c:v>
                </c:pt>
                <c:pt idx="3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4251520"/>
        <c:axId val="184253056"/>
        <c:axId val="0"/>
      </c:bar3DChart>
      <c:catAx>
        <c:axId val="184251520"/>
        <c:scaling>
          <c:orientation val="minMax"/>
        </c:scaling>
        <c:delete val="0"/>
        <c:axPos val="b"/>
        <c:majorTickMark val="out"/>
        <c:minorTickMark val="none"/>
        <c:tickLblPos val="nextTo"/>
        <c:crossAx val="184253056"/>
        <c:crosses val="autoZero"/>
        <c:auto val="1"/>
        <c:lblAlgn val="ctr"/>
        <c:lblOffset val="100"/>
        <c:noMultiLvlLbl val="0"/>
      </c:catAx>
      <c:valAx>
        <c:axId val="1842530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>
                    <a:latin typeface="Calibri Light" pitchFamily="34" charset="0"/>
                  </a:rPr>
                  <a:t>Percentage (%)</a:t>
                </a:r>
              </a:p>
            </c:rich>
          </c:tx>
          <c:layout>
            <c:manualLayout>
              <c:xMode val="edge"/>
              <c:yMode val="edge"/>
              <c:x val="2.0056370794559767E-3"/>
              <c:y val="0.2857648690140147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4251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69C2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rgbClr val="002060"/>
              </a:solidFill>
            </c:spPr>
          </c:dPt>
          <c:dLbls>
            <c:txPr>
              <a:bodyPr/>
              <a:lstStyle/>
              <a:p>
                <a:pPr>
                  <a:defRPr sz="1200" b="1" i="0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Sheet1!$B$2:$B$8</c:f>
              <c:strCache>
                <c:ptCount val="7"/>
                <c:pt idx="0">
                  <c:v>Radio</c:v>
                </c:pt>
                <c:pt idx="1">
                  <c:v>Television</c:v>
                </c:pt>
                <c:pt idx="2">
                  <c:v>Newspaper</c:v>
                </c:pt>
                <c:pt idx="3">
                  <c:v>Blog</c:v>
                </c:pt>
                <c:pt idx="4">
                  <c:v>Magazine</c:v>
                </c:pt>
                <c:pt idx="5">
                  <c:v>Newsletter</c:v>
                </c:pt>
                <c:pt idx="6">
                  <c:v>others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43.1</c:v>
                </c:pt>
                <c:pt idx="1">
                  <c:v>30.6</c:v>
                </c:pt>
                <c:pt idx="2">
                  <c:v>13.1</c:v>
                </c:pt>
                <c:pt idx="3">
                  <c:v>5.6</c:v>
                </c:pt>
                <c:pt idx="4">
                  <c:v>0.6</c:v>
                </c:pt>
                <c:pt idx="5">
                  <c:v>0</c:v>
                </c:pt>
                <c:pt idx="6">
                  <c:v>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023872"/>
        <c:axId val="183029760"/>
        <c:axId val="0"/>
      </c:bar3DChart>
      <c:catAx>
        <c:axId val="183023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029760"/>
        <c:crosses val="autoZero"/>
        <c:auto val="1"/>
        <c:lblAlgn val="ctr"/>
        <c:lblOffset val="100"/>
        <c:noMultiLvlLbl val="0"/>
      </c:catAx>
      <c:valAx>
        <c:axId val="183029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 dirty="0">
                    <a:latin typeface="Calibri Light" pitchFamily="34" charset="0"/>
                  </a:rPr>
                  <a:t>Percentage</a:t>
                </a:r>
                <a:r>
                  <a:rPr lang="en-US" sz="1400" b="0" baseline="0" dirty="0">
                    <a:latin typeface="Calibri Light" pitchFamily="34" charset="0"/>
                  </a:rPr>
                  <a:t> (%)</a:t>
                </a:r>
                <a:endParaRPr lang="en-US" sz="1400" b="0" dirty="0">
                  <a:latin typeface="Calibri Light" pitchFamily="34" charset="0"/>
                </a:endParaRPr>
              </a:p>
            </c:rich>
          </c:tx>
          <c:layout>
            <c:manualLayout>
              <c:xMode val="edge"/>
              <c:yMode val="edge"/>
              <c:x val="4.027559055118108E-3"/>
              <c:y val="0.3195082385535141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023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lt1"/>
              </a:solidFill>
              <a:ln w="25400" cap="flat" cmpd="sng" algn="ctr">
                <a:solidFill>
                  <a:schemeClr val="tx1"/>
                </a:solidFill>
                <a:prstDash val="solid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lt1"/>
              </a:solidFill>
              <a:ln w="25400" cap="flat" cmpd="sng" algn="ctr">
                <a:solidFill>
                  <a:srgbClr val="F3650D"/>
                </a:solidFill>
                <a:prstDash val="solid"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lt1"/>
              </a:solidFill>
              <a:ln w="25400" cap="flat" cmpd="sng" algn="ctr">
                <a:solidFill>
                  <a:schemeClr val="accent4"/>
                </a:solidFill>
                <a:prstDash val="solid"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lt1"/>
              </a:solidFill>
              <a:ln w="25400" cap="flat" cmpd="sng" algn="ctr">
                <a:solidFill>
                  <a:srgbClr val="0070C0"/>
                </a:solidFill>
                <a:prstDash val="solid"/>
              </a:ln>
              <a:effectLst/>
            </c:spPr>
          </c:dPt>
          <c:dLbls>
            <c:txPr>
              <a:bodyPr/>
              <a:lstStyle/>
              <a:p>
                <a:pPr>
                  <a:defRPr sz="1200" b="1">
                    <a:latin typeface="Calibri Light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Sheet2!$B$2:$B$5</c:f>
              <c:strCache>
                <c:ptCount val="4"/>
                <c:pt idx="0">
                  <c:v>Local</c:v>
                </c:pt>
                <c:pt idx="1">
                  <c:v>National</c:v>
                </c:pt>
                <c:pt idx="2">
                  <c:v>Regional</c:v>
                </c:pt>
                <c:pt idx="3">
                  <c:v>International</c:v>
                </c:pt>
              </c:strCache>
            </c:strRef>
          </c:cat>
          <c:val>
            <c:numRef>
              <c:f>Sheet2!$C$2:$C$5</c:f>
              <c:numCache>
                <c:formatCode>General</c:formatCode>
                <c:ptCount val="4"/>
                <c:pt idx="0">
                  <c:v>26.2</c:v>
                </c:pt>
                <c:pt idx="1">
                  <c:v>43.1</c:v>
                </c:pt>
                <c:pt idx="2">
                  <c:v>16.899999999999999</c:v>
                </c:pt>
                <c:pt idx="3">
                  <c:v>13.8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82880896"/>
        <c:axId val="182894976"/>
        <c:axId val="0"/>
      </c:bar3DChart>
      <c:catAx>
        <c:axId val="182880896"/>
        <c:scaling>
          <c:orientation val="minMax"/>
        </c:scaling>
        <c:delete val="0"/>
        <c:axPos val="l"/>
        <c:majorTickMark val="none"/>
        <c:minorTickMark val="none"/>
        <c:tickLblPos val="nextTo"/>
        <c:crossAx val="182894976"/>
        <c:crosses val="autoZero"/>
        <c:auto val="1"/>
        <c:lblAlgn val="ctr"/>
        <c:lblOffset val="100"/>
        <c:noMultiLvlLbl val="0"/>
      </c:catAx>
      <c:valAx>
        <c:axId val="18289497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b="0" dirty="0">
                    <a:latin typeface="Calibri Light" pitchFamily="34" charset="0"/>
                  </a:rPr>
                  <a:t>Percentage</a:t>
                </a:r>
                <a:r>
                  <a:rPr lang="en-US" sz="1400" b="0" baseline="0" dirty="0">
                    <a:latin typeface="Calibri Light" pitchFamily="34" charset="0"/>
                  </a:rPr>
                  <a:t> (%)</a:t>
                </a:r>
                <a:endParaRPr lang="en-US" sz="1400" b="0" dirty="0">
                  <a:latin typeface="Calibri Light" pitchFamily="34" charset="0"/>
                </a:endParaRPr>
              </a:p>
            </c:rich>
          </c:tx>
          <c:layout>
            <c:manualLayout>
              <c:xMode val="edge"/>
              <c:yMode val="edge"/>
              <c:x val="0.44260986998718183"/>
              <c:y val="0.847665775268657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828808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3650D"/>
              </a:solidFill>
            </c:spPr>
          </c:dPt>
          <c:dPt>
            <c:idx val="1"/>
            <c:bubble3D val="0"/>
            <c:spPr>
              <a:solidFill>
                <a:srgbClr val="069C23"/>
              </a:solidFill>
            </c:spPr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Sheet3!$C$4:$C$7</c:f>
              <c:strCache>
                <c:ptCount val="4"/>
                <c:pt idx="0">
                  <c:v>Central region</c:v>
                </c:pt>
                <c:pt idx="1">
                  <c:v>Eastern region</c:v>
                </c:pt>
                <c:pt idx="2">
                  <c:v>Northern region</c:v>
                </c:pt>
                <c:pt idx="3">
                  <c:v>Western region</c:v>
                </c:pt>
              </c:strCache>
            </c:strRef>
          </c:cat>
          <c:val>
            <c:numRef>
              <c:f>Sheet3!$D$4:$D$7</c:f>
              <c:numCache>
                <c:formatCode>0.00%</c:formatCode>
                <c:ptCount val="4"/>
                <c:pt idx="0">
                  <c:v>0.51880000000000004</c:v>
                </c:pt>
                <c:pt idx="1">
                  <c:v>0.1812</c:v>
                </c:pt>
                <c:pt idx="2">
                  <c:v>0.21879999999999999</c:v>
                </c:pt>
                <c:pt idx="3">
                  <c:v>8.1199999999999994E-2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F54E0B"/>
              </a:solidFill>
            </c:spPr>
          </c:dPt>
          <c:dPt>
            <c:idx val="2"/>
            <c:bubble3D val="0"/>
            <c:spPr>
              <a:solidFill>
                <a:srgbClr val="069C23"/>
              </a:solidFill>
            </c:spPr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Sheet4!$C$3:$C$6</c:f>
              <c:strCache>
                <c:ptCount val="4"/>
                <c:pt idx="0">
                  <c:v>0 - 2 years</c:v>
                </c:pt>
                <c:pt idx="1">
                  <c:v>3 - 5 years</c:v>
                </c:pt>
                <c:pt idx="2">
                  <c:v>6 - 10 years</c:v>
                </c:pt>
                <c:pt idx="3">
                  <c:v>above 10 years</c:v>
                </c:pt>
              </c:strCache>
            </c:strRef>
          </c:cat>
          <c:val>
            <c:numRef>
              <c:f>Sheet4!$D$3:$D$6</c:f>
              <c:numCache>
                <c:formatCode>0.00%</c:formatCode>
                <c:ptCount val="4"/>
                <c:pt idx="0">
                  <c:v>0.156</c:v>
                </c:pt>
                <c:pt idx="1">
                  <c:v>0.39400000000000002</c:v>
                </c:pt>
                <c:pt idx="2">
                  <c:v>0.34399999999999997</c:v>
                </c:pt>
                <c:pt idx="3">
                  <c:v>0.106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069C23"/>
              </a:solidFill>
            </c:spPr>
          </c:dPt>
          <c:dPt>
            <c:idx val="2"/>
            <c:bubble3D val="0"/>
            <c:spPr>
              <a:solidFill>
                <a:srgbClr val="F54E0B"/>
              </a:solidFill>
            </c:spPr>
          </c:dPt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Sheet5!$B$2:$B$7</c:f>
              <c:strCache>
                <c:ptCount val="6"/>
                <c:pt idx="0">
                  <c:v>Certificate</c:v>
                </c:pt>
                <c:pt idx="1">
                  <c:v>Diploma</c:v>
                </c:pt>
                <c:pt idx="2">
                  <c:v>Degree</c:v>
                </c:pt>
                <c:pt idx="3">
                  <c:v>Masters</c:v>
                </c:pt>
                <c:pt idx="4">
                  <c:v>PhD</c:v>
                </c:pt>
                <c:pt idx="5">
                  <c:v>Others</c:v>
                </c:pt>
              </c:strCache>
            </c:strRef>
          </c:cat>
          <c:val>
            <c:numRef>
              <c:f>Sheet5!$C$2:$C$7</c:f>
              <c:numCache>
                <c:formatCode>0.00%</c:formatCode>
                <c:ptCount val="6"/>
                <c:pt idx="0">
                  <c:v>9.4E-2</c:v>
                </c:pt>
                <c:pt idx="1">
                  <c:v>0.32500000000000001</c:v>
                </c:pt>
                <c:pt idx="2">
                  <c:v>0.57499999999999996</c:v>
                </c:pt>
                <c:pt idx="3">
                  <c:v>6.0000000000000001E-3</c:v>
                </c:pt>
                <c:pt idx="4" formatCode="0%">
                  <c:v>0</c:v>
                </c:pt>
                <c:pt idx="5" formatCode="0%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E75707"/>
              </a:solidFill>
            </c:spPr>
          </c:dPt>
          <c:dPt>
            <c:idx val="1"/>
            <c:bubble3D val="0"/>
            <c:spPr>
              <a:solidFill>
                <a:srgbClr val="0D8521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Sheet6!$B$3:$B$4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Sheet6!$C$3:$C$4</c:f>
              <c:numCache>
                <c:formatCode>0.00%</c:formatCode>
                <c:ptCount val="2"/>
                <c:pt idx="0">
                  <c:v>0.90620000000000001</c:v>
                </c:pt>
                <c:pt idx="1">
                  <c:v>9.3799999999999994E-2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D2610C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Sheet7!$C$3:$C$8</c:f>
              <c:strCache>
                <c:ptCount val="6"/>
                <c:pt idx="0">
                  <c:v>Certificate</c:v>
                </c:pt>
                <c:pt idx="1">
                  <c:v>Diploma</c:v>
                </c:pt>
                <c:pt idx="2">
                  <c:v>Degree</c:v>
                </c:pt>
                <c:pt idx="3">
                  <c:v>Masters</c:v>
                </c:pt>
                <c:pt idx="4">
                  <c:v>PhD</c:v>
                </c:pt>
                <c:pt idx="5">
                  <c:v>Others</c:v>
                </c:pt>
              </c:strCache>
            </c:strRef>
          </c:cat>
          <c:val>
            <c:numRef>
              <c:f>Sheet7!$D$3:$D$8</c:f>
              <c:numCache>
                <c:formatCode>General</c:formatCode>
                <c:ptCount val="6"/>
                <c:pt idx="0">
                  <c:v>28.1</c:v>
                </c:pt>
                <c:pt idx="1">
                  <c:v>33.799999999999997</c:v>
                </c:pt>
                <c:pt idx="2">
                  <c:v>37.5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3137792"/>
        <c:axId val="183165312"/>
      </c:barChart>
      <c:catAx>
        <c:axId val="18313779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165312"/>
        <c:crosses val="autoZero"/>
        <c:auto val="1"/>
        <c:lblAlgn val="ctr"/>
        <c:lblOffset val="100"/>
        <c:noMultiLvlLbl val="0"/>
      </c:catAx>
      <c:valAx>
        <c:axId val="1831653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0">
                    <a:latin typeface="Calibri Light" pitchFamily="34" charset="0"/>
                  </a:rPr>
                  <a:t>Percentage (%)</a:t>
                </a:r>
              </a:p>
            </c:rich>
          </c:tx>
          <c:layout>
            <c:manualLayout>
              <c:xMode val="edge"/>
              <c:yMode val="edge"/>
              <c:x val="1.0121705677201307E-2"/>
              <c:y val="0.2951159935653204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3137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1E545-9C83-4A31-AC2B-385F0714BBE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7663A-1B79-41EB-A4C2-E6D8354D4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2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663A-1B79-41EB-A4C2-E6D8354D43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12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7663A-1B79-41EB-A4C2-E6D8354D431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95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5BA9D58-E38E-4819-8F3A-DB3F5293F8D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03A3F59-1489-4937-BCEC-98208443DD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descr="C:\Users\GEORGINE\Desktop\CISANU\CISANU finacial documents\CISANU_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057400"/>
            <a:ext cx="6025442" cy="2666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352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1628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J</a:t>
            </a:r>
            <a:r>
              <a:rPr lang="en-US" sz="1600" b="1" dirty="0" smtClean="0">
                <a:latin typeface="Calibri Light" pitchFamily="34" charset="0"/>
              </a:rPr>
              <a:t>ournalists </a:t>
            </a:r>
            <a:r>
              <a:rPr lang="en-US" sz="1600" b="1" dirty="0">
                <a:latin typeface="Calibri Light" pitchFamily="34" charset="0"/>
              </a:rPr>
              <a:t> </a:t>
            </a:r>
            <a:r>
              <a:rPr lang="en-US" sz="1600" b="1" dirty="0" smtClean="0">
                <a:latin typeface="Calibri Light" pitchFamily="34" charset="0"/>
              </a:rPr>
              <a:t>work experience</a:t>
            </a:r>
            <a:endParaRPr lang="en-US" sz="1600" b="1" dirty="0">
              <a:latin typeface="Calibri Light" pitchFamily="34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4561815"/>
              </p:ext>
            </p:extLst>
          </p:nvPr>
        </p:nvGraphicFramePr>
        <p:xfrm>
          <a:off x="990600" y="1524000"/>
          <a:ext cx="5486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53200" y="1524000"/>
            <a:ext cx="1676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R</a:t>
            </a:r>
            <a:r>
              <a:rPr lang="en-US" sz="1600" dirty="0" smtClean="0">
                <a:latin typeface="Calibri Light" pitchFamily="34" charset="0"/>
              </a:rPr>
              <a:t>espondents </a:t>
            </a:r>
            <a:r>
              <a:rPr lang="en-US" sz="1600" dirty="0" smtClean="0">
                <a:latin typeface="Calibri Light" pitchFamily="34" charset="0"/>
              </a:rPr>
              <a:t>had experience </a:t>
            </a:r>
            <a:r>
              <a:rPr lang="en-US" sz="1600" dirty="0">
                <a:latin typeface="Calibri Light" pitchFamily="34" charset="0"/>
              </a:rPr>
              <a:t>in journalism practice thus </a:t>
            </a:r>
            <a:r>
              <a:rPr lang="en-US" sz="1600" dirty="0" smtClean="0">
                <a:latin typeface="Calibri Light" pitchFamily="34" charset="0"/>
              </a:rPr>
              <a:t>they could </a:t>
            </a:r>
            <a:r>
              <a:rPr lang="en-US" sz="1600" dirty="0">
                <a:latin typeface="Calibri Light" pitchFamily="34" charset="0"/>
              </a:rPr>
              <a:t>easily comprehend what nutrition reporting is all about</a:t>
            </a:r>
          </a:p>
        </p:txBody>
      </p:sp>
    </p:spTree>
    <p:extLst>
      <p:ext uri="{BB962C8B-B14F-4D97-AF65-F5344CB8AC3E}">
        <p14:creationId xmlns:p14="http://schemas.microsoft.com/office/powerpoint/2010/main" val="166433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0866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R</a:t>
            </a:r>
            <a:r>
              <a:rPr lang="en-US" sz="1600" b="1" dirty="0" smtClean="0">
                <a:latin typeface="Calibri Light" pitchFamily="34" charset="0"/>
              </a:rPr>
              <a:t>espondents</a:t>
            </a:r>
            <a:r>
              <a:rPr lang="en-US" sz="1600" b="1" dirty="0">
                <a:latin typeface="Calibri Light" pitchFamily="34" charset="0"/>
              </a:rPr>
              <a:t>’ level of education </a:t>
            </a:r>
            <a:endParaRPr lang="en-US" sz="1600" b="1" dirty="0" smtClean="0">
              <a:latin typeface="Calibri Light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167529"/>
              </p:ext>
            </p:extLst>
          </p:nvPr>
        </p:nvGraphicFramePr>
        <p:xfrm>
          <a:off x="1066800" y="1524000"/>
          <a:ext cx="5410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1642170"/>
            <a:ext cx="1676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D</a:t>
            </a:r>
            <a:r>
              <a:rPr lang="en-US" sz="1600" dirty="0" smtClean="0">
                <a:latin typeface="Calibri Light" pitchFamily="34" charset="0"/>
              </a:rPr>
              <a:t>istinction </a:t>
            </a:r>
            <a:r>
              <a:rPr lang="en-US" sz="1600" dirty="0">
                <a:latin typeface="Calibri Light" pitchFamily="34" charset="0"/>
              </a:rPr>
              <a:t>in education levels </a:t>
            </a:r>
            <a:r>
              <a:rPr lang="en-US" sz="1600" dirty="0" smtClean="0">
                <a:latin typeface="Calibri Light" pitchFamily="34" charset="0"/>
              </a:rPr>
              <a:t>helped in informing how respondents </a:t>
            </a:r>
            <a:r>
              <a:rPr lang="en-US" sz="1600" dirty="0">
                <a:latin typeface="Calibri Light" pitchFamily="34" charset="0"/>
              </a:rPr>
              <a:t>easily </a:t>
            </a:r>
            <a:r>
              <a:rPr lang="en-US" sz="1600" dirty="0" smtClean="0">
                <a:latin typeface="Calibri Light" pitchFamily="34" charset="0"/>
              </a:rPr>
              <a:t>understood </a:t>
            </a:r>
            <a:r>
              <a:rPr lang="en-US" sz="1600" dirty="0">
                <a:latin typeface="Calibri Light" pitchFamily="34" charset="0"/>
              </a:rPr>
              <a:t>the aim of the survey</a:t>
            </a:r>
          </a:p>
        </p:txBody>
      </p:sp>
    </p:spTree>
    <p:extLst>
      <p:ext uri="{BB962C8B-B14F-4D97-AF65-F5344CB8AC3E}">
        <p14:creationId xmlns:p14="http://schemas.microsoft.com/office/powerpoint/2010/main" val="22186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7239000" cy="533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latin typeface="Calibri Light" pitchFamily="34" charset="0"/>
              </a:rPr>
              <a:t>Respondents who have had training in Journalism</a:t>
            </a:r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274844"/>
              </p:ext>
            </p:extLst>
          </p:nvPr>
        </p:nvGraphicFramePr>
        <p:xfrm>
          <a:off x="1066800" y="1371600"/>
          <a:ext cx="533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81800" y="1524000"/>
            <a:ext cx="152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M</a:t>
            </a:r>
            <a:r>
              <a:rPr lang="en-US" sz="1600" dirty="0" smtClean="0">
                <a:latin typeface="Calibri Light" pitchFamily="34" charset="0"/>
              </a:rPr>
              <a:t>any </a:t>
            </a:r>
            <a:r>
              <a:rPr lang="en-US" sz="1600" dirty="0">
                <a:latin typeface="Calibri Light" pitchFamily="34" charset="0"/>
              </a:rPr>
              <a:t>journalists’ have undergone training in journalism.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620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7239000" cy="533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R</a:t>
            </a:r>
            <a:r>
              <a:rPr lang="en-US" sz="1600" b="1" dirty="0" smtClean="0">
                <a:latin typeface="Calibri Light" pitchFamily="34" charset="0"/>
              </a:rPr>
              <a:t>espondents</a:t>
            </a:r>
            <a:r>
              <a:rPr lang="en-US" sz="1600" b="1" dirty="0">
                <a:latin typeface="Calibri Light" pitchFamily="34" charset="0"/>
              </a:rPr>
              <a:t>’ level of training in </a:t>
            </a:r>
            <a:r>
              <a:rPr lang="en-US" sz="1600" b="1" dirty="0" smtClean="0">
                <a:latin typeface="Calibri Light" pitchFamily="34" charset="0"/>
              </a:rPr>
              <a:t>journalism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553200" y="1524000"/>
            <a:ext cx="1752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M</a:t>
            </a:r>
            <a:r>
              <a:rPr lang="en-US" sz="1600" dirty="0" smtClean="0">
                <a:latin typeface="Calibri Light" pitchFamily="34" charset="0"/>
              </a:rPr>
              <a:t>ajority  understood </a:t>
            </a:r>
            <a:r>
              <a:rPr lang="en-US" sz="1600" dirty="0">
                <a:latin typeface="Calibri Light" pitchFamily="34" charset="0"/>
              </a:rPr>
              <a:t>the connotation of the </a:t>
            </a:r>
            <a:r>
              <a:rPr lang="en-US" sz="1600" dirty="0" smtClean="0">
                <a:latin typeface="Calibri Light" pitchFamily="34" charset="0"/>
              </a:rPr>
              <a:t>study given their level of journalism training.</a:t>
            </a:r>
            <a:endParaRPr lang="en-US" sz="1600" dirty="0">
              <a:latin typeface="Calibri Light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8038316"/>
              </p:ext>
            </p:extLst>
          </p:nvPr>
        </p:nvGraphicFramePr>
        <p:xfrm>
          <a:off x="990600" y="1219200"/>
          <a:ext cx="5562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57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2390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T</a:t>
            </a:r>
            <a:r>
              <a:rPr lang="en-US" sz="1600" b="1" dirty="0" smtClean="0">
                <a:latin typeface="Calibri Light" pitchFamily="34" charset="0"/>
              </a:rPr>
              <a:t>raining </a:t>
            </a:r>
            <a:r>
              <a:rPr lang="en-US" sz="1600" b="1" dirty="0">
                <a:latin typeface="Calibri Light" pitchFamily="34" charset="0"/>
              </a:rPr>
              <a:t>on Nutrition </a:t>
            </a:r>
            <a:r>
              <a:rPr lang="en-US" sz="1600" b="1" dirty="0" smtClean="0">
                <a:latin typeface="Calibri Light" pitchFamily="34" charset="0"/>
              </a:rPr>
              <a:t>Reporting</a:t>
            </a:r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937208"/>
              </p:ext>
            </p:extLst>
          </p:nvPr>
        </p:nvGraphicFramePr>
        <p:xfrm>
          <a:off x="1219200" y="1371600"/>
          <a:ext cx="5105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7000" y="1524000"/>
            <a:ext cx="1828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A</a:t>
            </a:r>
            <a:r>
              <a:rPr lang="en-US" sz="1600" dirty="0" smtClean="0">
                <a:latin typeface="Calibri Light" pitchFamily="34" charset="0"/>
              </a:rPr>
              <a:t> </a:t>
            </a:r>
            <a:r>
              <a:rPr lang="en-US" sz="1600" dirty="0">
                <a:latin typeface="Calibri Light" pitchFamily="34" charset="0"/>
              </a:rPr>
              <a:t>big percentage </a:t>
            </a:r>
            <a:r>
              <a:rPr lang="en-US" sz="1600" dirty="0" smtClean="0">
                <a:latin typeface="Calibri Light" pitchFamily="34" charset="0"/>
              </a:rPr>
              <a:t>had </a:t>
            </a:r>
            <a:r>
              <a:rPr lang="en-US" sz="1600" dirty="0">
                <a:latin typeface="Calibri Light" pitchFamily="34" charset="0"/>
              </a:rPr>
              <a:t>not had any form of training on nutrition reporting much as they broadcast or publish nutrition stories</a:t>
            </a:r>
          </a:p>
        </p:txBody>
      </p:sp>
    </p:spTree>
    <p:extLst>
      <p:ext uri="{BB962C8B-B14F-4D97-AF65-F5344CB8AC3E}">
        <p14:creationId xmlns:p14="http://schemas.microsoft.com/office/powerpoint/2010/main" val="316593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1628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latin typeface="Calibri Light" pitchFamily="34" charset="0"/>
              </a:rPr>
              <a:t>Type of training (if Yes)</a:t>
            </a:r>
          </a:p>
          <a:p>
            <a:pPr marL="0" indent="0">
              <a:buNone/>
            </a:pPr>
            <a:endParaRPr lang="en-US" sz="16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053948"/>
              </p:ext>
            </p:extLst>
          </p:nvPr>
        </p:nvGraphicFramePr>
        <p:xfrm>
          <a:off x="1219200" y="1295400"/>
          <a:ext cx="5715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036403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M</a:t>
            </a:r>
            <a:r>
              <a:rPr lang="en-US" sz="1600" dirty="0" smtClean="0">
                <a:latin typeface="Calibri Light" pitchFamily="34" charset="0"/>
              </a:rPr>
              <a:t>ajority received </a:t>
            </a:r>
            <a:r>
              <a:rPr lang="en-US" sz="1600" dirty="0">
                <a:latin typeface="Calibri Light" pitchFamily="34" charset="0"/>
              </a:rPr>
              <a:t>training </a:t>
            </a:r>
            <a:r>
              <a:rPr lang="en-US" sz="1600" dirty="0" smtClean="0">
                <a:latin typeface="Calibri Light" pitchFamily="34" charset="0"/>
              </a:rPr>
              <a:t>from </a:t>
            </a:r>
            <a:r>
              <a:rPr lang="en-US" sz="1600" dirty="0">
                <a:latin typeface="Calibri Light" pitchFamily="34" charset="0"/>
              </a:rPr>
              <a:t>a workshop, this kind of training is inadequate. </a:t>
            </a:r>
            <a:endParaRPr lang="en-US" sz="1600" dirty="0" smtClean="0">
              <a:latin typeface="Calibri Light" pitchFamily="34" charset="0"/>
            </a:endParaRPr>
          </a:p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 Their </a:t>
            </a:r>
            <a:r>
              <a:rPr lang="en-US" sz="1600" dirty="0">
                <a:latin typeface="Calibri Light" pitchFamily="34" charset="0"/>
              </a:rPr>
              <a:t>expertise to produce </a:t>
            </a:r>
            <a:r>
              <a:rPr lang="en-US" sz="1600" dirty="0" smtClean="0">
                <a:latin typeface="Calibri Light" pitchFamily="34" charset="0"/>
              </a:rPr>
              <a:t>quality and accurate nutrition </a:t>
            </a:r>
            <a:r>
              <a:rPr lang="en-US" sz="1600" dirty="0">
                <a:latin typeface="Calibri Light" pitchFamily="34" charset="0"/>
              </a:rPr>
              <a:t>stories is very </a:t>
            </a:r>
            <a:r>
              <a:rPr lang="en-US" sz="1600" dirty="0" smtClean="0">
                <a:latin typeface="Calibri Light" pitchFamily="34" charset="0"/>
              </a:rPr>
              <a:t>minimal.</a:t>
            </a:r>
            <a:endParaRPr lang="en-US" sz="1600" dirty="0">
              <a:latin typeface="Calibri Light" pitchFamily="34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708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2390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L</a:t>
            </a:r>
            <a:r>
              <a:rPr lang="en-US" sz="1600" b="1" dirty="0" smtClean="0">
                <a:latin typeface="Calibri Light" pitchFamily="34" charset="0"/>
              </a:rPr>
              <a:t>evel </a:t>
            </a:r>
            <a:r>
              <a:rPr lang="en-US" sz="1600" b="1" dirty="0">
                <a:latin typeface="Calibri Light" pitchFamily="34" charset="0"/>
              </a:rPr>
              <a:t>of confidence to report on nutrition as a result of the </a:t>
            </a:r>
            <a:r>
              <a:rPr lang="en-US" sz="1600" b="1" dirty="0" smtClean="0">
                <a:latin typeface="Calibri Light" pitchFamily="34" charset="0"/>
              </a:rPr>
              <a:t>training</a:t>
            </a:r>
          </a:p>
          <a:p>
            <a:pPr marL="0" indent="0">
              <a:buNone/>
            </a:pPr>
            <a:r>
              <a:rPr lang="en-US" sz="1600" dirty="0" smtClean="0"/>
              <a:t>                                                                                                        </a:t>
            </a:r>
            <a:endParaRPr lang="en-US" sz="1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283543"/>
              </p:ext>
            </p:extLst>
          </p:nvPr>
        </p:nvGraphicFramePr>
        <p:xfrm>
          <a:off x="1371600" y="1295400"/>
          <a:ext cx="4724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4495800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54E0B"/>
                </a:solidFill>
                <a:latin typeface="Calibri Light" pitchFamily="34" charset="0"/>
              </a:rPr>
              <a:t>W</a:t>
            </a:r>
            <a:r>
              <a:rPr lang="en-US" sz="1600" b="1" dirty="0" smtClean="0">
                <a:solidFill>
                  <a:srgbClr val="F54E0B"/>
                </a:solidFill>
                <a:latin typeface="Calibri Light" pitchFamily="34" charset="0"/>
              </a:rPr>
              <a:t>hy lack of confidence</a:t>
            </a:r>
          </a:p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N</a:t>
            </a:r>
            <a:r>
              <a:rPr lang="en-US" sz="1600" dirty="0" smtClean="0">
                <a:latin typeface="Calibri Light" pitchFamily="34" charset="0"/>
              </a:rPr>
              <a:t>ot </a:t>
            </a:r>
            <a:r>
              <a:rPr lang="en-US" sz="1600" dirty="0">
                <a:latin typeface="Calibri Light" pitchFamily="34" charset="0"/>
              </a:rPr>
              <a:t>knowledgeable enough even after undergoing a </a:t>
            </a:r>
            <a:r>
              <a:rPr lang="en-US" sz="1600" dirty="0" smtClean="0">
                <a:latin typeface="Calibri Light" pitchFamily="34" charset="0"/>
              </a:rPr>
              <a:t>training</a:t>
            </a:r>
          </a:p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N</a:t>
            </a:r>
            <a:r>
              <a:rPr lang="en-US" sz="1600" dirty="0" smtClean="0">
                <a:latin typeface="Calibri Light" pitchFamily="34" charset="0"/>
              </a:rPr>
              <a:t>eed </a:t>
            </a:r>
            <a:r>
              <a:rPr lang="en-US" sz="1600" dirty="0">
                <a:latin typeface="Calibri Light" pitchFamily="34" charset="0"/>
              </a:rPr>
              <a:t>to acquire more skills to better their nutrition reporting </a:t>
            </a:r>
            <a:endParaRPr lang="en-US" sz="1600" dirty="0" smtClean="0">
              <a:latin typeface="Calibri Light" pitchFamily="34" charset="0"/>
            </a:endParaRPr>
          </a:p>
          <a:p>
            <a:pPr marL="285750" lvl="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Need more </a:t>
            </a:r>
            <a:r>
              <a:rPr lang="en-US" sz="1600" dirty="0">
                <a:latin typeface="Calibri Light" pitchFamily="34" charset="0"/>
              </a:rPr>
              <a:t>frequent trainings because nutrition is wide and a less exploited area of reporting</a:t>
            </a:r>
          </a:p>
          <a:p>
            <a:r>
              <a:rPr lang="en-US" sz="1600" dirty="0" smtClean="0">
                <a:latin typeface="Calibri Light" pitchFamily="34" charset="0"/>
              </a:rPr>
              <a:t> </a:t>
            </a:r>
            <a:endParaRPr lang="en-US" sz="1600" dirty="0"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75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2390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F</a:t>
            </a:r>
            <a:r>
              <a:rPr lang="en-US" sz="1600" b="1" dirty="0" smtClean="0">
                <a:latin typeface="Calibri Light" pitchFamily="34" charset="0"/>
              </a:rPr>
              <a:t>requency </a:t>
            </a:r>
            <a:r>
              <a:rPr lang="en-US" sz="1600" b="1" dirty="0">
                <a:latin typeface="Calibri Light" pitchFamily="34" charset="0"/>
              </a:rPr>
              <a:t>of publishing or broadcasting a Nutrition </a:t>
            </a:r>
            <a:r>
              <a:rPr lang="en-US" sz="1600" b="1" dirty="0" smtClean="0">
                <a:latin typeface="Calibri Light" pitchFamily="34" charset="0"/>
              </a:rPr>
              <a:t>story</a:t>
            </a:r>
          </a:p>
          <a:p>
            <a:pPr marL="0" indent="0" algn="ctr">
              <a:buNone/>
            </a:pP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282625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N</a:t>
            </a:r>
            <a:r>
              <a:rPr lang="en-US" sz="1600" dirty="0" smtClean="0">
                <a:latin typeface="Calibri Light" pitchFamily="34" charset="0"/>
              </a:rPr>
              <a:t>utrition stories are published </a:t>
            </a:r>
            <a:r>
              <a:rPr lang="en-US" sz="1600" dirty="0">
                <a:latin typeface="Calibri Light" pitchFamily="34" charset="0"/>
              </a:rPr>
              <a:t>or </a:t>
            </a:r>
            <a:r>
              <a:rPr lang="en-US" sz="1600" dirty="0" smtClean="0">
                <a:latin typeface="Calibri Light" pitchFamily="34" charset="0"/>
              </a:rPr>
              <a:t>broadcast on </a:t>
            </a:r>
            <a:r>
              <a:rPr lang="en-US" sz="1600" dirty="0">
                <a:latin typeface="Calibri Light" pitchFamily="34" charset="0"/>
              </a:rPr>
              <a:t>a monthly basis. </a:t>
            </a:r>
            <a:r>
              <a:rPr lang="en-US" sz="1600" dirty="0" smtClean="0">
                <a:latin typeface="Calibri Light" pitchFamily="34" charset="0"/>
              </a:rPr>
              <a:t>Justifying </a:t>
            </a:r>
            <a:r>
              <a:rPr lang="en-US" sz="1600" dirty="0">
                <a:latin typeface="Calibri Light" pitchFamily="34" charset="0"/>
              </a:rPr>
              <a:t>the limited media coverage on nutrition issues.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287809"/>
              </p:ext>
            </p:extLst>
          </p:nvPr>
        </p:nvGraphicFramePr>
        <p:xfrm>
          <a:off x="1219200" y="1295400"/>
          <a:ext cx="6781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77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162800" cy="533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latin typeface="Calibri Light" pitchFamily="34" charset="0"/>
              </a:rPr>
              <a:t>Recommendation </a:t>
            </a:r>
            <a:r>
              <a:rPr lang="en-US" sz="1600" b="1" dirty="0">
                <a:latin typeface="Calibri Light" pitchFamily="34" charset="0"/>
              </a:rPr>
              <a:t>for journalists to be trained on reporting about Nutrition</a:t>
            </a:r>
            <a:endParaRPr lang="en-US" sz="1600" dirty="0">
              <a:latin typeface="Calibri Light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45466"/>
              </p:ext>
            </p:extLst>
          </p:nvPr>
        </p:nvGraphicFramePr>
        <p:xfrm>
          <a:off x="1676400" y="1219200"/>
          <a:ext cx="5562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4419600"/>
            <a:ext cx="716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54E0B"/>
                </a:solidFill>
                <a:latin typeface="Calibri Light" pitchFamily="34" charset="0"/>
              </a:rPr>
              <a:t>Why the recommendation</a:t>
            </a:r>
          </a:p>
          <a:p>
            <a:pPr marL="285750" lvl="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H</a:t>
            </a:r>
            <a:r>
              <a:rPr lang="en-US" sz="1600" dirty="0" smtClean="0">
                <a:latin typeface="Calibri Light" pitchFamily="34" charset="0"/>
              </a:rPr>
              <a:t>elp in exploiting </a:t>
            </a:r>
            <a:r>
              <a:rPr lang="en-US" sz="1600" dirty="0">
                <a:latin typeface="Calibri Light" pitchFamily="34" charset="0"/>
              </a:rPr>
              <a:t>the area of nutrition and frequently </a:t>
            </a:r>
            <a:r>
              <a:rPr lang="en-US" sz="1600" dirty="0" smtClean="0">
                <a:latin typeface="Calibri Light" pitchFamily="34" charset="0"/>
              </a:rPr>
              <a:t>giving </a:t>
            </a:r>
            <a:r>
              <a:rPr lang="en-US" sz="1600" dirty="0">
                <a:latin typeface="Calibri Light" pitchFamily="34" charset="0"/>
              </a:rPr>
              <a:t>the subject better media </a:t>
            </a:r>
            <a:r>
              <a:rPr lang="en-US" sz="1600" dirty="0" smtClean="0">
                <a:latin typeface="Calibri Light" pitchFamily="34" charset="0"/>
              </a:rPr>
              <a:t>coverage</a:t>
            </a:r>
          </a:p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Journalists </a:t>
            </a:r>
            <a:r>
              <a:rPr lang="en-US" sz="1600" dirty="0" smtClean="0">
                <a:latin typeface="Calibri Light" pitchFamily="34" charset="0"/>
              </a:rPr>
              <a:t>will show </a:t>
            </a:r>
            <a:r>
              <a:rPr lang="en-US" sz="1600" dirty="0">
                <a:latin typeface="Calibri Light" pitchFamily="34" charset="0"/>
              </a:rPr>
              <a:t>people’s perceptions of the </a:t>
            </a:r>
            <a:r>
              <a:rPr lang="en-US" sz="1600" dirty="0" smtClean="0">
                <a:latin typeface="Calibri Light" pitchFamily="34" charset="0"/>
              </a:rPr>
              <a:t>subject (nutrition issues)</a:t>
            </a:r>
          </a:p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Increase on knowledge base</a:t>
            </a:r>
          </a:p>
          <a:p>
            <a:r>
              <a:rPr lang="en-US" sz="1600" dirty="0" smtClean="0">
                <a:latin typeface="Calibri Light" pitchFamily="34" charset="0"/>
              </a:rPr>
              <a:t>  </a:t>
            </a:r>
            <a:endParaRPr lang="en-US" sz="1600" dirty="0">
              <a:latin typeface="Calibri Light" pitchFamily="34" charset="0"/>
            </a:endParaRPr>
          </a:p>
          <a:p>
            <a:pPr lvl="0"/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4701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1628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F54E0B"/>
                </a:solidFill>
                <a:latin typeface="Calibri Light" pitchFamily="34" charset="0"/>
              </a:rPr>
              <a:t>Why the recommendation (cont’d)</a:t>
            </a:r>
            <a:endParaRPr lang="en-US" sz="1800" b="1" dirty="0">
              <a:solidFill>
                <a:srgbClr val="F54E0B"/>
              </a:solidFill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800" dirty="0">
                <a:latin typeface="Calibri Light" pitchFamily="34" charset="0"/>
              </a:rPr>
              <a:t>Trained Journalists authoritatively increase awareness about nutrition</a:t>
            </a:r>
          </a:p>
          <a:p>
            <a:pPr lvl="0">
              <a:buFont typeface="Wingdings" pitchFamily="2" charset="2"/>
              <a:buChar char="§"/>
            </a:pPr>
            <a:r>
              <a:rPr lang="en-US" sz="1800" dirty="0">
                <a:latin typeface="Calibri Light" pitchFamily="34" charset="0"/>
              </a:rPr>
              <a:t>Training will make them sensitize the masses from an informed point of view</a:t>
            </a:r>
          </a:p>
          <a:p>
            <a:pPr lvl="0">
              <a:buFont typeface="Wingdings" pitchFamily="2" charset="2"/>
              <a:buChar char="§"/>
            </a:pPr>
            <a:r>
              <a:rPr lang="en-US" sz="1800" dirty="0">
                <a:latin typeface="Calibri Light" pitchFamily="34" charset="0"/>
              </a:rPr>
              <a:t>Training will sharpen their reporting skills </a:t>
            </a:r>
          </a:p>
          <a:p>
            <a:pPr lvl="0">
              <a:buFont typeface="Wingdings" pitchFamily="2" charset="2"/>
              <a:buChar char="§"/>
            </a:pPr>
            <a:r>
              <a:rPr lang="en-US" sz="1800" dirty="0">
                <a:latin typeface="Calibri Light" pitchFamily="34" charset="0"/>
              </a:rPr>
              <a:t>Trained Journalists will report about nutrition with more confidence </a:t>
            </a:r>
          </a:p>
          <a:p>
            <a:pPr lvl="0">
              <a:buFont typeface="Wingdings" pitchFamily="2" charset="2"/>
              <a:buChar char="§"/>
            </a:pPr>
            <a:r>
              <a:rPr lang="en-US" sz="1800" dirty="0">
                <a:latin typeface="Calibri Light" pitchFamily="34" charset="0"/>
              </a:rPr>
              <a:t>It will increase on the coverage of nutrition stories; this increased coverage will lead to an informed society which will be more conscious of its nutrition habits.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0258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1350982"/>
            <a:ext cx="6965245" cy="2611418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F3650D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JOURNALISTS’ NUTRITION REPORTING </a:t>
            </a:r>
            <a:r>
              <a:rPr lang="en-US" sz="2800" dirty="0" smtClean="0">
                <a:solidFill>
                  <a:srgbClr val="F3650D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SKILLS</a:t>
            </a:r>
            <a:br>
              <a:rPr lang="en-US" sz="2800" dirty="0" smtClean="0">
                <a:solidFill>
                  <a:srgbClr val="F3650D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400" dirty="0" smtClean="0">
                <a:solidFill>
                  <a:srgbClr val="F3650D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2400" dirty="0" smtClean="0">
                <a:solidFill>
                  <a:srgbClr val="F3650D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400" dirty="0" smtClean="0">
                <a:solidFill>
                  <a:srgbClr val="F3650D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>
                <a:solidFill>
                  <a:srgbClr val="F3650D"/>
                </a:solidFill>
              </a:rPr>
              <a:t/>
            </a:r>
            <a:br>
              <a:rPr lang="en-US" sz="2800" dirty="0">
                <a:solidFill>
                  <a:srgbClr val="F3650D"/>
                </a:solidFill>
              </a:rPr>
            </a:br>
            <a:r>
              <a:rPr lang="en-US" sz="4000" dirty="0">
                <a:solidFill>
                  <a:srgbClr val="F3650D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SURVEY REPORT </a:t>
            </a:r>
            <a:r>
              <a:rPr lang="en-US" sz="4000" dirty="0" smtClean="0">
                <a:solidFill>
                  <a:srgbClr val="F3650D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Mongolian Baiti" pitchFamily="66" charset="0"/>
                <a:cs typeface="Mongolian Baiti" pitchFamily="66" charset="0"/>
              </a:rPr>
              <a:t>2019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3595" y="4267201"/>
            <a:ext cx="6196405" cy="1676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rgbClr val="F54E0B"/>
                </a:solidFill>
                <a:latin typeface="Calibri Light" pitchFamily="34" charset="0"/>
              </a:rPr>
              <a:t>Presented by</a:t>
            </a:r>
          </a:p>
          <a:p>
            <a:pPr marL="0" indent="0" algn="ctr">
              <a:buNone/>
            </a:pPr>
            <a:endParaRPr lang="en-US" sz="2000" b="1" dirty="0" smtClean="0">
              <a:solidFill>
                <a:srgbClr val="F54E0B"/>
              </a:solidFill>
              <a:latin typeface="Calibri Light" pitchFamily="34" charset="0"/>
            </a:endParaRP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F54E0B"/>
                </a:solidFill>
                <a:latin typeface="Calibri Light" pitchFamily="34" charset="0"/>
              </a:rPr>
              <a:t>Richard </a:t>
            </a:r>
            <a:r>
              <a:rPr lang="en-US" sz="2000" b="1" dirty="0" err="1" smtClean="0">
                <a:solidFill>
                  <a:srgbClr val="F54E0B"/>
                </a:solidFill>
                <a:latin typeface="Calibri Light" pitchFamily="34" charset="0"/>
              </a:rPr>
              <a:t>Baguma</a:t>
            </a:r>
            <a:endParaRPr lang="en-US" sz="2000" b="1" dirty="0" smtClean="0">
              <a:solidFill>
                <a:srgbClr val="F54E0B"/>
              </a:solidFill>
              <a:latin typeface="Calibri Light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70866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Age </a:t>
            </a:r>
            <a:r>
              <a:rPr lang="en-US" sz="1600" b="1" dirty="0" err="1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Vs</a:t>
            </a:r>
            <a:r>
              <a:rPr lang="en-US" sz="1600" b="1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 having any training on Nutrition </a:t>
            </a:r>
            <a:r>
              <a:rPr lang="en-US" sz="1600" b="1" dirty="0" smtClean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Reporting</a:t>
            </a:r>
          </a:p>
          <a:p>
            <a:pPr marL="0" indent="0">
              <a:buNone/>
            </a:pPr>
            <a:endParaRPr lang="en-US" sz="1600" dirty="0" smtClean="0"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5029200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M</a:t>
            </a:r>
            <a:r>
              <a:rPr lang="en-US" sz="1600" dirty="0" smtClean="0">
                <a:latin typeface="Calibri Light" pitchFamily="34" charset="0"/>
              </a:rPr>
              <a:t>any </a:t>
            </a:r>
            <a:r>
              <a:rPr lang="en-US" sz="1600" dirty="0">
                <a:latin typeface="Calibri Light" pitchFamily="34" charset="0"/>
              </a:rPr>
              <a:t>young experienced journalists </a:t>
            </a:r>
            <a:r>
              <a:rPr lang="en-US" sz="1600" dirty="0" smtClean="0">
                <a:latin typeface="Calibri Light" pitchFamily="34" charset="0"/>
              </a:rPr>
              <a:t>had </a:t>
            </a:r>
            <a:r>
              <a:rPr lang="en-US" sz="1600" dirty="0">
                <a:latin typeface="Calibri Light" pitchFamily="34" charset="0"/>
              </a:rPr>
              <a:t>not received any form of training on nutrition reporting </a:t>
            </a:r>
            <a:r>
              <a:rPr lang="en-US" sz="1600" dirty="0" smtClean="0">
                <a:latin typeface="Calibri Light" pitchFamily="34" charset="0"/>
              </a:rPr>
              <a:t>.</a:t>
            </a:r>
          </a:p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Contributing </a:t>
            </a:r>
            <a:r>
              <a:rPr lang="en-US" sz="1600" dirty="0">
                <a:latin typeface="Calibri Light" pitchFamily="34" charset="0"/>
              </a:rPr>
              <a:t>to limited media </a:t>
            </a:r>
            <a:r>
              <a:rPr lang="en-US" sz="1600" dirty="0" smtClean="0">
                <a:latin typeface="Calibri Light" pitchFamily="34" charset="0"/>
              </a:rPr>
              <a:t>coverage, inaccurate and poor quality </a:t>
            </a:r>
            <a:r>
              <a:rPr lang="en-US" sz="1600" dirty="0">
                <a:latin typeface="Calibri Light" pitchFamily="34" charset="0"/>
              </a:rPr>
              <a:t>nutrition </a:t>
            </a:r>
            <a:r>
              <a:rPr lang="en-US" sz="1600" dirty="0" smtClean="0">
                <a:latin typeface="Calibri Light" pitchFamily="34" charset="0"/>
              </a:rPr>
              <a:t>stories</a:t>
            </a:r>
            <a:r>
              <a:rPr lang="en-US" sz="1600" dirty="0">
                <a:latin typeface="Calibri Light" pitchFamily="34" charset="0"/>
              </a:rPr>
              <a:t>. </a:t>
            </a:r>
          </a:p>
          <a:p>
            <a:endParaRPr lang="en-US" sz="1600" dirty="0">
              <a:latin typeface="Calibri Light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5247741"/>
              </p:ext>
            </p:extLst>
          </p:nvPr>
        </p:nvGraphicFramePr>
        <p:xfrm>
          <a:off x="1219200" y="1143000"/>
          <a:ext cx="6477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671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1628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Gender </a:t>
            </a:r>
            <a:r>
              <a:rPr lang="en-US" sz="1600" b="1" dirty="0" err="1">
                <a:latin typeface="Calibri Light" pitchFamily="34" charset="0"/>
              </a:rPr>
              <a:t>Vs</a:t>
            </a:r>
            <a:r>
              <a:rPr lang="en-US" sz="1600" b="1" dirty="0">
                <a:latin typeface="Calibri Light" pitchFamily="34" charset="0"/>
              </a:rPr>
              <a:t> having any training on Nutrition Reporting</a:t>
            </a:r>
            <a:endParaRPr lang="en-US" sz="1600" dirty="0">
              <a:latin typeface="Calibri Light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5358825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B</a:t>
            </a:r>
            <a:r>
              <a:rPr lang="en-US" sz="1600" dirty="0" smtClean="0">
                <a:latin typeface="Calibri Light" pitchFamily="34" charset="0"/>
              </a:rPr>
              <a:t>oth gender </a:t>
            </a:r>
            <a:r>
              <a:rPr lang="en-US" sz="1600" dirty="0">
                <a:latin typeface="Calibri Light" pitchFamily="34" charset="0"/>
              </a:rPr>
              <a:t>have a high percentage of those who have not received any form of training on nutrition reporting.  </a:t>
            </a:r>
            <a:endParaRPr lang="en-US" sz="1600" dirty="0" smtClean="0">
              <a:latin typeface="Calibri Light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4577133"/>
              </p:ext>
            </p:extLst>
          </p:nvPr>
        </p:nvGraphicFramePr>
        <p:xfrm>
          <a:off x="1143000" y="1447800"/>
          <a:ext cx="68580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19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086600" cy="533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T</a:t>
            </a:r>
            <a:r>
              <a:rPr lang="en-US" sz="1600" b="1" dirty="0" smtClean="0">
                <a:latin typeface="Calibri Light" pitchFamily="34" charset="0"/>
              </a:rPr>
              <a:t>ype </a:t>
            </a:r>
            <a:r>
              <a:rPr lang="en-US" sz="1600" b="1" dirty="0">
                <a:latin typeface="Calibri Light" pitchFamily="34" charset="0"/>
              </a:rPr>
              <a:t>of media respondents </a:t>
            </a:r>
            <a:r>
              <a:rPr lang="en-US" sz="1600" b="1" dirty="0" smtClean="0">
                <a:latin typeface="Calibri Light" pitchFamily="34" charset="0"/>
              </a:rPr>
              <a:t>work </a:t>
            </a:r>
            <a:r>
              <a:rPr lang="en-US" sz="1600" b="1" dirty="0">
                <a:latin typeface="Calibri Light" pitchFamily="34" charset="0"/>
              </a:rPr>
              <a:t>in </a:t>
            </a:r>
            <a:r>
              <a:rPr lang="en-US" sz="1600" b="1" dirty="0" err="1">
                <a:latin typeface="Calibri Light" pitchFamily="34" charset="0"/>
              </a:rPr>
              <a:t>Vs</a:t>
            </a:r>
            <a:r>
              <a:rPr lang="en-US" sz="1600" b="1" dirty="0">
                <a:latin typeface="Calibri Light" pitchFamily="34" charset="0"/>
              </a:rPr>
              <a:t> having any training on </a:t>
            </a:r>
            <a:r>
              <a:rPr lang="en-US" sz="1600" b="1" dirty="0" smtClean="0">
                <a:latin typeface="Calibri Light" pitchFamily="34" charset="0"/>
              </a:rPr>
              <a:t>nutrition </a:t>
            </a:r>
            <a:r>
              <a:rPr lang="en-US" sz="1600" b="1" dirty="0">
                <a:latin typeface="Calibri Light" pitchFamily="34" charset="0"/>
              </a:rPr>
              <a:t>r</a:t>
            </a:r>
            <a:r>
              <a:rPr lang="en-US" sz="1600" b="1" dirty="0" smtClean="0">
                <a:latin typeface="Calibri Light" pitchFamily="34" charset="0"/>
              </a:rPr>
              <a:t>eporting</a:t>
            </a:r>
            <a:endParaRPr lang="en-US" sz="1600" dirty="0">
              <a:latin typeface="Calibri Light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5018782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Radio had the highest % of journalists’ without any </a:t>
            </a:r>
            <a:r>
              <a:rPr lang="en-US" sz="1600" dirty="0">
                <a:latin typeface="Calibri Light" pitchFamily="34" charset="0"/>
              </a:rPr>
              <a:t>form of training on nutrition reporting </a:t>
            </a:r>
            <a:r>
              <a:rPr lang="en-US" sz="1600" dirty="0" smtClean="0">
                <a:latin typeface="Calibri Light" pitchFamily="34" charset="0"/>
              </a:rPr>
              <a:t>. </a:t>
            </a:r>
          </a:p>
          <a:p>
            <a:pPr>
              <a:buClr>
                <a:srgbClr val="F54E0B"/>
              </a:buClr>
            </a:pPr>
            <a:endParaRPr lang="en-US" sz="1600" dirty="0">
              <a:latin typeface="Calibri Light" pitchFamily="34" charset="0"/>
            </a:endParaRPr>
          </a:p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Possibly due to lack </a:t>
            </a:r>
            <a:r>
              <a:rPr lang="en-US" sz="1600" dirty="0">
                <a:latin typeface="Calibri Light" pitchFamily="34" charset="0"/>
              </a:rPr>
              <a:t>of </a:t>
            </a:r>
            <a:r>
              <a:rPr lang="en-US" sz="1600" dirty="0" smtClean="0">
                <a:latin typeface="Calibri Light" pitchFamily="34" charset="0"/>
              </a:rPr>
              <a:t>facilitation, </a:t>
            </a:r>
            <a:r>
              <a:rPr lang="en-US" sz="1600" dirty="0">
                <a:latin typeface="Calibri Light" pitchFamily="34" charset="0"/>
              </a:rPr>
              <a:t>poor pay ,</a:t>
            </a:r>
            <a:r>
              <a:rPr lang="en-US" sz="1600" dirty="0" smtClean="0">
                <a:latin typeface="Calibri Light" pitchFamily="34" charset="0"/>
              </a:rPr>
              <a:t> lack </a:t>
            </a:r>
            <a:r>
              <a:rPr lang="en-US" sz="1600" dirty="0">
                <a:latin typeface="Calibri Light" pitchFamily="34" charset="0"/>
              </a:rPr>
              <a:t>of </a:t>
            </a:r>
            <a:r>
              <a:rPr lang="en-US" sz="1600" dirty="0" smtClean="0">
                <a:latin typeface="Calibri Light" pitchFamily="34" charset="0"/>
              </a:rPr>
              <a:t>interest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929737"/>
              </p:ext>
            </p:extLst>
          </p:nvPr>
        </p:nvGraphicFramePr>
        <p:xfrm>
          <a:off x="1066800" y="1066800"/>
          <a:ext cx="6705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65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2390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latin typeface="Calibri Light" pitchFamily="34" charset="0"/>
              </a:rPr>
              <a:t>Level </a:t>
            </a:r>
            <a:r>
              <a:rPr lang="en-US" sz="1600" b="1" dirty="0">
                <a:latin typeface="Calibri Light" pitchFamily="34" charset="0"/>
              </a:rPr>
              <a:t>of education </a:t>
            </a:r>
            <a:r>
              <a:rPr lang="en-US" sz="1600" b="1" dirty="0" err="1">
                <a:latin typeface="Calibri Light" pitchFamily="34" charset="0"/>
              </a:rPr>
              <a:t>Vs</a:t>
            </a:r>
            <a:r>
              <a:rPr lang="en-US" sz="1600" b="1" dirty="0">
                <a:latin typeface="Calibri Light" pitchFamily="34" charset="0"/>
              </a:rPr>
              <a:t> having any training on Nutrition </a:t>
            </a:r>
            <a:r>
              <a:rPr lang="en-US" sz="1600" b="1" dirty="0" smtClean="0">
                <a:latin typeface="Calibri Light" pitchFamily="34" charset="0"/>
              </a:rPr>
              <a:t>Reporting</a:t>
            </a:r>
          </a:p>
          <a:p>
            <a:pPr marL="0" indent="0">
              <a:buNone/>
            </a:pPr>
            <a:endParaRPr lang="en-US" sz="1600" dirty="0">
              <a:latin typeface="Calibri Ligh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4678740"/>
            <a:ext cx="701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J</a:t>
            </a:r>
            <a:r>
              <a:rPr lang="en-US" sz="1600" dirty="0" smtClean="0">
                <a:latin typeface="Calibri Light" pitchFamily="34" charset="0"/>
              </a:rPr>
              <a:t>ournalists with degrees had not </a:t>
            </a:r>
            <a:r>
              <a:rPr lang="en-US" sz="1600" dirty="0">
                <a:latin typeface="Calibri Light" pitchFamily="34" charset="0"/>
              </a:rPr>
              <a:t>had any form of training on nutrition reporting. </a:t>
            </a:r>
            <a:endParaRPr lang="en-US" sz="1600" dirty="0" smtClean="0">
              <a:latin typeface="Calibri Light" pitchFamily="34" charset="0"/>
            </a:endParaRPr>
          </a:p>
          <a:p>
            <a:pPr>
              <a:buClr>
                <a:srgbClr val="F54E0B"/>
              </a:buClr>
            </a:pPr>
            <a:r>
              <a:rPr lang="en-US" sz="1600" dirty="0" smtClean="0">
                <a:latin typeface="Calibri Light" pitchFamily="34" charset="0"/>
              </a:rPr>
              <a:t> </a:t>
            </a:r>
          </a:p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Trainings are likely to improve reporting skills, knowledge base</a:t>
            </a:r>
            <a:endParaRPr lang="en-US" sz="1600" dirty="0">
              <a:latin typeface="Calibri Light" pitchFamily="34" charset="0"/>
            </a:endParaRPr>
          </a:p>
          <a:p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273276"/>
              </p:ext>
            </p:extLst>
          </p:nvPr>
        </p:nvGraphicFramePr>
        <p:xfrm>
          <a:off x="1219200" y="1219200"/>
          <a:ext cx="6858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003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239000" cy="541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latin typeface="Calibri Light" pitchFamily="34" charset="0"/>
              </a:rPr>
              <a:t>Frequency of publishing </a:t>
            </a:r>
            <a:r>
              <a:rPr lang="en-US" sz="1600" b="1" dirty="0">
                <a:latin typeface="Calibri Light" pitchFamily="34" charset="0"/>
              </a:rPr>
              <a:t>or </a:t>
            </a:r>
            <a:r>
              <a:rPr lang="en-US" sz="1600" b="1" dirty="0" smtClean="0">
                <a:latin typeface="Calibri Light" pitchFamily="34" charset="0"/>
              </a:rPr>
              <a:t>broadcasting a </a:t>
            </a:r>
            <a:r>
              <a:rPr lang="en-US" sz="1600" b="1" dirty="0">
                <a:latin typeface="Calibri Light" pitchFamily="34" charset="0"/>
              </a:rPr>
              <a:t>nutrition story </a:t>
            </a:r>
            <a:r>
              <a:rPr lang="en-US" sz="1600" b="1" dirty="0" err="1" smtClean="0">
                <a:latin typeface="Calibri Light" pitchFamily="34" charset="0"/>
              </a:rPr>
              <a:t>Vs</a:t>
            </a:r>
            <a:r>
              <a:rPr lang="en-US" sz="1600" b="1" dirty="0" smtClean="0">
                <a:latin typeface="Calibri Light" pitchFamily="34" charset="0"/>
              </a:rPr>
              <a:t> </a:t>
            </a:r>
            <a:r>
              <a:rPr lang="en-US" sz="1600" b="1" dirty="0">
                <a:latin typeface="Calibri Light" pitchFamily="34" charset="0"/>
              </a:rPr>
              <a:t>the type of media respondents </a:t>
            </a:r>
            <a:r>
              <a:rPr lang="en-US" sz="1600" b="1" dirty="0" smtClean="0">
                <a:latin typeface="Calibri Light" pitchFamily="34" charset="0"/>
              </a:rPr>
              <a:t>work </a:t>
            </a:r>
            <a:r>
              <a:rPr lang="en-US" sz="1600" b="1" dirty="0">
                <a:latin typeface="Calibri Light" pitchFamily="34" charset="0"/>
              </a:rPr>
              <a:t>in</a:t>
            </a:r>
            <a:endParaRPr lang="en-US" sz="1600" dirty="0">
              <a:latin typeface="Calibri Light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562600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Radio has </a:t>
            </a:r>
            <a:r>
              <a:rPr lang="en-US" sz="1600" dirty="0">
                <a:latin typeface="Calibri Light" pitchFamily="34" charset="0"/>
              </a:rPr>
              <a:t>the highest frequency in airing </a:t>
            </a:r>
            <a:r>
              <a:rPr lang="en-US" sz="1600" dirty="0" smtClean="0">
                <a:latin typeface="Calibri Light" pitchFamily="34" charset="0"/>
              </a:rPr>
              <a:t> </a:t>
            </a:r>
            <a:r>
              <a:rPr lang="en-US" sz="1600" dirty="0">
                <a:latin typeface="Calibri Light" pitchFamily="34" charset="0"/>
              </a:rPr>
              <a:t>stories</a:t>
            </a:r>
            <a:r>
              <a:rPr lang="en-US" sz="1600" dirty="0" smtClean="0">
                <a:latin typeface="Calibri Light" pitchFamily="34" charset="0"/>
              </a:rPr>
              <a:t> </a:t>
            </a:r>
            <a:endParaRPr lang="en-US" sz="1600" dirty="0">
              <a:latin typeface="Calibri Light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494848"/>
              </p:ext>
            </p:extLst>
          </p:nvPr>
        </p:nvGraphicFramePr>
        <p:xfrm>
          <a:off x="990600" y="1447800"/>
          <a:ext cx="7315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97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71628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T</a:t>
            </a:r>
            <a:r>
              <a:rPr lang="en-US" sz="1600" b="1" dirty="0" smtClean="0">
                <a:latin typeface="Calibri Light" pitchFamily="34" charset="0"/>
              </a:rPr>
              <a:t>raining </a:t>
            </a:r>
            <a:r>
              <a:rPr lang="en-US" sz="1600" b="1" dirty="0">
                <a:latin typeface="Calibri Light" pitchFamily="34" charset="0"/>
              </a:rPr>
              <a:t>in Journalism </a:t>
            </a:r>
            <a:r>
              <a:rPr lang="en-US" sz="1600" b="1" dirty="0" err="1">
                <a:latin typeface="Calibri Light" pitchFamily="34" charset="0"/>
              </a:rPr>
              <a:t>Vs</a:t>
            </a:r>
            <a:r>
              <a:rPr lang="en-US" sz="1600" b="1" dirty="0">
                <a:latin typeface="Calibri Light" pitchFamily="34" charset="0"/>
              </a:rPr>
              <a:t> </a:t>
            </a:r>
            <a:r>
              <a:rPr lang="en-US" sz="1600" b="1" dirty="0" smtClean="0">
                <a:latin typeface="Calibri Light" pitchFamily="34" charset="0"/>
              </a:rPr>
              <a:t>training </a:t>
            </a:r>
            <a:r>
              <a:rPr lang="en-US" sz="1600" b="1" dirty="0">
                <a:latin typeface="Calibri Light" pitchFamily="34" charset="0"/>
              </a:rPr>
              <a:t>i</a:t>
            </a:r>
            <a:r>
              <a:rPr lang="en-US" sz="1600" b="1" dirty="0" smtClean="0">
                <a:latin typeface="Calibri Light" pitchFamily="34" charset="0"/>
              </a:rPr>
              <a:t>n </a:t>
            </a:r>
            <a:r>
              <a:rPr lang="en-US" sz="1600" b="1" dirty="0">
                <a:latin typeface="Calibri Light" pitchFamily="34" charset="0"/>
              </a:rPr>
              <a:t>Nutrition </a:t>
            </a:r>
            <a:r>
              <a:rPr lang="en-US" sz="1600" b="1" dirty="0" smtClean="0">
                <a:latin typeface="Calibri Light" pitchFamily="34" charset="0"/>
              </a:rPr>
              <a:t>Reporting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752600" y="54864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A</a:t>
            </a:r>
            <a:r>
              <a:rPr lang="en-US" sz="1600" dirty="0" smtClean="0">
                <a:latin typeface="Calibri Light" pitchFamily="34" charset="0"/>
              </a:rPr>
              <a:t> </a:t>
            </a:r>
            <a:r>
              <a:rPr lang="en-US" sz="1600" dirty="0">
                <a:latin typeface="Calibri Light" pitchFamily="34" charset="0"/>
              </a:rPr>
              <a:t>big percentage of journalists have been trained in journalism but not on nutrition reporting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412796"/>
              </p:ext>
            </p:extLst>
          </p:nvPr>
        </p:nvGraphicFramePr>
        <p:xfrm>
          <a:off x="1066800" y="1295400"/>
          <a:ext cx="6705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989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2390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>
                <a:latin typeface="Calibri Light" pitchFamily="34" charset="0"/>
              </a:rPr>
              <a:t>Challenges</a:t>
            </a: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Inadequate knowledge and absence of easily accessible information on nutrition issues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Inadequate skills to produce and report nutrition stories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Lack of interest from journalists’ on nutrition issues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Inadequate support from media houses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lack of opportunity or access to trainings on nutrition reporting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marL="0" indent="0" algn="ctr">
              <a:buNone/>
            </a:pPr>
            <a:r>
              <a:rPr lang="en-US" sz="1800" b="1" dirty="0">
                <a:latin typeface="Calibri Light" pitchFamily="34" charset="0"/>
              </a:rPr>
              <a:t>Conclusion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Many journalists have not received any form of training on nutrition reporting </a:t>
            </a:r>
          </a:p>
          <a:p>
            <a:pPr marL="0" indent="0">
              <a:buNone/>
            </a:pPr>
            <a:endParaRPr lang="en-US" sz="1600" dirty="0">
              <a:latin typeface="Calibri Ligh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have very low level of confidence in reporting nutrition stories</a:t>
            </a:r>
          </a:p>
          <a:p>
            <a:pPr marL="0" indent="0">
              <a:buNone/>
            </a:pPr>
            <a:endParaRPr lang="en-US" sz="1600" dirty="0"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36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1628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>
                <a:latin typeface="Calibri Light" pitchFamily="34" charset="0"/>
              </a:rPr>
              <a:t>Recommendations </a:t>
            </a:r>
            <a:endParaRPr lang="en-US" sz="18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Develop a nutrition media training guide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Incorporate nutrition reporting in journalism curriculum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Undertake regular nutrition reporting skills training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Facilitate in-depth media reporting on nutrition 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Provide mentorship opportunities and fellowship programs to improve reporting on nutrition.</a:t>
            </a:r>
          </a:p>
          <a:p>
            <a:pPr lvl="0">
              <a:buFont typeface="Wingdings" pitchFamily="2" charset="2"/>
              <a:buChar char="§"/>
            </a:pPr>
            <a:endParaRPr lang="en-US" sz="1600" dirty="0">
              <a:latin typeface="Calibri Ligh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Design and disseminate media packages to strengthen nutrition reporting Advocate for support for nutrition reporting at the editorial and top management levels in the media</a:t>
            </a:r>
          </a:p>
          <a:p>
            <a:pPr marL="0" indent="0">
              <a:buNone/>
            </a:pPr>
            <a:endParaRPr lang="en-US" sz="1600" dirty="0"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53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2455115"/>
            <a:ext cx="6965245" cy="1202485"/>
          </a:xfrm>
        </p:spPr>
        <p:txBody>
          <a:bodyPr/>
          <a:lstStyle/>
          <a:p>
            <a:r>
              <a:rPr lang="en-US" b="1" dirty="0" smtClean="0">
                <a:solidFill>
                  <a:srgbClr val="F54E0B"/>
                </a:solidFill>
                <a:latin typeface="Calibri Light" pitchFamily="34" charset="0"/>
              </a:rPr>
              <a:t>Thank you </a:t>
            </a:r>
            <a:endParaRPr lang="en-US" b="1" dirty="0">
              <a:solidFill>
                <a:srgbClr val="F54E0B"/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41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7162800" cy="5334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latin typeface="Calibri Light" pitchFamily="34" charset="0"/>
              </a:rPr>
              <a:t>Executive Summary</a:t>
            </a:r>
          </a:p>
          <a:p>
            <a:pPr>
              <a:buFont typeface="Wingdings" pitchFamily="2" charset="2"/>
              <a:buChar char="§"/>
            </a:pPr>
            <a:r>
              <a:rPr lang="en-US" sz="1600" b="1" dirty="0" smtClean="0">
                <a:solidFill>
                  <a:srgbClr val="F54E0B"/>
                </a:solidFill>
                <a:latin typeface="Calibri Light" pitchFamily="34" charset="0"/>
              </a:rPr>
              <a:t>Why the study: </a:t>
            </a:r>
            <a:r>
              <a:rPr lang="en-US" sz="1600" dirty="0">
                <a:latin typeface="Calibri Light" pitchFamily="34" charset="0"/>
              </a:rPr>
              <a:t>limited media coverage on nutrition </a:t>
            </a:r>
            <a:r>
              <a:rPr lang="en-US" sz="1600" dirty="0" smtClean="0">
                <a:latin typeface="Calibri Light" pitchFamily="34" charset="0"/>
              </a:rPr>
              <a:t>issues</a:t>
            </a:r>
          </a:p>
          <a:p>
            <a:pPr marL="0" indent="0">
              <a:buNone/>
            </a:pPr>
            <a:endParaRPr lang="en-US" sz="1600" dirty="0" smtClean="0">
              <a:latin typeface="Calibri Ligh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1600" b="1" dirty="0">
                <a:solidFill>
                  <a:srgbClr val="F54E0B"/>
                </a:solidFill>
                <a:latin typeface="Calibri Light" pitchFamily="34" charset="0"/>
              </a:rPr>
              <a:t>Brief </a:t>
            </a:r>
            <a:r>
              <a:rPr lang="en-US" sz="1600" b="1" dirty="0" smtClean="0">
                <a:solidFill>
                  <a:srgbClr val="F54E0B"/>
                </a:solidFill>
                <a:latin typeface="Calibri Light" pitchFamily="34" charset="0"/>
              </a:rPr>
              <a:t>background: </a:t>
            </a:r>
            <a:r>
              <a:rPr lang="en-US" sz="1600" dirty="0">
                <a:latin typeface="Calibri Light" pitchFamily="34" charset="0"/>
              </a:rPr>
              <a:t>Malnutrition remains a pressing global challenge especially amidst the current pandemic of COVID </a:t>
            </a:r>
            <a:r>
              <a:rPr lang="en-US" sz="1600" dirty="0" smtClean="0">
                <a:latin typeface="Calibri Light" pitchFamily="34" charset="0"/>
              </a:rPr>
              <a:t>19.</a:t>
            </a:r>
            <a:r>
              <a:rPr lang="en-US" sz="1600" dirty="0">
                <a:latin typeface="Calibri Light" pitchFamily="34" charset="0"/>
              </a:rPr>
              <a:t> It is the leading cause of poor health and death globally accounting for 19% of all </a:t>
            </a:r>
            <a:r>
              <a:rPr lang="en-US" sz="1600" dirty="0" smtClean="0">
                <a:latin typeface="Calibri Light" pitchFamily="34" charset="0"/>
              </a:rPr>
              <a:t>deaths</a:t>
            </a:r>
            <a:r>
              <a:rPr lang="en-US" sz="1600" b="1" dirty="0">
                <a:latin typeface="Calibri Light" pitchFamily="34" charset="0"/>
              </a:rPr>
              <a:t> </a:t>
            </a:r>
            <a:r>
              <a:rPr lang="en-US" sz="1600" dirty="0">
                <a:latin typeface="Calibri Light" pitchFamily="34" charset="0"/>
              </a:rPr>
              <a:t>(</a:t>
            </a:r>
            <a:r>
              <a:rPr lang="en-US" sz="1600" dirty="0" smtClean="0">
                <a:latin typeface="Calibri Light" pitchFamily="34" charset="0"/>
              </a:rPr>
              <a:t>‘</a:t>
            </a:r>
            <a:r>
              <a:rPr lang="en-US" sz="1600" i="1" dirty="0" smtClean="0">
                <a:latin typeface="Calibri Light" pitchFamily="34" charset="0"/>
              </a:rPr>
              <a:t>2020 </a:t>
            </a:r>
            <a:r>
              <a:rPr lang="en-US" sz="1600" i="1" dirty="0">
                <a:latin typeface="Calibri Light" pitchFamily="34" charset="0"/>
              </a:rPr>
              <a:t>Global Nutrition Report</a:t>
            </a:r>
            <a:r>
              <a:rPr lang="en-US" sz="1600" dirty="0" smtClean="0">
                <a:latin typeface="Calibri Light" pitchFamily="34" charset="0"/>
              </a:rPr>
              <a:t>’- 2020 GNR).</a:t>
            </a:r>
          </a:p>
          <a:p>
            <a:pPr>
              <a:buFont typeface="Wingdings" pitchFamily="2" charset="2"/>
              <a:buChar char="§"/>
            </a:pPr>
            <a:endParaRPr lang="en-US" sz="1600" dirty="0" smtClean="0">
              <a:latin typeface="Calibri Ligh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L</a:t>
            </a:r>
            <a:r>
              <a:rPr lang="en-US" sz="1600" dirty="0" smtClean="0">
                <a:latin typeface="Calibri Light" pitchFamily="34" charset="0"/>
              </a:rPr>
              <a:t>imited progress is being realized in </a:t>
            </a:r>
            <a:r>
              <a:rPr lang="en-US" sz="1600" dirty="0">
                <a:latin typeface="Calibri Light" pitchFamily="34" charset="0"/>
              </a:rPr>
              <a:t>ending malnutrition, </a:t>
            </a:r>
            <a:r>
              <a:rPr lang="en-US" sz="1600" dirty="0" smtClean="0">
                <a:latin typeface="Calibri Light" pitchFamily="34" charset="0"/>
              </a:rPr>
              <a:t>underscoring the achievement of  SDG 2 </a:t>
            </a:r>
            <a:r>
              <a:rPr lang="en-US" sz="1600" dirty="0">
                <a:latin typeface="Calibri Light" pitchFamily="34" charset="0"/>
              </a:rPr>
              <a:t>of Zero Hunger by 2030 </a:t>
            </a:r>
            <a:r>
              <a:rPr lang="en-US" sz="1600" dirty="0" smtClean="0">
                <a:latin typeface="Calibri Light" pitchFamily="34" charset="0"/>
              </a:rPr>
              <a:t>(2019 </a:t>
            </a:r>
            <a:r>
              <a:rPr lang="en-US" sz="1600" i="1" dirty="0">
                <a:latin typeface="Calibri Light" pitchFamily="34" charset="0"/>
              </a:rPr>
              <a:t>‘State of Food Security and Nutrition in the World’ </a:t>
            </a:r>
            <a:r>
              <a:rPr lang="en-US" sz="1600" i="1" dirty="0" smtClean="0">
                <a:latin typeface="Calibri Light" pitchFamily="34" charset="0"/>
              </a:rPr>
              <a:t>).</a:t>
            </a:r>
            <a:endParaRPr lang="en-US" sz="1600" dirty="0" smtClean="0">
              <a:latin typeface="Calibri Light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Calibri Ligh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Uganda’s </a:t>
            </a:r>
            <a:r>
              <a:rPr lang="en-US" sz="1600" dirty="0">
                <a:latin typeface="Calibri Light" pitchFamily="34" charset="0"/>
              </a:rPr>
              <a:t>Nutrition Advocacy and Communication Strategy </a:t>
            </a:r>
            <a:r>
              <a:rPr lang="en-US" sz="1600" dirty="0" smtClean="0">
                <a:latin typeface="Calibri Light" pitchFamily="34" charset="0"/>
              </a:rPr>
              <a:t>(NACS) provides </a:t>
            </a:r>
            <a:r>
              <a:rPr lang="en-US" sz="1600" dirty="0">
                <a:latin typeface="Calibri Light" pitchFamily="34" charset="0"/>
              </a:rPr>
              <a:t>ways to increase urgency and accountability around nutrition </a:t>
            </a:r>
            <a:r>
              <a:rPr lang="en-US" sz="1600" dirty="0" smtClean="0">
                <a:latin typeface="Calibri Light" pitchFamily="34" charset="0"/>
              </a:rPr>
              <a:t>programming, change </a:t>
            </a:r>
            <a:r>
              <a:rPr lang="en-US" sz="1600" dirty="0">
                <a:latin typeface="Calibri Light" pitchFamily="34" charset="0"/>
              </a:rPr>
              <a:t>of attitudes through community </a:t>
            </a:r>
            <a:r>
              <a:rPr lang="en-US" sz="1600" dirty="0" smtClean="0">
                <a:latin typeface="Calibri Light" pitchFamily="34" charset="0"/>
              </a:rPr>
              <a:t>dialogue.</a:t>
            </a:r>
          </a:p>
          <a:p>
            <a:pPr>
              <a:buFont typeface="Wingdings" pitchFamily="2" charset="2"/>
              <a:buChar char="§"/>
            </a:pPr>
            <a:endParaRPr lang="en-US" sz="1600" dirty="0" smtClean="0">
              <a:latin typeface="Calibri Ligh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E</a:t>
            </a:r>
            <a:r>
              <a:rPr lang="en-US" sz="1600" dirty="0" smtClean="0">
                <a:latin typeface="Calibri Light" pitchFamily="34" charset="0"/>
              </a:rPr>
              <a:t>nhancing </a:t>
            </a:r>
            <a:r>
              <a:rPr lang="en-US" sz="1600" dirty="0">
                <a:latin typeface="Calibri Light" pitchFamily="34" charset="0"/>
              </a:rPr>
              <a:t>media capacity in understanding nutrition issues </a:t>
            </a:r>
            <a:r>
              <a:rPr lang="en-US" sz="1600" dirty="0" smtClean="0">
                <a:latin typeface="Calibri Light" pitchFamily="34" charset="0"/>
              </a:rPr>
              <a:t>is </a:t>
            </a:r>
            <a:r>
              <a:rPr lang="en-US" sz="1600" dirty="0">
                <a:latin typeface="Calibri Light" pitchFamily="34" charset="0"/>
              </a:rPr>
              <a:t>vital </a:t>
            </a:r>
            <a:r>
              <a:rPr lang="en-US" sz="1600" dirty="0" smtClean="0">
                <a:latin typeface="Calibri Light" pitchFamily="34" charset="0"/>
              </a:rPr>
              <a:t>and improves </a:t>
            </a:r>
            <a:r>
              <a:rPr lang="en-US" sz="1600" dirty="0">
                <a:latin typeface="Calibri Light" pitchFamily="34" charset="0"/>
              </a:rPr>
              <a:t>sound reporting on food availability, food </a:t>
            </a:r>
            <a:r>
              <a:rPr lang="en-US" sz="1600" dirty="0" smtClean="0">
                <a:latin typeface="Calibri Light" pitchFamily="34" charset="0"/>
              </a:rPr>
              <a:t>access, and </a:t>
            </a:r>
            <a:r>
              <a:rPr lang="en-US" sz="1600" dirty="0">
                <a:latin typeface="Calibri Light" pitchFamily="34" charset="0"/>
              </a:rPr>
              <a:t>food utilization for communities.</a:t>
            </a:r>
          </a:p>
          <a:p>
            <a:pPr marL="0" indent="0">
              <a:buNone/>
            </a:pPr>
            <a:endParaRPr lang="en-US" sz="1600" dirty="0" smtClean="0">
              <a:latin typeface="Calibri Light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Calibri Light" pitchFamily="34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alibri Light" pitchFamily="34" charset="0"/>
              </a:rPr>
              <a:t> </a:t>
            </a:r>
            <a:endParaRPr lang="en-US" sz="1600" dirty="0"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2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3152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b="1" dirty="0" smtClean="0">
                <a:solidFill>
                  <a:srgbClr val="F54E0B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Survey goal: </a:t>
            </a:r>
            <a:r>
              <a:rPr lang="en-US" sz="1600" dirty="0" smtClean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To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establish </a:t>
            </a:r>
            <a:r>
              <a:rPr lang="en-US" sz="1600" dirty="0" smtClean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whether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journalists </a:t>
            </a:r>
            <a:r>
              <a:rPr lang="en-US" sz="1600" dirty="0" smtClean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across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different regions in </a:t>
            </a:r>
            <a:r>
              <a:rPr lang="en-US" sz="1600" dirty="0" smtClean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Uganda had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had any form of training on nutrition </a:t>
            </a:r>
            <a:r>
              <a:rPr lang="en-US" sz="1600" dirty="0" smtClean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reporting</a:t>
            </a:r>
          </a:p>
          <a:p>
            <a:pPr marL="0" indent="0">
              <a:buNone/>
            </a:pPr>
            <a:r>
              <a:rPr lang="en-US" sz="1600" dirty="0" smtClean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F54E0B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Survey objectives: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Finding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out whether journalists had been exposed to any form of training on nutrition reporting. </a:t>
            </a: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Establishing ways of strengthening the skills of journalists to produce stories on nutrition.  </a:t>
            </a:r>
            <a:endParaRPr lang="en-US" sz="1600" dirty="0" smtClean="0"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0">
              <a:buFont typeface="Wingdings" pitchFamily="2" charset="2"/>
              <a:buChar char="§"/>
            </a:pPr>
            <a:endParaRPr lang="en-US" sz="1600" dirty="0" smtClean="0"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lvl="0" indent="0" algn="ctr">
              <a:buNone/>
            </a:pPr>
            <a:r>
              <a:rPr lang="en-US" sz="1600" b="1" dirty="0" smtClean="0">
                <a:solidFill>
                  <a:srgbClr val="F54E0B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Methodology</a:t>
            </a:r>
          </a:p>
          <a:p>
            <a:pPr marL="0" lvl="0" indent="0">
              <a:buNone/>
            </a:pPr>
            <a:r>
              <a:rPr lang="en-US" sz="1600" b="1" dirty="0">
                <a:solidFill>
                  <a:srgbClr val="F54E0B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Participants;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journalists’ from various media houses </a:t>
            </a:r>
          </a:p>
          <a:p>
            <a:pPr marL="0" lvl="0" indent="0">
              <a:buNone/>
            </a:pPr>
            <a:endParaRPr lang="en-US" sz="1600" dirty="0"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lvl="0" indent="0">
              <a:buNone/>
            </a:pPr>
            <a:r>
              <a:rPr lang="en-US" sz="1600" b="1" dirty="0">
                <a:solidFill>
                  <a:srgbClr val="F54E0B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Design;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Convenience selection </a:t>
            </a:r>
          </a:p>
          <a:p>
            <a:pPr marL="0" lvl="0" indent="0">
              <a:buNone/>
            </a:pPr>
            <a:endParaRPr lang="en-US" sz="1600" dirty="0"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lvl="0" indent="0">
              <a:buNone/>
            </a:pPr>
            <a:r>
              <a:rPr lang="en-US" sz="1600" b="1" dirty="0">
                <a:solidFill>
                  <a:srgbClr val="F54E0B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Sample;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a total of 200 journalists’ were selected. 160 responded (80% response). </a:t>
            </a:r>
          </a:p>
          <a:p>
            <a:pPr marL="0" lvl="0" indent="0">
              <a:buNone/>
            </a:pPr>
            <a:endParaRPr lang="en-US" sz="1600" dirty="0"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lvl="0" indent="0">
              <a:buNone/>
            </a:pPr>
            <a:r>
              <a:rPr lang="en-US" sz="1600" b="1" dirty="0">
                <a:solidFill>
                  <a:srgbClr val="F54E0B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Survey instrument;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questionnaire 14 questions both open-ended and multiple-choice </a:t>
            </a:r>
          </a:p>
          <a:p>
            <a:pPr marL="0" lvl="0" indent="0">
              <a:buNone/>
            </a:pPr>
            <a:endParaRPr lang="en-US" sz="1600" dirty="0"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lvl="0" indent="0">
              <a:buNone/>
            </a:pPr>
            <a:r>
              <a:rPr lang="en-US" sz="1600" b="1" dirty="0">
                <a:solidFill>
                  <a:srgbClr val="F54E0B"/>
                </a:solidFill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Data analysis; </a:t>
            </a:r>
            <a:r>
              <a:rPr lang="en-US" sz="1600" dirty="0">
                <a:latin typeface="Calibri Light" pitchFamily="34" charset="0"/>
                <a:ea typeface="Arial Unicode MS" pitchFamily="34" charset="-128"/>
                <a:cs typeface="Arial Unicode MS" pitchFamily="34" charset="-128"/>
              </a:rPr>
              <a:t>data was analyzed using SPSS</a:t>
            </a:r>
          </a:p>
          <a:p>
            <a:pPr marL="0" indent="0">
              <a:buNone/>
            </a:pPr>
            <a:endParaRPr lang="en-US" sz="1600" dirty="0" smtClean="0"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endParaRPr lang="en-US" sz="1600" dirty="0">
              <a:latin typeface="Calibri Ligh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0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1628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latin typeface="Calibri Light" pitchFamily="34" charset="0"/>
              </a:rPr>
              <a:t>Gender </a:t>
            </a:r>
            <a:r>
              <a:rPr lang="en-US" sz="1600" b="1" dirty="0">
                <a:latin typeface="Calibri Light" pitchFamily="34" charset="0"/>
              </a:rPr>
              <a:t>of respondents</a:t>
            </a:r>
            <a:r>
              <a:rPr lang="en-US" sz="1600" dirty="0" smtClean="0">
                <a:latin typeface="Calibri Light" pitchFamily="34" charset="0"/>
              </a:rPr>
              <a:t>’                                                            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872312"/>
              </p:ext>
            </p:extLst>
          </p:nvPr>
        </p:nvGraphicFramePr>
        <p:xfrm>
          <a:off x="1066800" y="1828800"/>
          <a:ext cx="6477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941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086600" cy="533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/>
              <a:t>Age bracket of respondents</a:t>
            </a:r>
            <a:r>
              <a:rPr lang="en-US" sz="1600" b="1" dirty="0" smtClean="0"/>
              <a:t>’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51816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/>
              <a:t>Interaction was </a:t>
            </a:r>
            <a:r>
              <a:rPr lang="en-US" sz="1600" dirty="0"/>
              <a:t>with mature respondents who understood the subject of the study</a:t>
            </a:r>
            <a:endParaRPr lang="en-US" sz="1600" dirty="0">
              <a:latin typeface="Calibri Light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9812690"/>
              </p:ext>
            </p:extLst>
          </p:nvPr>
        </p:nvGraphicFramePr>
        <p:xfrm>
          <a:off x="1295400" y="1371600"/>
          <a:ext cx="6781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239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2390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T</a:t>
            </a:r>
            <a:r>
              <a:rPr lang="en-US" sz="1600" b="1" dirty="0" smtClean="0">
                <a:latin typeface="Calibri Light" pitchFamily="34" charset="0"/>
              </a:rPr>
              <a:t>ype </a:t>
            </a:r>
            <a:r>
              <a:rPr lang="en-US" sz="1600" b="1" dirty="0">
                <a:latin typeface="Calibri Light" pitchFamily="34" charset="0"/>
              </a:rPr>
              <a:t>of media the </a:t>
            </a:r>
            <a:r>
              <a:rPr lang="en-US" sz="1600" b="1" dirty="0" smtClean="0">
                <a:latin typeface="Calibri Light" pitchFamily="34" charset="0"/>
              </a:rPr>
              <a:t>respondents’ </a:t>
            </a:r>
            <a:r>
              <a:rPr lang="en-US" sz="1600" b="1" dirty="0">
                <a:latin typeface="Calibri Light" pitchFamily="34" charset="0"/>
              </a:rPr>
              <a:t>work </a:t>
            </a:r>
            <a:r>
              <a:rPr lang="en-US" sz="1600" b="1" dirty="0" smtClean="0">
                <a:latin typeface="Calibri Light" pitchFamily="34" charset="0"/>
              </a:rPr>
              <a:t>in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4866382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 smtClean="0"/>
              <a:t>More </a:t>
            </a:r>
            <a:r>
              <a:rPr lang="en-US" sz="1600" dirty="0"/>
              <a:t>r</a:t>
            </a:r>
            <a:r>
              <a:rPr lang="en-US" sz="1600" dirty="0" smtClean="0"/>
              <a:t>adio journalists’ provided </a:t>
            </a:r>
            <a:r>
              <a:rPr lang="en-US" sz="1600" dirty="0"/>
              <a:t>information and they understood coverage of nutrition programs and promotion of nutrition awareness</a:t>
            </a:r>
            <a:endParaRPr lang="en-US" sz="1600" dirty="0">
              <a:latin typeface="Calibri Light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6062677"/>
              </p:ext>
            </p:extLst>
          </p:nvPr>
        </p:nvGraphicFramePr>
        <p:xfrm>
          <a:off x="990600" y="1295400"/>
          <a:ext cx="7086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402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7086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G</a:t>
            </a:r>
            <a:r>
              <a:rPr lang="en-US" sz="1600" b="1" dirty="0" smtClean="0">
                <a:latin typeface="Calibri Light" pitchFamily="34" charset="0"/>
              </a:rPr>
              <a:t>eographical </a:t>
            </a:r>
            <a:r>
              <a:rPr lang="en-US" sz="1600" b="1" dirty="0">
                <a:latin typeface="Calibri Light" pitchFamily="34" charset="0"/>
              </a:rPr>
              <a:t>coverage of the media house the respondents’ </a:t>
            </a:r>
            <a:r>
              <a:rPr lang="en-US" sz="1600" b="1" dirty="0" smtClean="0">
                <a:latin typeface="Calibri Light" pitchFamily="34" charset="0"/>
              </a:rPr>
              <a:t>work with</a:t>
            </a:r>
          </a:p>
          <a:p>
            <a:pPr marL="0" indent="0">
              <a:buNone/>
            </a:pPr>
            <a:endParaRPr lang="en-US" sz="1600" dirty="0" smtClean="0">
              <a:latin typeface="Calibri Light" pitchFamily="34" charset="0"/>
            </a:endParaRPr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066800" y="5528846"/>
            <a:ext cx="708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subject of study </a:t>
            </a:r>
            <a:r>
              <a:rPr lang="en-US" sz="1600" dirty="0" smtClean="0"/>
              <a:t>was </a:t>
            </a:r>
            <a:r>
              <a:rPr lang="en-US" sz="1600" dirty="0"/>
              <a:t>familiar nationwide</a:t>
            </a:r>
            <a:endParaRPr lang="en-US" sz="1600" dirty="0">
              <a:latin typeface="Calibri Light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364936"/>
              </p:ext>
            </p:extLst>
          </p:nvPr>
        </p:nvGraphicFramePr>
        <p:xfrm>
          <a:off x="1219200" y="1295400"/>
          <a:ext cx="6553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06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1628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alibri Light" pitchFamily="34" charset="0"/>
              </a:rPr>
              <a:t>P</a:t>
            </a:r>
            <a:r>
              <a:rPr lang="en-US" sz="1600" b="1" dirty="0" smtClean="0">
                <a:latin typeface="Calibri Light" pitchFamily="34" charset="0"/>
              </a:rPr>
              <a:t>rimary </a:t>
            </a:r>
            <a:r>
              <a:rPr lang="en-US" sz="1600" b="1" dirty="0">
                <a:latin typeface="Calibri Light" pitchFamily="34" charset="0"/>
              </a:rPr>
              <a:t>target for media house with a local geographical </a:t>
            </a:r>
            <a:r>
              <a:rPr lang="en-US" sz="1600" b="1" dirty="0" smtClean="0">
                <a:latin typeface="Calibri Light" pitchFamily="34" charset="0"/>
              </a:rPr>
              <a:t>coverage</a:t>
            </a:r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125308"/>
              </p:ext>
            </p:extLst>
          </p:nvPr>
        </p:nvGraphicFramePr>
        <p:xfrm>
          <a:off x="1295400" y="1371600"/>
          <a:ext cx="5029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53200" y="1905000"/>
            <a:ext cx="1447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54E0B"/>
              </a:buClr>
              <a:buFont typeface="Wingdings" pitchFamily="2" charset="2"/>
              <a:buChar char="§"/>
            </a:pPr>
            <a:r>
              <a:rPr lang="en-US" sz="1600" dirty="0">
                <a:latin typeface="Calibri Light" pitchFamily="34" charset="0"/>
              </a:rPr>
              <a:t>M</a:t>
            </a:r>
            <a:r>
              <a:rPr lang="en-US" sz="1600" dirty="0" smtClean="0">
                <a:latin typeface="Calibri Light" pitchFamily="34" charset="0"/>
              </a:rPr>
              <a:t>ost </a:t>
            </a:r>
            <a:r>
              <a:rPr lang="en-US" sz="1600" dirty="0">
                <a:latin typeface="Calibri Light" pitchFamily="34" charset="0"/>
              </a:rPr>
              <a:t>local media houses have a primary target of central region.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3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2132</TotalTime>
  <Words>1035</Words>
  <Application>Microsoft Office PowerPoint</Application>
  <PresentationFormat>On-screen Show (4:3)</PresentationFormat>
  <Paragraphs>146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Pushpin</vt:lpstr>
      <vt:lpstr> </vt:lpstr>
      <vt:lpstr>JOURNALISTS’ NUTRITION REPORTING SKILLS    SURVEY REPORT 2019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</dc:title>
  <dc:creator>USER</dc:creator>
  <cp:lastModifiedBy>USER</cp:lastModifiedBy>
  <cp:revision>322</cp:revision>
  <dcterms:created xsi:type="dcterms:W3CDTF">2020-07-03T11:49:36Z</dcterms:created>
  <dcterms:modified xsi:type="dcterms:W3CDTF">2020-09-07T09:56:27Z</dcterms:modified>
</cp:coreProperties>
</file>